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8.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 id="2147483654" r:id="rId6"/>
  </p:sldMasterIdLst>
  <p:notesMasterIdLst>
    <p:notesMasterId r:id="rId49"/>
  </p:notesMasterIdLst>
  <p:sldIdLst>
    <p:sldId id="257" r:id="rId7"/>
    <p:sldId id="338" r:id="rId8"/>
    <p:sldId id="339" r:id="rId9"/>
    <p:sldId id="259" r:id="rId10"/>
    <p:sldId id="340" r:id="rId11"/>
    <p:sldId id="341" r:id="rId12"/>
    <p:sldId id="342" r:id="rId13"/>
    <p:sldId id="334" r:id="rId14"/>
    <p:sldId id="335" r:id="rId15"/>
    <p:sldId id="3741" r:id="rId16"/>
    <p:sldId id="3586" r:id="rId17"/>
    <p:sldId id="336" r:id="rId18"/>
    <p:sldId id="3101" r:id="rId19"/>
    <p:sldId id="3010" r:id="rId20"/>
    <p:sldId id="3731" r:id="rId21"/>
    <p:sldId id="3594" r:id="rId22"/>
    <p:sldId id="3595" r:id="rId23"/>
    <p:sldId id="337" r:id="rId24"/>
    <p:sldId id="3593" r:id="rId25"/>
    <p:sldId id="3733" r:id="rId26"/>
    <p:sldId id="3684" r:id="rId27"/>
    <p:sldId id="3736" r:id="rId28"/>
    <p:sldId id="3735" r:id="rId29"/>
    <p:sldId id="3734" r:id="rId30"/>
    <p:sldId id="3658" r:id="rId31"/>
    <p:sldId id="3724" r:id="rId32"/>
    <p:sldId id="3034" r:id="rId33"/>
    <p:sldId id="2797" r:id="rId34"/>
    <p:sldId id="2842" r:id="rId35"/>
    <p:sldId id="3725" r:id="rId36"/>
    <p:sldId id="2808" r:id="rId37"/>
    <p:sldId id="3098" r:id="rId38"/>
    <p:sldId id="2798" r:id="rId39"/>
    <p:sldId id="2837" r:id="rId40"/>
    <p:sldId id="2724" r:id="rId41"/>
    <p:sldId id="3037" r:id="rId42"/>
    <p:sldId id="3038" r:id="rId43"/>
    <p:sldId id="2779" r:id="rId44"/>
    <p:sldId id="3726" r:id="rId45"/>
    <p:sldId id="3721" r:id="rId46"/>
    <p:sldId id="3100" r:id="rId47"/>
    <p:sldId id="372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 Driggs" initials="AD" lastIdx="6" clrIdx="0">
    <p:extLst>
      <p:ext uri="{19B8F6BF-5375-455C-9EA6-DF929625EA0E}">
        <p15:presenceInfo xmlns:p15="http://schemas.microsoft.com/office/powerpoint/2012/main" userId="S::A.Driggs@autolus.com::cc2a6fce-46cf-4c59-bc5e-c49ebe0f02d3" providerId="AD"/>
      </p:ext>
    </p:extLst>
  </p:cmAuthor>
  <p:cmAuthor id="2" name="Julia Wilson" initials="JW" lastIdx="4" clrIdx="1">
    <p:extLst>
      <p:ext uri="{19B8F6BF-5375-455C-9EA6-DF929625EA0E}">
        <p15:presenceInfo xmlns:p15="http://schemas.microsoft.com/office/powerpoint/2012/main" userId="S::j.wilson@achillestx.com::c617c66b-c66e-42c2-92e1-add2a0adf5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B8"/>
    <a:srgbClr val="00965E"/>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57" autoAdjust="0"/>
    <p:restoredTop sz="96357" autoAdjust="0"/>
  </p:normalViewPr>
  <p:slideViewPr>
    <p:cSldViewPr snapToGrid="0" snapToObjects="1">
      <p:cViewPr varScale="1">
        <p:scale>
          <a:sx n="82" d="100"/>
          <a:sy n="82" d="100"/>
        </p:scale>
        <p:origin x="974" y="67"/>
      </p:cViewPr>
      <p:guideLst/>
    </p:cSldViewPr>
  </p:slideViewPr>
  <p:notesTextViewPr>
    <p:cViewPr>
      <p:scale>
        <a:sx n="1" d="1"/>
        <a:sy n="1" d="1"/>
      </p:scale>
      <p:origin x="0" y="0"/>
    </p:cViewPr>
  </p:notesTextViewPr>
  <p:sorterViewPr>
    <p:cViewPr>
      <p:scale>
        <a:sx n="89" d="100"/>
        <a:sy n="89" d="100"/>
      </p:scale>
      <p:origin x="0" y="-101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254410841172775"/>
          <c:y val="6.7277583605459795E-2"/>
          <c:w val="0.75839727212167263"/>
          <c:h val="0.79742900189217836"/>
        </c:manualLayout>
      </c:layout>
      <c:barChart>
        <c:barDir val="bar"/>
        <c:grouping val="clustered"/>
        <c:varyColors val="0"/>
        <c:ser>
          <c:idx val="0"/>
          <c:order val="0"/>
          <c:tx>
            <c:strRef>
              <c:f>Sheet1!$B$1</c:f>
              <c:strCache>
                <c:ptCount val="1"/>
                <c:pt idx="0">
                  <c:v>Duration</c:v>
                </c:pt>
              </c:strCache>
            </c:strRef>
          </c:tx>
          <c:spPr>
            <a:solidFill>
              <a:srgbClr val="0FA143"/>
            </a:solidFill>
            <a:ln>
              <a:noFill/>
            </a:ln>
            <a:effectLst/>
          </c:spPr>
          <c:invertIfNegative val="0"/>
          <c:dPt>
            <c:idx val="0"/>
            <c:invertIfNegative val="0"/>
            <c:bubble3D val="0"/>
            <c:extLst>
              <c:ext xmlns:c16="http://schemas.microsoft.com/office/drawing/2014/chart" uri="{C3380CC4-5D6E-409C-BE32-E72D297353CC}">
                <c16:uniqueId val="{00000000-154E-4333-B96C-41CE31255F7E}"/>
              </c:ext>
            </c:extLst>
          </c:dPt>
          <c:dPt>
            <c:idx val="1"/>
            <c:invertIfNegative val="0"/>
            <c:bubble3D val="0"/>
            <c:extLst>
              <c:ext xmlns:c16="http://schemas.microsoft.com/office/drawing/2014/chart" uri="{C3380CC4-5D6E-409C-BE32-E72D297353CC}">
                <c16:uniqueId val="{00000001-154E-4333-B96C-41CE31255F7E}"/>
              </c:ext>
            </c:extLst>
          </c:dPt>
          <c:dPt>
            <c:idx val="2"/>
            <c:invertIfNegative val="0"/>
            <c:bubble3D val="0"/>
            <c:spPr>
              <a:solidFill>
                <a:srgbClr val="0FA143"/>
              </a:solidFill>
              <a:ln>
                <a:noFill/>
              </a:ln>
              <a:effectLst/>
            </c:spPr>
            <c:extLst>
              <c:ext xmlns:c16="http://schemas.microsoft.com/office/drawing/2014/chart" uri="{C3380CC4-5D6E-409C-BE32-E72D297353CC}">
                <c16:uniqueId val="{00000003-154E-4333-B96C-41CE31255F7E}"/>
              </c:ext>
            </c:extLst>
          </c:dPt>
          <c:dPt>
            <c:idx val="3"/>
            <c:invertIfNegative val="0"/>
            <c:bubble3D val="0"/>
            <c:spPr>
              <a:solidFill>
                <a:srgbClr val="0FA143"/>
              </a:solidFill>
              <a:ln>
                <a:noFill/>
              </a:ln>
              <a:effectLst/>
            </c:spPr>
            <c:extLst>
              <c:ext xmlns:c16="http://schemas.microsoft.com/office/drawing/2014/chart" uri="{C3380CC4-5D6E-409C-BE32-E72D297353CC}">
                <c16:uniqueId val="{00000005-154E-4333-B96C-41CE31255F7E}"/>
              </c:ext>
            </c:extLst>
          </c:dPt>
          <c:dPt>
            <c:idx val="4"/>
            <c:invertIfNegative val="0"/>
            <c:bubble3D val="0"/>
            <c:spPr>
              <a:solidFill>
                <a:sysClr val="window" lastClr="FFFFFF">
                  <a:lumMod val="50000"/>
                </a:sysClr>
              </a:solidFill>
              <a:ln>
                <a:noFill/>
              </a:ln>
              <a:effectLst/>
            </c:spPr>
            <c:extLst>
              <c:ext xmlns:c16="http://schemas.microsoft.com/office/drawing/2014/chart" uri="{C3380CC4-5D6E-409C-BE32-E72D297353CC}">
                <c16:uniqueId val="{00000007-154E-4333-B96C-41CE31255F7E}"/>
              </c:ext>
            </c:extLst>
          </c:dPt>
          <c:dPt>
            <c:idx val="5"/>
            <c:invertIfNegative val="0"/>
            <c:bubble3D val="0"/>
            <c:spPr>
              <a:solidFill>
                <a:srgbClr val="00ACB8"/>
              </a:solidFill>
              <a:ln>
                <a:noFill/>
              </a:ln>
              <a:effectLst/>
            </c:spPr>
            <c:extLst>
              <c:ext xmlns:c16="http://schemas.microsoft.com/office/drawing/2014/chart" uri="{C3380CC4-5D6E-409C-BE32-E72D297353CC}">
                <c16:uniqueId val="{00000009-154E-4333-B96C-41CE31255F7E}"/>
              </c:ext>
            </c:extLst>
          </c:dPt>
          <c:dPt>
            <c:idx val="6"/>
            <c:invertIfNegative val="0"/>
            <c:bubble3D val="0"/>
            <c:extLst>
              <c:ext xmlns:c16="http://schemas.microsoft.com/office/drawing/2014/chart" uri="{C3380CC4-5D6E-409C-BE32-E72D297353CC}">
                <c16:uniqueId val="{0000000A-154E-4333-B96C-41CE31255F7E}"/>
              </c:ext>
            </c:extLst>
          </c:dPt>
          <c:dPt>
            <c:idx val="7"/>
            <c:invertIfNegative val="0"/>
            <c:bubble3D val="0"/>
            <c:extLst>
              <c:ext xmlns:c16="http://schemas.microsoft.com/office/drawing/2014/chart" uri="{C3380CC4-5D6E-409C-BE32-E72D297353CC}">
                <c16:uniqueId val="{0000000B-154E-4333-B96C-41CE31255F7E}"/>
              </c:ext>
            </c:extLst>
          </c:dPt>
          <c:dPt>
            <c:idx val="8"/>
            <c:invertIfNegative val="0"/>
            <c:bubble3D val="0"/>
            <c:extLst>
              <c:ext xmlns:c16="http://schemas.microsoft.com/office/drawing/2014/chart" uri="{C3380CC4-5D6E-409C-BE32-E72D297353CC}">
                <c16:uniqueId val="{0000000C-154E-4333-B96C-41CE31255F7E}"/>
              </c:ext>
            </c:extLst>
          </c:dPt>
          <c:dPt>
            <c:idx val="9"/>
            <c:invertIfNegative val="0"/>
            <c:bubble3D val="0"/>
            <c:extLst>
              <c:ext xmlns:c16="http://schemas.microsoft.com/office/drawing/2014/chart" uri="{C3380CC4-5D6E-409C-BE32-E72D297353CC}">
                <c16:uniqueId val="{0000000D-154E-4333-B96C-41CE31255F7E}"/>
              </c:ext>
            </c:extLst>
          </c:dPt>
          <c:dPt>
            <c:idx val="14"/>
            <c:invertIfNegative val="0"/>
            <c:bubble3D val="0"/>
            <c:spPr>
              <a:solidFill>
                <a:srgbClr val="0FA143"/>
              </a:solidFill>
              <a:ln>
                <a:noFill/>
              </a:ln>
              <a:effectLst/>
            </c:spPr>
            <c:extLst>
              <c:ext xmlns:c16="http://schemas.microsoft.com/office/drawing/2014/chart" uri="{C3380CC4-5D6E-409C-BE32-E72D297353CC}">
                <c16:uniqueId val="{0000000F-154E-4333-B96C-41CE31255F7E}"/>
              </c:ext>
            </c:extLst>
          </c:dPt>
          <c:dPt>
            <c:idx val="15"/>
            <c:invertIfNegative val="0"/>
            <c:bubble3D val="0"/>
            <c:spPr>
              <a:solidFill>
                <a:srgbClr val="00ACB8"/>
              </a:solidFill>
              <a:ln>
                <a:noFill/>
              </a:ln>
              <a:effectLst/>
            </c:spPr>
            <c:extLst>
              <c:ext xmlns:c16="http://schemas.microsoft.com/office/drawing/2014/chart" uri="{C3380CC4-5D6E-409C-BE32-E72D297353CC}">
                <c16:uniqueId val="{00000011-154E-4333-B96C-41CE31255F7E}"/>
              </c:ext>
            </c:extLst>
          </c:dPt>
          <c:dPt>
            <c:idx val="16"/>
            <c:invertIfNegative val="0"/>
            <c:bubble3D val="0"/>
            <c:spPr>
              <a:solidFill>
                <a:srgbClr val="0FA143"/>
              </a:solidFill>
              <a:ln>
                <a:noFill/>
              </a:ln>
              <a:effectLst/>
            </c:spPr>
            <c:extLst>
              <c:ext xmlns:c16="http://schemas.microsoft.com/office/drawing/2014/chart" uri="{C3380CC4-5D6E-409C-BE32-E72D297353CC}">
                <c16:uniqueId val="{00000013-154E-4333-B96C-41CE31255F7E}"/>
              </c:ext>
            </c:extLst>
          </c:dPt>
          <c:dPt>
            <c:idx val="19"/>
            <c:invertIfNegative val="0"/>
            <c:bubble3D val="0"/>
            <c:spPr>
              <a:solidFill>
                <a:srgbClr val="00ACB8"/>
              </a:solidFill>
              <a:ln>
                <a:noFill/>
              </a:ln>
              <a:effectLst/>
            </c:spPr>
            <c:extLst>
              <c:ext xmlns:c16="http://schemas.microsoft.com/office/drawing/2014/chart" uri="{C3380CC4-5D6E-409C-BE32-E72D297353CC}">
                <c16:uniqueId val="{00000015-154E-4333-B96C-41CE31255F7E}"/>
              </c:ext>
            </c:extLst>
          </c:dPt>
          <c:cat>
            <c:strRef>
              <c:f>Sheet1!$A$2:$A$21</c:f>
              <c:strCache>
                <c:ptCount val="20"/>
                <c:pt idx="0">
                  <c:v>ALL-01</c:v>
                </c:pt>
                <c:pt idx="1">
                  <c:v>ALL-02</c:v>
                </c:pt>
                <c:pt idx="2">
                  <c:v>ALL-03</c:v>
                </c:pt>
                <c:pt idx="3">
                  <c:v>ALL-05</c:v>
                </c:pt>
                <c:pt idx="4">
                  <c:v>ALL-06</c:v>
                </c:pt>
                <c:pt idx="5">
                  <c:v>ALL-07</c:v>
                </c:pt>
                <c:pt idx="6">
                  <c:v>ALL-09</c:v>
                </c:pt>
                <c:pt idx="7">
                  <c:v>ALL-11</c:v>
                </c:pt>
                <c:pt idx="8">
                  <c:v>ALL-12</c:v>
                </c:pt>
                <c:pt idx="9">
                  <c:v>ALL-13</c:v>
                </c:pt>
                <c:pt idx="10">
                  <c:v>ALL-14</c:v>
                </c:pt>
                <c:pt idx="11">
                  <c:v>ALL-15</c:v>
                </c:pt>
                <c:pt idx="12">
                  <c:v>ALL-16</c:v>
                </c:pt>
                <c:pt idx="13">
                  <c:v>ALL-17</c:v>
                </c:pt>
                <c:pt idx="14">
                  <c:v>ALL-18</c:v>
                </c:pt>
                <c:pt idx="15">
                  <c:v>ALL-19</c:v>
                </c:pt>
                <c:pt idx="16">
                  <c:v>ALL-20</c:v>
                </c:pt>
                <c:pt idx="17">
                  <c:v>ALL-22</c:v>
                </c:pt>
                <c:pt idx="18">
                  <c:v>ALL-24</c:v>
                </c:pt>
                <c:pt idx="19">
                  <c:v>ALL-29</c:v>
                </c:pt>
              </c:strCache>
            </c:strRef>
          </c:cat>
          <c:val>
            <c:numRef>
              <c:f>Sheet1!$B$2:$B$21</c:f>
              <c:numCache>
                <c:formatCode>General</c:formatCode>
                <c:ptCount val="20"/>
                <c:pt idx="0">
                  <c:v>16.2</c:v>
                </c:pt>
                <c:pt idx="1">
                  <c:v>2.8</c:v>
                </c:pt>
                <c:pt idx="2">
                  <c:v>30.5</c:v>
                </c:pt>
                <c:pt idx="3">
                  <c:v>5.0999999999999996</c:v>
                </c:pt>
                <c:pt idx="4">
                  <c:v>1</c:v>
                </c:pt>
                <c:pt idx="5">
                  <c:v>0.6</c:v>
                </c:pt>
                <c:pt idx="6">
                  <c:v>25.9</c:v>
                </c:pt>
                <c:pt idx="7">
                  <c:v>25.2</c:v>
                </c:pt>
                <c:pt idx="8">
                  <c:v>24.7</c:v>
                </c:pt>
                <c:pt idx="9">
                  <c:v>6</c:v>
                </c:pt>
                <c:pt idx="10">
                  <c:v>12</c:v>
                </c:pt>
                <c:pt idx="11">
                  <c:v>18.2</c:v>
                </c:pt>
                <c:pt idx="12">
                  <c:v>16.899999999999999</c:v>
                </c:pt>
                <c:pt idx="13">
                  <c:v>9</c:v>
                </c:pt>
                <c:pt idx="14">
                  <c:v>12.7</c:v>
                </c:pt>
                <c:pt idx="15">
                  <c:v>0.6</c:v>
                </c:pt>
                <c:pt idx="16">
                  <c:v>12</c:v>
                </c:pt>
                <c:pt idx="17">
                  <c:v>8.1</c:v>
                </c:pt>
                <c:pt idx="18">
                  <c:v>2.8</c:v>
                </c:pt>
                <c:pt idx="19">
                  <c:v>0.6</c:v>
                </c:pt>
              </c:numCache>
            </c:numRef>
          </c:val>
          <c:extLst>
            <c:ext xmlns:c16="http://schemas.microsoft.com/office/drawing/2014/chart" uri="{C3380CC4-5D6E-409C-BE32-E72D297353CC}">
              <c16:uniqueId val="{00000016-154E-4333-B96C-41CE31255F7E}"/>
            </c:ext>
          </c:extLst>
        </c:ser>
        <c:dLbls>
          <c:showLegendKey val="0"/>
          <c:showVal val="0"/>
          <c:showCatName val="0"/>
          <c:showSerName val="0"/>
          <c:showPercent val="0"/>
          <c:showBubbleSize val="0"/>
        </c:dLbls>
        <c:gapWidth val="70"/>
        <c:axId val="367547520"/>
        <c:axId val="367549056"/>
      </c:barChart>
      <c:catAx>
        <c:axId val="367547520"/>
        <c:scaling>
          <c:orientation val="minMax"/>
        </c:scaling>
        <c:delete val="1"/>
        <c:axPos val="l"/>
        <c:numFmt formatCode="General" sourceLinked="1"/>
        <c:majorTickMark val="none"/>
        <c:minorTickMark val="none"/>
        <c:tickLblPos val="nextTo"/>
        <c:crossAx val="367549056"/>
        <c:crossesAt val="0"/>
        <c:auto val="1"/>
        <c:lblAlgn val="ctr"/>
        <c:lblOffset val="100"/>
        <c:noMultiLvlLbl val="0"/>
      </c:catAx>
      <c:valAx>
        <c:axId val="367549056"/>
        <c:scaling>
          <c:orientation val="minMax"/>
        </c:scaling>
        <c:delete val="0"/>
        <c:axPos val="b"/>
        <c:numFmt formatCode="General"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367547520"/>
        <c:crosses val="autoZero"/>
        <c:crossBetween val="between"/>
        <c:majorUnit val="3"/>
        <c:minorUnit val="1"/>
      </c:valAx>
      <c:spPr>
        <a:noFill/>
        <a:ln w="25400">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Blincyto</c:v>
                </c:pt>
              </c:strCache>
            </c:strRef>
          </c:tx>
          <c:spPr>
            <a:solidFill>
              <a:schemeClr val="accent1"/>
            </a:solidFill>
            <a:ln>
              <a:noFill/>
            </a:ln>
            <a:effectLst/>
          </c:spPr>
          <c:invertIfNegative val="0"/>
          <c:dPt>
            <c:idx val="0"/>
            <c:invertIfNegative val="0"/>
            <c:bubble3D val="0"/>
            <c:spPr>
              <a:solidFill>
                <a:schemeClr val="accent1">
                  <a:lumMod val="50000"/>
                </a:schemeClr>
              </a:solidFill>
              <a:ln>
                <a:noFill/>
              </a:ln>
              <a:effectLst/>
            </c:spPr>
            <c:extLst>
              <c:ext xmlns:c16="http://schemas.microsoft.com/office/drawing/2014/chart" uri="{C3380CC4-5D6E-409C-BE32-E72D297353CC}">
                <c16:uniqueId val="{00000005-1E98-5B44-9B43-1DA4354BF240}"/>
              </c:ext>
            </c:extLst>
          </c:dPt>
          <c:dPt>
            <c:idx val="1"/>
            <c:invertIfNegative val="0"/>
            <c:bubble3D val="0"/>
            <c:spPr>
              <a:solidFill>
                <a:schemeClr val="accent1">
                  <a:lumMod val="50000"/>
                </a:schemeClr>
              </a:solidFill>
              <a:ln>
                <a:noFill/>
              </a:ln>
              <a:effectLst/>
            </c:spPr>
            <c:extLst>
              <c:ext xmlns:c16="http://schemas.microsoft.com/office/drawing/2014/chart" uri="{C3380CC4-5D6E-409C-BE32-E72D297353CC}">
                <c16:uniqueId val="{00000004-1E98-5B44-9B43-1DA4354BF240}"/>
              </c:ext>
            </c:extLst>
          </c:dPt>
          <c:dLbls>
            <c:spPr>
              <a:noFill/>
              <a:ln>
                <a:noFill/>
              </a:ln>
              <a:effectLst/>
            </c:spPr>
            <c:txPr>
              <a:bodyPr rot="0" spcFirstLastPara="1" vertOverflow="ellipsis" vert="horz" wrap="square" anchor="ctr" anchorCtr="1"/>
              <a:lstStyle/>
              <a:p>
                <a:pPr>
                  <a:defRPr sz="1197" b="0" i="0" u="none" strike="noStrike" kern="1200" baseline="0">
                    <a:solidFill>
                      <a:schemeClr val="accent1">
                        <a:lumMod val="50000"/>
                      </a:schemeClr>
                    </a:solidFill>
                    <a:latin typeface="Avenir Next" panose="020B050302020202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 Mths Sept 19</c:v>
                </c:pt>
                <c:pt idx="1">
                  <c:v>12 Mths Sept 20</c:v>
                </c:pt>
              </c:strCache>
            </c:strRef>
          </c:cat>
          <c:val>
            <c:numRef>
              <c:f>Sheet1!$B$2:$B$3</c:f>
              <c:numCache>
                <c:formatCode>General</c:formatCode>
                <c:ptCount val="2"/>
                <c:pt idx="0">
                  <c:v>295</c:v>
                </c:pt>
                <c:pt idx="1">
                  <c:v>356</c:v>
                </c:pt>
              </c:numCache>
            </c:numRef>
          </c:val>
          <c:extLst>
            <c:ext xmlns:c16="http://schemas.microsoft.com/office/drawing/2014/chart" uri="{C3380CC4-5D6E-409C-BE32-E72D297353CC}">
              <c16:uniqueId val="{00000000-1E98-5B44-9B43-1DA4354BF240}"/>
            </c:ext>
          </c:extLst>
        </c:ser>
        <c:ser>
          <c:idx val="1"/>
          <c:order val="1"/>
          <c:tx>
            <c:strRef>
              <c:f>Sheet1!$C$1</c:f>
              <c:strCache>
                <c:ptCount val="1"/>
                <c:pt idx="0">
                  <c:v>Besponsa</c:v>
                </c:pt>
              </c:strCache>
            </c:strRef>
          </c:tx>
          <c:spPr>
            <a:solidFill>
              <a:srgbClr val="00965E"/>
            </a:solidFill>
            <a:ln>
              <a:noFill/>
            </a:ln>
            <a:effectLst/>
          </c:spPr>
          <c:invertIfNegative val="0"/>
          <c:dLbls>
            <c:dLbl>
              <c:idx val="0"/>
              <c:layout>
                <c:manualLayout>
                  <c:x val="1.0499296316955127E-2"/>
                  <c:y val="-1.17703063695094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98-5B44-9B43-1DA4354BF240}"/>
                </c:ext>
              </c:extLst>
            </c:dLbl>
            <c:dLbl>
              <c:idx val="1"/>
              <c:layout>
                <c:manualLayout>
                  <c:x val="7.4641769593943091E-3"/>
                  <c:y val="-1.5693584794375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E98-5B44-9B43-1DA4354BF24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lumMod val="50000"/>
                      </a:schemeClr>
                    </a:solidFill>
                    <a:latin typeface="Avenir Next" panose="020B050302020202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accent1">
                          <a:lumMod val="50000"/>
                        </a:schemeClr>
                      </a:solidFill>
                      <a:round/>
                    </a:ln>
                    <a:effectLst/>
                  </c:spPr>
                </c15:leaderLines>
              </c:ext>
            </c:extLst>
          </c:dLbls>
          <c:cat>
            <c:strRef>
              <c:f>Sheet1!$A$2:$A$3</c:f>
              <c:strCache>
                <c:ptCount val="2"/>
                <c:pt idx="0">
                  <c:v>12 Mths Sept 19</c:v>
                </c:pt>
                <c:pt idx="1">
                  <c:v>12 Mths Sept 20</c:v>
                </c:pt>
              </c:strCache>
            </c:strRef>
          </c:cat>
          <c:val>
            <c:numRef>
              <c:f>Sheet1!$C$2:$C$3</c:f>
              <c:numCache>
                <c:formatCode>General</c:formatCode>
                <c:ptCount val="2"/>
                <c:pt idx="0">
                  <c:v>107</c:v>
                </c:pt>
                <c:pt idx="1">
                  <c:v>105</c:v>
                </c:pt>
              </c:numCache>
            </c:numRef>
          </c:val>
          <c:extLst>
            <c:ext xmlns:c16="http://schemas.microsoft.com/office/drawing/2014/chart" uri="{C3380CC4-5D6E-409C-BE32-E72D297353CC}">
              <c16:uniqueId val="{00000003-1E98-5B44-9B43-1DA4354BF240}"/>
            </c:ext>
          </c:extLst>
        </c:ser>
        <c:dLbls>
          <c:showLegendKey val="0"/>
          <c:showVal val="0"/>
          <c:showCatName val="0"/>
          <c:showSerName val="0"/>
          <c:showPercent val="0"/>
          <c:showBubbleSize val="0"/>
        </c:dLbls>
        <c:gapWidth val="40"/>
        <c:overlap val="-27"/>
        <c:axId val="724407616"/>
        <c:axId val="724417128"/>
      </c:barChart>
      <c:catAx>
        <c:axId val="724407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lumMod val="50000"/>
                  </a:schemeClr>
                </a:solidFill>
                <a:latin typeface="Avenir Next" panose="020B0503020202020204" pitchFamily="34" charset="0"/>
                <a:ea typeface="+mn-ea"/>
                <a:cs typeface="Calibri" panose="020F0502020204030204" pitchFamily="34" charset="0"/>
              </a:defRPr>
            </a:pPr>
            <a:endParaRPr lang="en-US"/>
          </a:p>
        </c:txPr>
        <c:crossAx val="724417128"/>
        <c:crosses val="autoZero"/>
        <c:auto val="1"/>
        <c:lblAlgn val="ctr"/>
        <c:lblOffset val="100"/>
        <c:noMultiLvlLbl val="0"/>
      </c:catAx>
      <c:valAx>
        <c:axId val="724417128"/>
        <c:scaling>
          <c:orientation val="minMax"/>
        </c:scaling>
        <c:delete val="1"/>
        <c:axPos val="l"/>
        <c:numFmt formatCode="General" sourceLinked="1"/>
        <c:majorTickMark val="none"/>
        <c:minorTickMark val="none"/>
        <c:tickLblPos val="nextTo"/>
        <c:crossAx val="724407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17609771753754"/>
          <c:y val="6.720951671617395E-2"/>
          <c:w val="0.65478629946466849"/>
          <c:h val="0.72021790188814172"/>
        </c:manualLayout>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17609771753754"/>
          <c:y val="6.720951671617395E-2"/>
          <c:w val="0.65478629946466849"/>
          <c:h val="0.72021790188814172"/>
        </c:manualLayout>
      </c:layout>
      <c:doughnutChart>
        <c:varyColors val="1"/>
        <c:ser>
          <c:idx val="0"/>
          <c:order val="0"/>
          <c:tx>
            <c:strRef>
              <c:f>Sheet1!$A$2</c:f>
              <c:strCache>
                <c:ptCount val="1"/>
                <c:pt idx="0">
                  <c:v>Inpatient</c:v>
                </c:pt>
              </c:strCache>
            </c:strRef>
          </c:tx>
          <c:spPr>
            <a:solidFill>
              <a:schemeClr val="accent1">
                <a:lumMod val="50000"/>
              </a:schemeClr>
            </a:solidFill>
          </c:spPr>
          <c:dPt>
            <c:idx val="0"/>
            <c:bubble3D val="0"/>
            <c:spPr>
              <a:solidFill>
                <a:srgbClr val="00965E"/>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459-0345-A534-9ECF949C7F94}"/>
              </c:ext>
            </c:extLst>
          </c:dPt>
          <c:dPt>
            <c:idx val="1"/>
            <c:bubble3D val="0"/>
            <c:spPr>
              <a:solidFill>
                <a:schemeClr val="accent1">
                  <a:lumMod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459-0345-A534-9ECF949C7F94}"/>
              </c:ext>
            </c:extLst>
          </c:dPt>
          <c:dLbls>
            <c:dLbl>
              <c:idx val="0"/>
              <c:layout>
                <c:manualLayout>
                  <c:x val="-2.4646004775891163E-2"/>
                  <c:y val="0"/>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lt1"/>
                        </a:solidFill>
                        <a:latin typeface="Avenir Next Medium" panose="020B0503020202020204" pitchFamily="34" charset="0"/>
                        <a:ea typeface="+mn-ea"/>
                        <a:cs typeface="+mn-cs"/>
                      </a:defRPr>
                    </a:pPr>
                    <a:fld id="{8CEEEAF4-E1C2-4694-A372-C4F8431D2CE8}" type="VALUE">
                      <a:rPr lang="en-US" sz="1200">
                        <a:solidFill>
                          <a:schemeClr val="bg1"/>
                        </a:solidFill>
                      </a:rPr>
                      <a:pPr>
                        <a:defRPr sz="1200" b="0">
                          <a:latin typeface="Avenir Next Medium" panose="020B0503020202020204" pitchFamily="34" charset="0"/>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solidFill>
                      <a:latin typeface="Avenir Next Medium" panose="020B0503020202020204" pitchFamily="34" charset="0"/>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459-0345-A534-9ECF949C7F94}"/>
                </c:ext>
              </c:extLst>
            </c:dLbl>
            <c:dLbl>
              <c:idx val="1"/>
              <c:tx>
                <c:rich>
                  <a:bodyPr/>
                  <a:lstStyle/>
                  <a:p>
                    <a:fld id="{31A9E3EF-A3E4-0543-B358-FC46A8AA510D}" type="VALUE">
                      <a:rPr lang="en-US" smtClean="0"/>
                      <a:pPr/>
                      <a:t>[VALUE]</a:t>
                    </a:fld>
                    <a:endParaRPr lang="en-GB"/>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459-0345-A534-9ECF949C7F9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Avenir Next Medium" panose="020B0503020202020204" pitchFamily="34" charset="0"/>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Inpatient</c:v>
                </c:pt>
                <c:pt idx="1">
                  <c:v>Outpatient</c:v>
                </c:pt>
              </c:strCache>
            </c:strRef>
          </c:cat>
          <c:val>
            <c:numRef>
              <c:f>Sheet1!$B$2:$B$3</c:f>
              <c:numCache>
                <c:formatCode>0.0%</c:formatCode>
                <c:ptCount val="2"/>
                <c:pt idx="0">
                  <c:v>0.96499999999999997</c:v>
                </c:pt>
                <c:pt idx="1">
                  <c:v>3.5000000000000003E-2</c:v>
                </c:pt>
              </c:numCache>
            </c:numRef>
          </c:val>
          <c:extLst>
            <c:ext xmlns:c16="http://schemas.microsoft.com/office/drawing/2014/chart" uri="{C3380CC4-5D6E-409C-BE32-E72D297353CC}">
              <c16:uniqueId val="{00000004-0459-0345-A534-9ECF949C7F9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egendEntry>
        <c:idx val="0"/>
        <c:txPr>
          <a:bodyPr rot="0" spcFirstLastPara="1" vertOverflow="ellipsis" vert="horz" wrap="square" anchor="ctr" anchorCtr="1"/>
          <a:lstStyle/>
          <a:p>
            <a:pPr>
              <a:defRPr sz="1200" b="0" i="0" u="none" strike="noStrike" kern="1200" baseline="0">
                <a:solidFill>
                  <a:schemeClr val="accent1">
                    <a:lumMod val="50000"/>
                  </a:schemeClr>
                </a:solidFill>
                <a:latin typeface="Avenir Next" panose="020B0503020202020204" pitchFamily="34" charset="0"/>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accent1">
                    <a:lumMod val="50000"/>
                  </a:schemeClr>
                </a:solidFill>
                <a:latin typeface="Avenir Next" panose="020B0503020202020204" pitchFamily="34" charset="0"/>
                <a:ea typeface="+mn-ea"/>
                <a:cs typeface="+mn-cs"/>
              </a:defRPr>
            </a:pPr>
            <a:endParaRPr lang="en-US"/>
          </a:p>
        </c:txPr>
      </c:legendEntry>
      <c:layout>
        <c:manualLayout>
          <c:xMode val="edge"/>
          <c:yMode val="edge"/>
          <c:x val="0.24327013670770128"/>
          <c:y val="0.83698519900444412"/>
          <c:w val="0.45800621583884232"/>
          <c:h val="6.932710328251671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accent1">
                  <a:lumMod val="50000"/>
                </a:schemeClr>
              </a:solidFill>
              <a:latin typeface="Avenir Next" panose="020B05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0.23636</cdr:x>
      <cdr:y>0.66865</cdr:y>
    </cdr:from>
    <cdr:to>
      <cdr:x>0.25409</cdr:x>
      <cdr:y>0.70405</cdr:y>
    </cdr:to>
    <cdr:sp macro="" textlink="">
      <cdr:nvSpPr>
        <cdr:cNvPr id="2" name="Rectangle: Rounded Corners 37">
          <a:extLst xmlns:a="http://schemas.openxmlformats.org/drawingml/2006/main">
            <a:ext uri="{FF2B5EF4-FFF2-40B4-BE49-F238E27FC236}">
              <a16:creationId xmlns:a16="http://schemas.microsoft.com/office/drawing/2014/main" id="{CEB33357-A8C6-43C3-82CF-E900A6EDEC8B}"/>
            </a:ext>
          </a:extLst>
        </cdr:cNvPr>
        <cdr:cNvSpPr/>
      </cdr:nvSpPr>
      <cdr:spPr bwMode="gray">
        <a:xfrm xmlns:a="http://schemas.openxmlformats.org/drawingml/2006/main">
          <a:off x="2379806" y="3477436"/>
          <a:ext cx="178514" cy="184105"/>
        </a:xfrm>
        <a:prstGeom xmlns:a="http://schemas.openxmlformats.org/drawingml/2006/main" prst="rect">
          <a:avLst/>
        </a:prstGeom>
        <a:solidFill xmlns:a="http://schemas.openxmlformats.org/drawingml/2006/main">
          <a:schemeClr val="bg1"/>
        </a:solidFill>
        <a:ln xmlns:a="http://schemas.openxmlformats.org/drawingml/2006/main">
          <a:solidFill>
            <a:srgbClr val="0070C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lIns="411480" rtlCol="0" anchor="ctr"/>
        <a:lstStyle xmlns:a="http://schemas.openxmlformats.org/drawingml/2006/main">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endParaRPr lang="en-GB" sz="900" dirty="0">
            <a:solidFill>
              <a:schemeClr val="tx2"/>
            </a:solidFill>
          </a:endParaRPr>
        </a:p>
      </cdr:txBody>
    </cdr:sp>
  </cdr:relSizeAnchor>
  <cdr:relSizeAnchor xmlns:cdr="http://schemas.openxmlformats.org/drawingml/2006/chartDrawing">
    <cdr:from>
      <cdr:x>0.28221</cdr:x>
      <cdr:y>0.78993</cdr:y>
    </cdr:from>
    <cdr:to>
      <cdr:x>0.29994</cdr:x>
      <cdr:y>0.82533</cdr:y>
    </cdr:to>
    <cdr:sp macro="" textlink="">
      <cdr:nvSpPr>
        <cdr:cNvPr id="3" name="Rectangle: Rounded Corners 37">
          <a:extLst xmlns:a="http://schemas.openxmlformats.org/drawingml/2006/main">
            <a:ext uri="{FF2B5EF4-FFF2-40B4-BE49-F238E27FC236}">
              <a16:creationId xmlns:a16="http://schemas.microsoft.com/office/drawing/2014/main" id="{4FB89D70-4C23-4582-8454-EEDBF7EFA616}"/>
            </a:ext>
          </a:extLst>
        </cdr:cNvPr>
        <cdr:cNvSpPr/>
      </cdr:nvSpPr>
      <cdr:spPr bwMode="gray">
        <a:xfrm xmlns:a="http://schemas.openxmlformats.org/drawingml/2006/main">
          <a:off x="2841442" y="4108199"/>
          <a:ext cx="178513" cy="184105"/>
        </a:xfrm>
        <a:prstGeom xmlns:a="http://schemas.openxmlformats.org/drawingml/2006/main" prst="rect">
          <a:avLst/>
        </a:prstGeom>
        <a:solidFill xmlns:a="http://schemas.openxmlformats.org/drawingml/2006/main">
          <a:schemeClr val="bg1"/>
        </a:solidFill>
        <a:ln xmlns:a="http://schemas.openxmlformats.org/drawingml/2006/main" w="12700">
          <a:solidFill>
            <a:srgbClr val="C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lIns="41148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900" dirty="0">
            <a:solidFill>
              <a:schemeClr val="tx2"/>
            </a:solidFill>
          </a:endParaRPr>
        </a:p>
      </cdr:txBody>
    </cdr:sp>
  </cdr:relSizeAnchor>
  <cdr:relSizeAnchor xmlns:cdr="http://schemas.openxmlformats.org/drawingml/2006/chartDrawing">
    <cdr:from>
      <cdr:x>0.35126</cdr:x>
      <cdr:y>0.4698</cdr:y>
    </cdr:from>
    <cdr:to>
      <cdr:x>0.36899</cdr:x>
      <cdr:y>0.5052</cdr:y>
    </cdr:to>
    <cdr:sp macro="" textlink="">
      <cdr:nvSpPr>
        <cdr:cNvPr id="4" name="Rectangle: Rounded Corners 37">
          <a:extLst xmlns:a="http://schemas.openxmlformats.org/drawingml/2006/main">
            <a:ext uri="{FF2B5EF4-FFF2-40B4-BE49-F238E27FC236}">
              <a16:creationId xmlns:a16="http://schemas.microsoft.com/office/drawing/2014/main" id="{82FDCCC8-B35F-4BFB-9897-A2E9E8E95A68}"/>
            </a:ext>
          </a:extLst>
        </cdr:cNvPr>
        <cdr:cNvSpPr/>
      </cdr:nvSpPr>
      <cdr:spPr bwMode="gray">
        <a:xfrm xmlns:a="http://schemas.openxmlformats.org/drawingml/2006/main">
          <a:off x="3536682" y="2443288"/>
          <a:ext cx="178513" cy="184105"/>
        </a:xfrm>
        <a:prstGeom xmlns:a="http://schemas.openxmlformats.org/drawingml/2006/main" prst="rect">
          <a:avLst/>
        </a:prstGeom>
        <a:solidFill xmlns:a="http://schemas.openxmlformats.org/drawingml/2006/main">
          <a:schemeClr val="bg1"/>
        </a:solidFill>
        <a:ln xmlns:a="http://schemas.openxmlformats.org/drawingml/2006/main" w="12700">
          <a:solidFill>
            <a:srgbClr val="C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lIns="41148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900" dirty="0">
            <a:solidFill>
              <a:schemeClr val="tx2"/>
            </a:solidFill>
          </a:endParaRPr>
        </a:p>
      </cdr:txBody>
    </cdr:sp>
  </cdr:relSizeAnchor>
  <cdr:relSizeAnchor xmlns:cdr="http://schemas.openxmlformats.org/drawingml/2006/chartDrawing">
    <cdr:from>
      <cdr:x>0.23083</cdr:x>
      <cdr:y>0.75197</cdr:y>
    </cdr:from>
    <cdr:to>
      <cdr:x>0.24358</cdr:x>
      <cdr:y>0.77905</cdr:y>
    </cdr:to>
    <cdr:sp macro="" textlink="">
      <cdr:nvSpPr>
        <cdr:cNvPr id="7" name="Diamond 6">
          <a:extLst xmlns:a="http://schemas.openxmlformats.org/drawingml/2006/main">
            <a:ext uri="{FF2B5EF4-FFF2-40B4-BE49-F238E27FC236}">
              <a16:creationId xmlns:a16="http://schemas.microsoft.com/office/drawing/2014/main" id="{2F94A037-628B-4BE0-9C74-8C124AD37484}"/>
            </a:ext>
          </a:extLst>
        </cdr:cNvPr>
        <cdr:cNvSpPr/>
      </cdr:nvSpPr>
      <cdr:spPr>
        <a:xfrm xmlns:a="http://schemas.openxmlformats.org/drawingml/2006/main">
          <a:off x="2324102" y="3910780"/>
          <a:ext cx="128373"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0.23004</cdr:x>
      <cdr:y>0.79075</cdr:y>
    </cdr:from>
    <cdr:to>
      <cdr:x>0.24279</cdr:x>
      <cdr:y>0.81784</cdr:y>
    </cdr:to>
    <cdr:sp macro="" textlink="">
      <cdr:nvSpPr>
        <cdr:cNvPr id="8" name="Diamond 7">
          <a:extLst xmlns:a="http://schemas.openxmlformats.org/drawingml/2006/main">
            <a:ext uri="{FF2B5EF4-FFF2-40B4-BE49-F238E27FC236}">
              <a16:creationId xmlns:a16="http://schemas.microsoft.com/office/drawing/2014/main" id="{4AA6EC44-FAF6-4EC0-8E03-8E5BD35F22BA}"/>
            </a:ext>
          </a:extLst>
        </cdr:cNvPr>
        <cdr:cNvSpPr/>
      </cdr:nvSpPr>
      <cdr:spPr>
        <a:xfrm xmlns:a="http://schemas.openxmlformats.org/drawingml/2006/main">
          <a:off x="2316166" y="4112475"/>
          <a:ext cx="128373" cy="140887"/>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0.23057</cdr:x>
      <cdr:y>0.82885</cdr:y>
    </cdr:from>
    <cdr:to>
      <cdr:x>0.24332</cdr:x>
      <cdr:y>0.85593</cdr:y>
    </cdr:to>
    <cdr:sp macro="" textlink="">
      <cdr:nvSpPr>
        <cdr:cNvPr id="9" name="Diamond 8">
          <a:extLst xmlns:a="http://schemas.openxmlformats.org/drawingml/2006/main">
            <a:ext uri="{FF2B5EF4-FFF2-40B4-BE49-F238E27FC236}">
              <a16:creationId xmlns:a16="http://schemas.microsoft.com/office/drawing/2014/main" id="{A1C9726F-E3CA-4B72-AD60-E072A510EE0F}"/>
            </a:ext>
          </a:extLst>
        </cdr:cNvPr>
        <cdr:cNvSpPr/>
      </cdr:nvSpPr>
      <cdr:spPr>
        <a:xfrm xmlns:a="http://schemas.openxmlformats.org/drawingml/2006/main">
          <a:off x="2321473" y="4310617"/>
          <a:ext cx="128373"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0.23149</cdr:x>
      <cdr:y>0.51099</cdr:y>
    </cdr:from>
    <cdr:to>
      <cdr:x>0.24424</cdr:x>
      <cdr:y>0.53807</cdr:y>
    </cdr:to>
    <cdr:sp macro="" textlink="">
      <cdr:nvSpPr>
        <cdr:cNvPr id="10" name="Diamond 9">
          <a:extLst xmlns:a="http://schemas.openxmlformats.org/drawingml/2006/main">
            <a:ext uri="{FF2B5EF4-FFF2-40B4-BE49-F238E27FC236}">
              <a16:creationId xmlns:a16="http://schemas.microsoft.com/office/drawing/2014/main" id="{494D2BDA-9243-4E47-9371-BBF46A969292}"/>
            </a:ext>
          </a:extLst>
        </cdr:cNvPr>
        <cdr:cNvSpPr/>
      </cdr:nvSpPr>
      <cdr:spPr>
        <a:xfrm xmlns:a="http://schemas.openxmlformats.org/drawingml/2006/main">
          <a:off x="2330776" y="2657509"/>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0.23023</cdr:x>
      <cdr:y>0.55219</cdr:y>
    </cdr:from>
    <cdr:to>
      <cdr:x>0.24298</cdr:x>
      <cdr:y>0.57927</cdr:y>
    </cdr:to>
    <cdr:sp macro="" textlink="">
      <cdr:nvSpPr>
        <cdr:cNvPr id="11" name="Diamond 10">
          <a:extLst xmlns:a="http://schemas.openxmlformats.org/drawingml/2006/main">
            <a:ext uri="{FF2B5EF4-FFF2-40B4-BE49-F238E27FC236}">
              <a16:creationId xmlns:a16="http://schemas.microsoft.com/office/drawing/2014/main" id="{E294D284-5171-405E-99BC-A75259AB1EAF}"/>
            </a:ext>
          </a:extLst>
        </cdr:cNvPr>
        <cdr:cNvSpPr/>
      </cdr:nvSpPr>
      <cdr:spPr>
        <a:xfrm xmlns:a="http://schemas.openxmlformats.org/drawingml/2006/main">
          <a:off x="2318055" y="2871785"/>
          <a:ext cx="128372" cy="140836"/>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0.23023</cdr:x>
      <cdr:y>0.59074</cdr:y>
    </cdr:from>
    <cdr:to>
      <cdr:x>0.24298</cdr:x>
      <cdr:y>0.61782</cdr:y>
    </cdr:to>
    <cdr:sp macro="" textlink="">
      <cdr:nvSpPr>
        <cdr:cNvPr id="12" name="Diamond 11">
          <a:extLst xmlns:a="http://schemas.openxmlformats.org/drawingml/2006/main">
            <a:ext uri="{FF2B5EF4-FFF2-40B4-BE49-F238E27FC236}">
              <a16:creationId xmlns:a16="http://schemas.microsoft.com/office/drawing/2014/main" id="{4408E365-FA17-4FA1-AECF-AD7396774484}"/>
            </a:ext>
          </a:extLst>
        </cdr:cNvPr>
        <cdr:cNvSpPr/>
      </cdr:nvSpPr>
      <cdr:spPr>
        <a:xfrm xmlns:a="http://schemas.openxmlformats.org/drawingml/2006/main">
          <a:off x="2318053" y="3072258"/>
          <a:ext cx="128373"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0.23102</cdr:x>
      <cdr:y>0.3929</cdr:y>
    </cdr:from>
    <cdr:to>
      <cdr:x>0.24377</cdr:x>
      <cdr:y>0.41998</cdr:y>
    </cdr:to>
    <cdr:sp macro="" textlink="">
      <cdr:nvSpPr>
        <cdr:cNvPr id="13" name="Diamond 12">
          <a:extLst xmlns:a="http://schemas.openxmlformats.org/drawingml/2006/main">
            <a:ext uri="{FF2B5EF4-FFF2-40B4-BE49-F238E27FC236}">
              <a16:creationId xmlns:a16="http://schemas.microsoft.com/office/drawing/2014/main" id="{E404D83E-298E-4F6E-8763-032485CA7272}"/>
            </a:ext>
          </a:extLst>
        </cdr:cNvPr>
        <cdr:cNvSpPr/>
      </cdr:nvSpPr>
      <cdr:spPr>
        <a:xfrm xmlns:a="http://schemas.openxmlformats.org/drawingml/2006/main">
          <a:off x="2326002" y="2043380"/>
          <a:ext cx="128373"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0.23018</cdr:x>
      <cdr:y>0.43177</cdr:y>
    </cdr:from>
    <cdr:to>
      <cdr:x>0.24293</cdr:x>
      <cdr:y>0.45885</cdr:y>
    </cdr:to>
    <cdr:sp macro="" textlink="">
      <cdr:nvSpPr>
        <cdr:cNvPr id="14" name="Diamond 13">
          <a:extLst xmlns:a="http://schemas.openxmlformats.org/drawingml/2006/main">
            <a:ext uri="{FF2B5EF4-FFF2-40B4-BE49-F238E27FC236}">
              <a16:creationId xmlns:a16="http://schemas.microsoft.com/office/drawing/2014/main" id="{E40A4E7C-521C-4E18-9E7D-1D4365DA7602}"/>
            </a:ext>
          </a:extLst>
        </cdr:cNvPr>
        <cdr:cNvSpPr/>
      </cdr:nvSpPr>
      <cdr:spPr>
        <a:xfrm xmlns:a="http://schemas.openxmlformats.org/drawingml/2006/main">
          <a:off x="2317601" y="2245520"/>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0.23018</cdr:x>
      <cdr:y>0.47129</cdr:y>
    </cdr:from>
    <cdr:to>
      <cdr:x>0.24293</cdr:x>
      <cdr:y>0.49837</cdr:y>
    </cdr:to>
    <cdr:sp macro="" textlink="">
      <cdr:nvSpPr>
        <cdr:cNvPr id="15" name="Diamond 14">
          <a:extLst xmlns:a="http://schemas.openxmlformats.org/drawingml/2006/main">
            <a:ext uri="{FF2B5EF4-FFF2-40B4-BE49-F238E27FC236}">
              <a16:creationId xmlns:a16="http://schemas.microsoft.com/office/drawing/2014/main" id="{4678001A-79B6-4CCB-8909-0937777A03BB}"/>
            </a:ext>
          </a:extLst>
        </cdr:cNvPr>
        <cdr:cNvSpPr/>
      </cdr:nvSpPr>
      <cdr:spPr>
        <a:xfrm xmlns:a="http://schemas.openxmlformats.org/drawingml/2006/main">
          <a:off x="2317600" y="2451031"/>
          <a:ext cx="128373"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0.23164</cdr:x>
      <cdr:y>0.70908</cdr:y>
    </cdr:from>
    <cdr:to>
      <cdr:x>0.24439</cdr:x>
      <cdr:y>0.73617</cdr:y>
    </cdr:to>
    <cdr:sp macro="" textlink="">
      <cdr:nvSpPr>
        <cdr:cNvPr id="16" name="Diamond 15">
          <a:extLst xmlns:a="http://schemas.openxmlformats.org/drawingml/2006/main">
            <a:ext uri="{FF2B5EF4-FFF2-40B4-BE49-F238E27FC236}">
              <a16:creationId xmlns:a16="http://schemas.microsoft.com/office/drawing/2014/main" id="{644426CF-67F2-4D3F-BE95-899F080E5522}"/>
            </a:ext>
          </a:extLst>
        </cdr:cNvPr>
        <cdr:cNvSpPr/>
      </cdr:nvSpPr>
      <cdr:spPr>
        <a:xfrm xmlns:a="http://schemas.openxmlformats.org/drawingml/2006/main">
          <a:off x="2332224" y="3687739"/>
          <a:ext cx="128372" cy="140887"/>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0.25593</cdr:x>
      <cdr:y>0.75244</cdr:y>
    </cdr:from>
    <cdr:to>
      <cdr:x>0.26868</cdr:x>
      <cdr:y>0.77952</cdr:y>
    </cdr:to>
    <cdr:sp macro="" textlink="">
      <cdr:nvSpPr>
        <cdr:cNvPr id="17" name="Diamond 16">
          <a:extLst xmlns:a="http://schemas.openxmlformats.org/drawingml/2006/main">
            <a:ext uri="{FF2B5EF4-FFF2-40B4-BE49-F238E27FC236}">
              <a16:creationId xmlns:a16="http://schemas.microsoft.com/office/drawing/2014/main" id="{54F2D09B-B54A-40F0-8F0A-A5E6444250B2}"/>
            </a:ext>
          </a:extLst>
        </cdr:cNvPr>
        <cdr:cNvSpPr/>
      </cdr:nvSpPr>
      <cdr:spPr>
        <a:xfrm xmlns:a="http://schemas.openxmlformats.org/drawingml/2006/main">
          <a:off x="2576789" y="3913242"/>
          <a:ext cx="128373"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0.25661</cdr:x>
      <cdr:y>0.7922</cdr:y>
    </cdr:from>
    <cdr:to>
      <cdr:x>0.26936</cdr:x>
      <cdr:y>0.81929</cdr:y>
    </cdr:to>
    <cdr:sp macro="" textlink="">
      <cdr:nvSpPr>
        <cdr:cNvPr id="18" name="Diamond 17">
          <a:extLst xmlns:a="http://schemas.openxmlformats.org/drawingml/2006/main">
            <a:ext uri="{FF2B5EF4-FFF2-40B4-BE49-F238E27FC236}">
              <a16:creationId xmlns:a16="http://schemas.microsoft.com/office/drawing/2014/main" id="{0007AA85-CA4E-4398-A2AA-AC6BAC10BAE4}"/>
            </a:ext>
          </a:extLst>
        </cdr:cNvPr>
        <cdr:cNvSpPr/>
      </cdr:nvSpPr>
      <cdr:spPr>
        <a:xfrm xmlns:a="http://schemas.openxmlformats.org/drawingml/2006/main">
          <a:off x="2583641" y="4120002"/>
          <a:ext cx="128373" cy="140887"/>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0.25805</cdr:x>
      <cdr:y>0.83043</cdr:y>
    </cdr:from>
    <cdr:to>
      <cdr:x>0.2708</cdr:x>
      <cdr:y>0.85751</cdr:y>
    </cdr:to>
    <cdr:sp macro="" textlink="">
      <cdr:nvSpPr>
        <cdr:cNvPr id="19" name="Diamond 18">
          <a:extLst xmlns:a="http://schemas.openxmlformats.org/drawingml/2006/main">
            <a:ext uri="{FF2B5EF4-FFF2-40B4-BE49-F238E27FC236}">
              <a16:creationId xmlns:a16="http://schemas.microsoft.com/office/drawing/2014/main" id="{8B441A88-8A33-41D5-B63D-B1440988F05A}"/>
            </a:ext>
          </a:extLst>
        </cdr:cNvPr>
        <cdr:cNvSpPr/>
      </cdr:nvSpPr>
      <cdr:spPr>
        <a:xfrm xmlns:a="http://schemas.openxmlformats.org/drawingml/2006/main">
          <a:off x="2598132" y="4318809"/>
          <a:ext cx="128373"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0.2559</cdr:x>
      <cdr:y>0.70963</cdr:y>
    </cdr:from>
    <cdr:to>
      <cdr:x>0.26865</cdr:x>
      <cdr:y>0.73672</cdr:y>
    </cdr:to>
    <cdr:sp macro="" textlink="">
      <cdr:nvSpPr>
        <cdr:cNvPr id="20" name="Diamond 19">
          <a:extLst xmlns:a="http://schemas.openxmlformats.org/drawingml/2006/main">
            <a:ext uri="{FF2B5EF4-FFF2-40B4-BE49-F238E27FC236}">
              <a16:creationId xmlns:a16="http://schemas.microsoft.com/office/drawing/2014/main" id="{5F4863B2-8AC1-4567-B9AB-80909B7142D7}"/>
            </a:ext>
          </a:extLst>
        </cdr:cNvPr>
        <cdr:cNvSpPr/>
      </cdr:nvSpPr>
      <cdr:spPr>
        <a:xfrm xmlns:a="http://schemas.openxmlformats.org/drawingml/2006/main">
          <a:off x="2576495" y="3690566"/>
          <a:ext cx="128372" cy="140888"/>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0.28446</cdr:x>
      <cdr:y>0.82962</cdr:y>
    </cdr:from>
    <cdr:to>
      <cdr:x>0.29721</cdr:x>
      <cdr:y>0.8567</cdr:y>
    </cdr:to>
    <cdr:sp macro="" textlink="">
      <cdr:nvSpPr>
        <cdr:cNvPr id="27" name="Diamond 26">
          <a:extLst xmlns:a="http://schemas.openxmlformats.org/drawingml/2006/main">
            <a:ext uri="{FF2B5EF4-FFF2-40B4-BE49-F238E27FC236}">
              <a16:creationId xmlns:a16="http://schemas.microsoft.com/office/drawing/2014/main" id="{EE013FE0-1A1F-4E08-8B86-0ED1C1E124CD}"/>
            </a:ext>
          </a:extLst>
        </cdr:cNvPr>
        <cdr:cNvSpPr/>
      </cdr:nvSpPr>
      <cdr:spPr>
        <a:xfrm xmlns:a="http://schemas.openxmlformats.org/drawingml/2006/main">
          <a:off x="2864097" y="4314630"/>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0.28227</cdr:x>
      <cdr:y>0.71213</cdr:y>
    </cdr:from>
    <cdr:to>
      <cdr:x>0.29502</cdr:x>
      <cdr:y>0.73921</cdr:y>
    </cdr:to>
    <cdr:sp macro="" textlink="">
      <cdr:nvSpPr>
        <cdr:cNvPr id="28" name="Diamond 27">
          <a:extLst xmlns:a="http://schemas.openxmlformats.org/drawingml/2006/main">
            <a:ext uri="{FF2B5EF4-FFF2-40B4-BE49-F238E27FC236}">
              <a16:creationId xmlns:a16="http://schemas.microsoft.com/office/drawing/2014/main" id="{26FB4279-D2F2-4B16-9B31-9AC41EF88332}"/>
            </a:ext>
          </a:extLst>
        </cdr:cNvPr>
        <cdr:cNvSpPr/>
      </cdr:nvSpPr>
      <cdr:spPr>
        <a:xfrm xmlns:a="http://schemas.openxmlformats.org/drawingml/2006/main">
          <a:off x="3273523" y="3703579"/>
          <a:ext cx="147863" cy="140836"/>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0.25524</cdr:x>
      <cdr:y>0.51211</cdr:y>
    </cdr:from>
    <cdr:to>
      <cdr:x>0.26799</cdr:x>
      <cdr:y>0.53919</cdr:y>
    </cdr:to>
    <cdr:sp macro="" textlink="">
      <cdr:nvSpPr>
        <cdr:cNvPr id="29" name="Diamond 28">
          <a:extLst xmlns:a="http://schemas.openxmlformats.org/drawingml/2006/main">
            <a:ext uri="{FF2B5EF4-FFF2-40B4-BE49-F238E27FC236}">
              <a16:creationId xmlns:a16="http://schemas.microsoft.com/office/drawing/2014/main" id="{8C6F1F85-0A15-4052-8150-142AFF48F525}"/>
            </a:ext>
          </a:extLst>
        </cdr:cNvPr>
        <cdr:cNvSpPr/>
      </cdr:nvSpPr>
      <cdr:spPr>
        <a:xfrm xmlns:a="http://schemas.openxmlformats.org/drawingml/2006/main">
          <a:off x="2569899" y="2663354"/>
          <a:ext cx="128373"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0.25489</cdr:x>
      <cdr:y>0.55303</cdr:y>
    </cdr:from>
    <cdr:to>
      <cdr:x>0.26764</cdr:x>
      <cdr:y>0.58011</cdr:y>
    </cdr:to>
    <cdr:sp macro="" textlink="">
      <cdr:nvSpPr>
        <cdr:cNvPr id="30" name="Diamond 29">
          <a:extLst xmlns:a="http://schemas.openxmlformats.org/drawingml/2006/main">
            <a:ext uri="{FF2B5EF4-FFF2-40B4-BE49-F238E27FC236}">
              <a16:creationId xmlns:a16="http://schemas.microsoft.com/office/drawing/2014/main" id="{517280E4-335B-478E-95EA-0F40F7A92310}"/>
            </a:ext>
          </a:extLst>
        </cdr:cNvPr>
        <cdr:cNvSpPr/>
      </cdr:nvSpPr>
      <cdr:spPr>
        <a:xfrm xmlns:a="http://schemas.openxmlformats.org/drawingml/2006/main">
          <a:off x="2566364" y="2876141"/>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0.25507</cdr:x>
      <cdr:y>0.58971</cdr:y>
    </cdr:from>
    <cdr:to>
      <cdr:x>0.26782</cdr:x>
      <cdr:y>0.61679</cdr:y>
    </cdr:to>
    <cdr:sp macro="" textlink="">
      <cdr:nvSpPr>
        <cdr:cNvPr id="31" name="Diamond 30">
          <a:extLst xmlns:a="http://schemas.openxmlformats.org/drawingml/2006/main">
            <a:ext uri="{FF2B5EF4-FFF2-40B4-BE49-F238E27FC236}">
              <a16:creationId xmlns:a16="http://schemas.microsoft.com/office/drawing/2014/main" id="{C2F03B98-1225-4888-8314-1D359193CCBB}"/>
            </a:ext>
          </a:extLst>
        </cdr:cNvPr>
        <cdr:cNvSpPr/>
      </cdr:nvSpPr>
      <cdr:spPr>
        <a:xfrm xmlns:a="http://schemas.openxmlformats.org/drawingml/2006/main">
          <a:off x="2568164" y="3066929"/>
          <a:ext cx="128373"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0.25533</cdr:x>
      <cdr:y>0.39365</cdr:y>
    </cdr:from>
    <cdr:to>
      <cdr:x>0.26808</cdr:x>
      <cdr:y>0.42073</cdr:y>
    </cdr:to>
    <cdr:sp macro="" textlink="">
      <cdr:nvSpPr>
        <cdr:cNvPr id="32" name="Diamond 31">
          <a:extLst xmlns:a="http://schemas.openxmlformats.org/drawingml/2006/main">
            <a:ext uri="{FF2B5EF4-FFF2-40B4-BE49-F238E27FC236}">
              <a16:creationId xmlns:a16="http://schemas.microsoft.com/office/drawing/2014/main" id="{2BE6ACDD-587B-4077-87FC-CFA936E5536F}"/>
            </a:ext>
          </a:extLst>
        </cdr:cNvPr>
        <cdr:cNvSpPr/>
      </cdr:nvSpPr>
      <cdr:spPr>
        <a:xfrm xmlns:a="http://schemas.openxmlformats.org/drawingml/2006/main">
          <a:off x="2570749" y="2047251"/>
          <a:ext cx="128373"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0.25533</cdr:x>
      <cdr:y>0.43177</cdr:y>
    </cdr:from>
    <cdr:to>
      <cdr:x>0.26808</cdr:x>
      <cdr:y>0.45885</cdr:y>
    </cdr:to>
    <cdr:sp macro="" textlink="">
      <cdr:nvSpPr>
        <cdr:cNvPr id="33" name="Diamond 32">
          <a:extLst xmlns:a="http://schemas.openxmlformats.org/drawingml/2006/main">
            <a:ext uri="{FF2B5EF4-FFF2-40B4-BE49-F238E27FC236}">
              <a16:creationId xmlns:a16="http://schemas.microsoft.com/office/drawing/2014/main" id="{484EC513-ED67-44AF-B089-844B2213CEBF}"/>
            </a:ext>
          </a:extLst>
        </cdr:cNvPr>
        <cdr:cNvSpPr/>
      </cdr:nvSpPr>
      <cdr:spPr>
        <a:xfrm xmlns:a="http://schemas.openxmlformats.org/drawingml/2006/main">
          <a:off x="2570749" y="2245520"/>
          <a:ext cx="128373"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0.25533</cdr:x>
      <cdr:y>0.47015</cdr:y>
    </cdr:from>
    <cdr:to>
      <cdr:x>0.26808</cdr:x>
      <cdr:y>0.49723</cdr:y>
    </cdr:to>
    <cdr:sp macro="" textlink="">
      <cdr:nvSpPr>
        <cdr:cNvPr id="34" name="Diamond 33">
          <a:extLst xmlns:a="http://schemas.openxmlformats.org/drawingml/2006/main">
            <a:ext uri="{FF2B5EF4-FFF2-40B4-BE49-F238E27FC236}">
              <a16:creationId xmlns:a16="http://schemas.microsoft.com/office/drawing/2014/main" id="{CF9473D0-6990-4001-B303-CB7849B3490D}"/>
            </a:ext>
          </a:extLst>
        </cdr:cNvPr>
        <cdr:cNvSpPr/>
      </cdr:nvSpPr>
      <cdr:spPr>
        <a:xfrm xmlns:a="http://schemas.openxmlformats.org/drawingml/2006/main">
          <a:off x="2570749" y="2445113"/>
          <a:ext cx="128373"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0.28301</cdr:x>
      <cdr:y>0.51285</cdr:y>
    </cdr:from>
    <cdr:to>
      <cdr:x>0.29577</cdr:x>
      <cdr:y>0.53994</cdr:y>
    </cdr:to>
    <cdr:sp macro="" textlink="">
      <cdr:nvSpPr>
        <cdr:cNvPr id="35" name="Diamond 34">
          <a:extLst xmlns:a="http://schemas.openxmlformats.org/drawingml/2006/main">
            <a:ext uri="{FF2B5EF4-FFF2-40B4-BE49-F238E27FC236}">
              <a16:creationId xmlns:a16="http://schemas.microsoft.com/office/drawing/2014/main" id="{6765BA45-CCCC-4931-B0E4-E4537F9E6101}"/>
            </a:ext>
          </a:extLst>
        </cdr:cNvPr>
        <cdr:cNvSpPr/>
      </cdr:nvSpPr>
      <cdr:spPr>
        <a:xfrm xmlns:a="http://schemas.openxmlformats.org/drawingml/2006/main">
          <a:off x="2849511" y="2667173"/>
          <a:ext cx="128473" cy="140887"/>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0.28285</cdr:x>
      <cdr:y>0.55303</cdr:y>
    </cdr:from>
    <cdr:to>
      <cdr:x>0.2956</cdr:x>
      <cdr:y>0.58011</cdr:y>
    </cdr:to>
    <cdr:sp macro="" textlink="">
      <cdr:nvSpPr>
        <cdr:cNvPr id="36" name="Diamond 35">
          <a:extLst xmlns:a="http://schemas.openxmlformats.org/drawingml/2006/main">
            <a:ext uri="{FF2B5EF4-FFF2-40B4-BE49-F238E27FC236}">
              <a16:creationId xmlns:a16="http://schemas.microsoft.com/office/drawing/2014/main" id="{BA52CC63-F8BF-463F-851C-B63727EC290F}"/>
            </a:ext>
          </a:extLst>
        </cdr:cNvPr>
        <cdr:cNvSpPr/>
      </cdr:nvSpPr>
      <cdr:spPr>
        <a:xfrm xmlns:a="http://schemas.openxmlformats.org/drawingml/2006/main">
          <a:off x="2847832" y="2876141"/>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0.28285</cdr:x>
      <cdr:y>0.59115</cdr:y>
    </cdr:from>
    <cdr:to>
      <cdr:x>0.2956</cdr:x>
      <cdr:y>0.61824</cdr:y>
    </cdr:to>
    <cdr:sp macro="" textlink="">
      <cdr:nvSpPr>
        <cdr:cNvPr id="37" name="Diamond 36">
          <a:extLst xmlns:a="http://schemas.openxmlformats.org/drawingml/2006/main">
            <a:ext uri="{FF2B5EF4-FFF2-40B4-BE49-F238E27FC236}">
              <a16:creationId xmlns:a16="http://schemas.microsoft.com/office/drawing/2014/main" id="{565BAFDF-5CD3-4E32-913F-467EAC7DCEAE}"/>
            </a:ext>
          </a:extLst>
        </cdr:cNvPr>
        <cdr:cNvSpPr/>
      </cdr:nvSpPr>
      <cdr:spPr>
        <a:xfrm xmlns:a="http://schemas.openxmlformats.org/drawingml/2006/main">
          <a:off x="2847832" y="3074381"/>
          <a:ext cx="128372" cy="140887"/>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0.28355</cdr:x>
      <cdr:y>0.39365</cdr:y>
    </cdr:from>
    <cdr:to>
      <cdr:x>0.2963</cdr:x>
      <cdr:y>0.42073</cdr:y>
    </cdr:to>
    <cdr:sp macro="" textlink="">
      <cdr:nvSpPr>
        <cdr:cNvPr id="38" name="Diamond 37">
          <a:extLst xmlns:a="http://schemas.openxmlformats.org/drawingml/2006/main">
            <a:ext uri="{FF2B5EF4-FFF2-40B4-BE49-F238E27FC236}">
              <a16:creationId xmlns:a16="http://schemas.microsoft.com/office/drawing/2014/main" id="{F3D21AA6-C176-4562-BDDE-544F9FBE023A}"/>
            </a:ext>
          </a:extLst>
        </cdr:cNvPr>
        <cdr:cNvSpPr/>
      </cdr:nvSpPr>
      <cdr:spPr>
        <a:xfrm xmlns:a="http://schemas.openxmlformats.org/drawingml/2006/main">
          <a:off x="2854938" y="2047251"/>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0.28381</cdr:x>
      <cdr:y>0.43308</cdr:y>
    </cdr:from>
    <cdr:to>
      <cdr:x>0.29656</cdr:x>
      <cdr:y>0.46016</cdr:y>
    </cdr:to>
    <cdr:sp macro="" textlink="">
      <cdr:nvSpPr>
        <cdr:cNvPr id="39" name="Diamond 38">
          <a:extLst xmlns:a="http://schemas.openxmlformats.org/drawingml/2006/main">
            <a:ext uri="{FF2B5EF4-FFF2-40B4-BE49-F238E27FC236}">
              <a16:creationId xmlns:a16="http://schemas.microsoft.com/office/drawing/2014/main" id="{5B7D3AFD-02AD-4AC6-8897-2E493582A9B4}"/>
            </a:ext>
          </a:extLst>
        </cdr:cNvPr>
        <cdr:cNvSpPr/>
      </cdr:nvSpPr>
      <cdr:spPr>
        <a:xfrm xmlns:a="http://schemas.openxmlformats.org/drawingml/2006/main">
          <a:off x="2857544" y="2252341"/>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0.28355</cdr:x>
      <cdr:y>0.47015</cdr:y>
    </cdr:from>
    <cdr:to>
      <cdr:x>0.2963</cdr:x>
      <cdr:y>0.49724</cdr:y>
    </cdr:to>
    <cdr:sp macro="" textlink="">
      <cdr:nvSpPr>
        <cdr:cNvPr id="40" name="Diamond 39">
          <a:extLst xmlns:a="http://schemas.openxmlformats.org/drawingml/2006/main">
            <a:ext uri="{FF2B5EF4-FFF2-40B4-BE49-F238E27FC236}">
              <a16:creationId xmlns:a16="http://schemas.microsoft.com/office/drawing/2014/main" id="{C09E8CC9-F9E7-4C36-B19E-21D13BF1A587}"/>
            </a:ext>
          </a:extLst>
        </cdr:cNvPr>
        <cdr:cNvSpPr/>
      </cdr:nvSpPr>
      <cdr:spPr>
        <a:xfrm xmlns:a="http://schemas.openxmlformats.org/drawingml/2006/main">
          <a:off x="2854938" y="2445087"/>
          <a:ext cx="128372" cy="140887"/>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0.35463</cdr:x>
      <cdr:y>0.51211</cdr:y>
    </cdr:from>
    <cdr:to>
      <cdr:x>0.36738</cdr:x>
      <cdr:y>0.53919</cdr:y>
    </cdr:to>
    <cdr:sp macro="" textlink="">
      <cdr:nvSpPr>
        <cdr:cNvPr id="41" name="Diamond 40">
          <a:extLst xmlns:a="http://schemas.openxmlformats.org/drawingml/2006/main">
            <a:ext uri="{FF2B5EF4-FFF2-40B4-BE49-F238E27FC236}">
              <a16:creationId xmlns:a16="http://schemas.microsoft.com/office/drawing/2014/main" id="{69CC3B98-6EA6-43C8-A8C0-4825FCB46336}"/>
            </a:ext>
          </a:extLst>
        </cdr:cNvPr>
        <cdr:cNvSpPr/>
      </cdr:nvSpPr>
      <cdr:spPr>
        <a:xfrm xmlns:a="http://schemas.openxmlformats.org/drawingml/2006/main">
          <a:off x="3570552" y="2663354"/>
          <a:ext cx="128373"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0.35445</cdr:x>
      <cdr:y>0.54913</cdr:y>
    </cdr:from>
    <cdr:to>
      <cdr:x>0.3672</cdr:x>
      <cdr:y>0.57622</cdr:y>
    </cdr:to>
    <cdr:sp macro="" textlink="">
      <cdr:nvSpPr>
        <cdr:cNvPr id="42" name="Diamond 41">
          <a:extLst xmlns:a="http://schemas.openxmlformats.org/drawingml/2006/main">
            <a:ext uri="{FF2B5EF4-FFF2-40B4-BE49-F238E27FC236}">
              <a16:creationId xmlns:a16="http://schemas.microsoft.com/office/drawing/2014/main" id="{2AAE7F09-40F7-44B9-B3AB-F267EE7DC850}"/>
            </a:ext>
          </a:extLst>
        </cdr:cNvPr>
        <cdr:cNvSpPr/>
      </cdr:nvSpPr>
      <cdr:spPr>
        <a:xfrm xmlns:a="http://schemas.openxmlformats.org/drawingml/2006/main">
          <a:off x="3568722" y="2855864"/>
          <a:ext cx="128373" cy="140887"/>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0.35445</cdr:x>
      <cdr:y>0.58989</cdr:y>
    </cdr:from>
    <cdr:to>
      <cdr:x>0.3672</cdr:x>
      <cdr:y>0.61697</cdr:y>
    </cdr:to>
    <cdr:sp macro="" textlink="">
      <cdr:nvSpPr>
        <cdr:cNvPr id="43" name="Diamond 42">
          <a:extLst xmlns:a="http://schemas.openxmlformats.org/drawingml/2006/main">
            <a:ext uri="{FF2B5EF4-FFF2-40B4-BE49-F238E27FC236}">
              <a16:creationId xmlns:a16="http://schemas.microsoft.com/office/drawing/2014/main" id="{E950B4BB-BDBA-4B27-B831-6A8D722FED8A}"/>
            </a:ext>
          </a:extLst>
        </cdr:cNvPr>
        <cdr:cNvSpPr/>
      </cdr:nvSpPr>
      <cdr:spPr>
        <a:xfrm xmlns:a="http://schemas.openxmlformats.org/drawingml/2006/main">
          <a:off x="3568722" y="3067826"/>
          <a:ext cx="128373"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0.49207</cdr:x>
      <cdr:y>0.39203</cdr:y>
    </cdr:from>
    <cdr:to>
      <cdr:x>0.50482</cdr:x>
      <cdr:y>0.41911</cdr:y>
    </cdr:to>
    <cdr:sp macro="" textlink="">
      <cdr:nvSpPr>
        <cdr:cNvPr id="44" name="Diamond 43">
          <a:extLst xmlns:a="http://schemas.openxmlformats.org/drawingml/2006/main">
            <a:ext uri="{FF2B5EF4-FFF2-40B4-BE49-F238E27FC236}">
              <a16:creationId xmlns:a16="http://schemas.microsoft.com/office/drawing/2014/main" id="{3EBE7160-FBE2-410D-8B00-D3EEEACAA90D}"/>
            </a:ext>
          </a:extLst>
        </cdr:cNvPr>
        <cdr:cNvSpPr/>
      </cdr:nvSpPr>
      <cdr:spPr>
        <a:xfrm xmlns:a="http://schemas.openxmlformats.org/drawingml/2006/main">
          <a:off x="4954423" y="2038846"/>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0.35445</cdr:x>
      <cdr:y>0.43092</cdr:y>
    </cdr:from>
    <cdr:to>
      <cdr:x>0.3672</cdr:x>
      <cdr:y>0.45801</cdr:y>
    </cdr:to>
    <cdr:sp macro="" textlink="">
      <cdr:nvSpPr>
        <cdr:cNvPr id="45" name="Diamond 44">
          <a:extLst xmlns:a="http://schemas.openxmlformats.org/drawingml/2006/main">
            <a:ext uri="{FF2B5EF4-FFF2-40B4-BE49-F238E27FC236}">
              <a16:creationId xmlns:a16="http://schemas.microsoft.com/office/drawing/2014/main" id="{19A159AA-2F48-469D-8330-115F282B2A48}"/>
            </a:ext>
          </a:extLst>
        </cdr:cNvPr>
        <cdr:cNvSpPr/>
      </cdr:nvSpPr>
      <cdr:spPr>
        <a:xfrm xmlns:a="http://schemas.openxmlformats.org/drawingml/2006/main">
          <a:off x="3568723" y="2241085"/>
          <a:ext cx="128372" cy="140887"/>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0.25674</cdr:x>
      <cdr:y>0.35134</cdr:y>
    </cdr:from>
    <cdr:to>
      <cdr:x>0.26874</cdr:x>
      <cdr:y>0.37845</cdr:y>
    </cdr:to>
    <cdr:sp macro="" textlink="">
      <cdr:nvSpPr>
        <cdr:cNvPr id="46" name="Diamond 45">
          <a:extLst xmlns:a="http://schemas.openxmlformats.org/drawingml/2006/main">
            <a:ext uri="{FF2B5EF4-FFF2-40B4-BE49-F238E27FC236}">
              <a16:creationId xmlns:a16="http://schemas.microsoft.com/office/drawing/2014/main" id="{0918AD45-FBA9-4F4E-BFB9-B30403CDBB66}"/>
            </a:ext>
          </a:extLst>
        </cdr:cNvPr>
        <cdr:cNvSpPr/>
      </cdr:nvSpPr>
      <cdr:spPr>
        <a:xfrm xmlns:a="http://schemas.openxmlformats.org/drawingml/2006/main">
          <a:off x="2983619" y="1824750"/>
          <a:ext cx="139406" cy="140836"/>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0.2827</cdr:x>
      <cdr:y>0.35165</cdr:y>
    </cdr:from>
    <cdr:to>
      <cdr:x>0.29545</cdr:x>
      <cdr:y>0.37874</cdr:y>
    </cdr:to>
    <cdr:sp macro="" textlink="">
      <cdr:nvSpPr>
        <cdr:cNvPr id="47" name="Diamond 46">
          <a:extLst xmlns:a="http://schemas.openxmlformats.org/drawingml/2006/main">
            <a:ext uri="{FF2B5EF4-FFF2-40B4-BE49-F238E27FC236}">
              <a16:creationId xmlns:a16="http://schemas.microsoft.com/office/drawing/2014/main" id="{F23DC013-86D6-45B5-AED9-747A7F1C079D}"/>
            </a:ext>
          </a:extLst>
        </cdr:cNvPr>
        <cdr:cNvSpPr/>
      </cdr:nvSpPr>
      <cdr:spPr>
        <a:xfrm xmlns:a="http://schemas.openxmlformats.org/drawingml/2006/main">
          <a:off x="3285283" y="1826376"/>
          <a:ext cx="148168" cy="140699"/>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0.35343</cdr:x>
      <cdr:y>0.35434</cdr:y>
    </cdr:from>
    <cdr:to>
      <cdr:x>0.36618</cdr:x>
      <cdr:y>0.38142</cdr:y>
    </cdr:to>
    <cdr:sp macro="" textlink="">
      <cdr:nvSpPr>
        <cdr:cNvPr id="48" name="Diamond 47">
          <a:extLst xmlns:a="http://schemas.openxmlformats.org/drawingml/2006/main">
            <a:ext uri="{FF2B5EF4-FFF2-40B4-BE49-F238E27FC236}">
              <a16:creationId xmlns:a16="http://schemas.microsoft.com/office/drawing/2014/main" id="{8256F77C-4244-47AE-AA29-8414B1B51E2D}"/>
            </a:ext>
          </a:extLst>
        </cdr:cNvPr>
        <cdr:cNvSpPr/>
      </cdr:nvSpPr>
      <cdr:spPr>
        <a:xfrm xmlns:a="http://schemas.openxmlformats.org/drawingml/2006/main">
          <a:off x="3558521" y="1842843"/>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0.49273</cdr:x>
      <cdr:y>0.5097</cdr:y>
    </cdr:from>
    <cdr:to>
      <cdr:x>0.50548</cdr:x>
      <cdr:y>0.53679</cdr:y>
    </cdr:to>
    <cdr:sp macro="" textlink="">
      <cdr:nvSpPr>
        <cdr:cNvPr id="49" name="Diamond 48">
          <a:extLst xmlns:a="http://schemas.openxmlformats.org/drawingml/2006/main">
            <a:ext uri="{FF2B5EF4-FFF2-40B4-BE49-F238E27FC236}">
              <a16:creationId xmlns:a16="http://schemas.microsoft.com/office/drawing/2014/main" id="{34436DE2-0507-42C1-BB0D-14C1E9D1C7C0}"/>
            </a:ext>
          </a:extLst>
        </cdr:cNvPr>
        <cdr:cNvSpPr/>
      </cdr:nvSpPr>
      <cdr:spPr>
        <a:xfrm xmlns:a="http://schemas.openxmlformats.org/drawingml/2006/main">
          <a:off x="4961051" y="2650799"/>
          <a:ext cx="128372" cy="140887"/>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0.49273</cdr:x>
      <cdr:y>0.55202</cdr:y>
    </cdr:from>
    <cdr:to>
      <cdr:x>0.50548</cdr:x>
      <cdr:y>0.57911</cdr:y>
    </cdr:to>
    <cdr:sp macro="" textlink="">
      <cdr:nvSpPr>
        <cdr:cNvPr id="50" name="Diamond 49">
          <a:extLst xmlns:a="http://schemas.openxmlformats.org/drawingml/2006/main">
            <a:ext uri="{FF2B5EF4-FFF2-40B4-BE49-F238E27FC236}">
              <a16:creationId xmlns:a16="http://schemas.microsoft.com/office/drawing/2014/main" id="{0BE01DD7-52B1-420F-9048-D93901E85570}"/>
            </a:ext>
          </a:extLst>
        </cdr:cNvPr>
        <cdr:cNvSpPr/>
      </cdr:nvSpPr>
      <cdr:spPr>
        <a:xfrm xmlns:a="http://schemas.openxmlformats.org/drawingml/2006/main">
          <a:off x="4961050" y="2870873"/>
          <a:ext cx="128373" cy="140887"/>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0.49207</cdr:x>
      <cdr:y>0.5943</cdr:y>
    </cdr:from>
    <cdr:to>
      <cdr:x>0.50482</cdr:x>
      <cdr:y>0.62139</cdr:y>
    </cdr:to>
    <cdr:sp macro="" textlink="">
      <cdr:nvSpPr>
        <cdr:cNvPr id="51" name="Diamond 50">
          <a:extLst xmlns:a="http://schemas.openxmlformats.org/drawingml/2006/main">
            <a:ext uri="{FF2B5EF4-FFF2-40B4-BE49-F238E27FC236}">
              <a16:creationId xmlns:a16="http://schemas.microsoft.com/office/drawing/2014/main" id="{2047C913-01A8-4347-8E11-D25DAB04CEA0}"/>
            </a:ext>
          </a:extLst>
        </cdr:cNvPr>
        <cdr:cNvSpPr/>
      </cdr:nvSpPr>
      <cdr:spPr>
        <a:xfrm xmlns:a="http://schemas.openxmlformats.org/drawingml/2006/main">
          <a:off x="4954422" y="3090766"/>
          <a:ext cx="128373" cy="140887"/>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0.62981</cdr:x>
      <cdr:y>0.51043</cdr:y>
    </cdr:from>
    <cdr:to>
      <cdr:x>0.64256</cdr:x>
      <cdr:y>0.53752</cdr:y>
    </cdr:to>
    <cdr:sp macro="" textlink="">
      <cdr:nvSpPr>
        <cdr:cNvPr id="52" name="Diamond 51">
          <a:extLst xmlns:a="http://schemas.openxmlformats.org/drawingml/2006/main">
            <a:ext uri="{FF2B5EF4-FFF2-40B4-BE49-F238E27FC236}">
              <a16:creationId xmlns:a16="http://schemas.microsoft.com/office/drawing/2014/main" id="{02D42810-3AFC-4E9F-A9D8-420BBFAAAAB5}"/>
            </a:ext>
          </a:extLst>
        </cdr:cNvPr>
        <cdr:cNvSpPr/>
      </cdr:nvSpPr>
      <cdr:spPr>
        <a:xfrm xmlns:a="http://schemas.openxmlformats.org/drawingml/2006/main">
          <a:off x="6341177" y="2654603"/>
          <a:ext cx="128373" cy="140887"/>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0.62935</cdr:x>
      <cdr:y>0.55126</cdr:y>
    </cdr:from>
    <cdr:to>
      <cdr:x>0.6421</cdr:x>
      <cdr:y>0.57835</cdr:y>
    </cdr:to>
    <cdr:sp macro="" textlink="">
      <cdr:nvSpPr>
        <cdr:cNvPr id="53" name="Diamond 52">
          <a:extLst xmlns:a="http://schemas.openxmlformats.org/drawingml/2006/main">
            <a:ext uri="{FF2B5EF4-FFF2-40B4-BE49-F238E27FC236}">
              <a16:creationId xmlns:a16="http://schemas.microsoft.com/office/drawing/2014/main" id="{02D42810-3AFC-4E9F-A9D8-420BBFAAAAB5}"/>
            </a:ext>
          </a:extLst>
        </cdr:cNvPr>
        <cdr:cNvSpPr/>
      </cdr:nvSpPr>
      <cdr:spPr>
        <a:xfrm xmlns:a="http://schemas.openxmlformats.org/drawingml/2006/main">
          <a:off x="6336567" y="2866959"/>
          <a:ext cx="128373" cy="140887"/>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0.62935</cdr:x>
      <cdr:y>0.58959</cdr:y>
    </cdr:from>
    <cdr:to>
      <cdr:x>0.6421</cdr:x>
      <cdr:y>0.61668</cdr:y>
    </cdr:to>
    <cdr:sp macro="" textlink="">
      <cdr:nvSpPr>
        <cdr:cNvPr id="54" name="Diamond 53">
          <a:extLst xmlns:a="http://schemas.openxmlformats.org/drawingml/2006/main">
            <a:ext uri="{FF2B5EF4-FFF2-40B4-BE49-F238E27FC236}">
              <a16:creationId xmlns:a16="http://schemas.microsoft.com/office/drawing/2014/main" id="{02D42810-3AFC-4E9F-A9D8-420BBFAAAAB5}"/>
            </a:ext>
          </a:extLst>
        </cdr:cNvPr>
        <cdr:cNvSpPr/>
      </cdr:nvSpPr>
      <cdr:spPr>
        <a:xfrm xmlns:a="http://schemas.openxmlformats.org/drawingml/2006/main">
          <a:off x="6336567" y="3066261"/>
          <a:ext cx="128373" cy="140887"/>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0.49024</cdr:x>
      <cdr:y>0.42849</cdr:y>
    </cdr:from>
    <cdr:to>
      <cdr:x>0.50797</cdr:x>
      <cdr:y>0.46389</cdr:y>
    </cdr:to>
    <cdr:sp macro="" textlink="">
      <cdr:nvSpPr>
        <cdr:cNvPr id="55" name="Rectangle: Rounded Corners 37">
          <a:extLst xmlns:a="http://schemas.openxmlformats.org/drawingml/2006/main">
            <a:ext uri="{FF2B5EF4-FFF2-40B4-BE49-F238E27FC236}">
              <a16:creationId xmlns:a16="http://schemas.microsoft.com/office/drawing/2014/main" id="{DEE906FB-964D-4DCF-818C-D8EBF1A258CF}"/>
            </a:ext>
          </a:extLst>
        </cdr:cNvPr>
        <cdr:cNvSpPr/>
      </cdr:nvSpPr>
      <cdr:spPr bwMode="gray">
        <a:xfrm xmlns:a="http://schemas.openxmlformats.org/drawingml/2006/main">
          <a:off x="4935980" y="2228450"/>
          <a:ext cx="178513" cy="184105"/>
        </a:xfrm>
        <a:prstGeom xmlns:a="http://schemas.openxmlformats.org/drawingml/2006/main" prst="rect">
          <a:avLst/>
        </a:prstGeom>
        <a:solidFill xmlns:a="http://schemas.openxmlformats.org/drawingml/2006/main">
          <a:schemeClr val="bg1"/>
        </a:solidFill>
        <a:ln xmlns:a="http://schemas.openxmlformats.org/drawingml/2006/main">
          <a:solidFill>
            <a:srgbClr val="0070C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lIns="41148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900" dirty="0">
            <a:solidFill>
              <a:schemeClr val="tx2"/>
            </a:solidFill>
          </a:endParaRPr>
        </a:p>
      </cdr:txBody>
    </cdr:sp>
  </cdr:relSizeAnchor>
  <cdr:relSizeAnchor xmlns:cdr="http://schemas.openxmlformats.org/drawingml/2006/chartDrawing">
    <cdr:from>
      <cdr:x>0.23124</cdr:x>
      <cdr:y>0.27124</cdr:y>
    </cdr:from>
    <cdr:to>
      <cdr:x>0.24229</cdr:x>
      <cdr:y>0.30133</cdr:y>
    </cdr:to>
    <cdr:sp macro="" textlink="">
      <cdr:nvSpPr>
        <cdr:cNvPr id="56" name="Diamond 55">
          <a:extLst xmlns:a="http://schemas.openxmlformats.org/drawingml/2006/main">
            <a:ext uri="{FF2B5EF4-FFF2-40B4-BE49-F238E27FC236}">
              <a16:creationId xmlns:a16="http://schemas.microsoft.com/office/drawing/2014/main" id="{E41DD492-6B12-4AEF-AA97-D3840191D5E5}"/>
            </a:ext>
          </a:extLst>
        </cdr:cNvPr>
        <cdr:cNvSpPr/>
      </cdr:nvSpPr>
      <cdr:spPr>
        <a:xfrm xmlns:a="http://schemas.openxmlformats.org/drawingml/2006/main">
          <a:off x="2687288" y="1408755"/>
          <a:ext cx="128374" cy="156258"/>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0.28261</cdr:x>
      <cdr:y>0.27118</cdr:y>
    </cdr:from>
    <cdr:to>
      <cdr:x>0.29536</cdr:x>
      <cdr:y>0.29827</cdr:y>
    </cdr:to>
    <cdr:sp macro="" textlink="">
      <cdr:nvSpPr>
        <cdr:cNvPr id="57" name="Diamond 56">
          <a:extLst xmlns:a="http://schemas.openxmlformats.org/drawingml/2006/main">
            <a:ext uri="{FF2B5EF4-FFF2-40B4-BE49-F238E27FC236}">
              <a16:creationId xmlns:a16="http://schemas.microsoft.com/office/drawing/2014/main" id="{B400A44C-DBFD-4165-A994-DC4AF317F01B}"/>
            </a:ext>
          </a:extLst>
        </cdr:cNvPr>
        <cdr:cNvSpPr/>
      </cdr:nvSpPr>
      <cdr:spPr>
        <a:xfrm xmlns:a="http://schemas.openxmlformats.org/drawingml/2006/main">
          <a:off x="3284199" y="1408443"/>
          <a:ext cx="148169" cy="140699"/>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0.35445</cdr:x>
      <cdr:y>0.27244</cdr:y>
    </cdr:from>
    <cdr:to>
      <cdr:x>0.3672</cdr:x>
      <cdr:y>0.29952</cdr:y>
    </cdr:to>
    <cdr:sp macro="" textlink="">
      <cdr:nvSpPr>
        <cdr:cNvPr id="58" name="Diamond 57">
          <a:extLst xmlns:a="http://schemas.openxmlformats.org/drawingml/2006/main">
            <a:ext uri="{FF2B5EF4-FFF2-40B4-BE49-F238E27FC236}">
              <a16:creationId xmlns:a16="http://schemas.microsoft.com/office/drawing/2014/main" id="{95D28CC8-3EB6-4D1C-922F-3B7DA5E393E5}"/>
            </a:ext>
          </a:extLst>
        </cdr:cNvPr>
        <cdr:cNvSpPr/>
      </cdr:nvSpPr>
      <cdr:spPr>
        <a:xfrm xmlns:a="http://schemas.openxmlformats.org/drawingml/2006/main">
          <a:off x="3568723" y="1416865"/>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0.22774</cdr:x>
      <cdr:y>0.19368</cdr:y>
    </cdr:from>
    <cdr:to>
      <cdr:x>0.24049</cdr:x>
      <cdr:y>0.22076</cdr:y>
    </cdr:to>
    <cdr:sp macro="" textlink="">
      <cdr:nvSpPr>
        <cdr:cNvPr id="59" name="Diamond 58">
          <a:extLst xmlns:a="http://schemas.openxmlformats.org/drawingml/2006/main">
            <a:ext uri="{FF2B5EF4-FFF2-40B4-BE49-F238E27FC236}">
              <a16:creationId xmlns:a16="http://schemas.microsoft.com/office/drawing/2014/main" id="{97EEAF97-57AB-433D-B3C6-1E70A6317AB2}"/>
            </a:ext>
          </a:extLst>
        </cdr:cNvPr>
        <cdr:cNvSpPr/>
      </cdr:nvSpPr>
      <cdr:spPr>
        <a:xfrm xmlns:a="http://schemas.openxmlformats.org/drawingml/2006/main">
          <a:off x="2292999" y="1007289"/>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0.28355</cdr:x>
      <cdr:y>0.31299</cdr:y>
    </cdr:from>
    <cdr:to>
      <cdr:x>0.2963</cdr:x>
      <cdr:y>0.34008</cdr:y>
    </cdr:to>
    <cdr:sp macro="" textlink="">
      <cdr:nvSpPr>
        <cdr:cNvPr id="60" name="Diamond 59">
          <a:extLst xmlns:a="http://schemas.openxmlformats.org/drawingml/2006/main">
            <a:ext uri="{FF2B5EF4-FFF2-40B4-BE49-F238E27FC236}">
              <a16:creationId xmlns:a16="http://schemas.microsoft.com/office/drawing/2014/main" id="{0F41007C-2D82-446F-961A-5C9324436007}"/>
            </a:ext>
          </a:extLst>
        </cdr:cNvPr>
        <cdr:cNvSpPr/>
      </cdr:nvSpPr>
      <cdr:spPr>
        <a:xfrm xmlns:a="http://schemas.openxmlformats.org/drawingml/2006/main">
          <a:off x="2854936" y="1627778"/>
          <a:ext cx="128373" cy="140888"/>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0.25549</cdr:x>
      <cdr:y>0.19368</cdr:y>
    </cdr:from>
    <cdr:to>
      <cdr:x>0.26824</cdr:x>
      <cdr:y>0.22076</cdr:y>
    </cdr:to>
    <cdr:sp macro="" textlink="">
      <cdr:nvSpPr>
        <cdr:cNvPr id="61" name="Diamond 60">
          <a:extLst xmlns:a="http://schemas.openxmlformats.org/drawingml/2006/main">
            <a:ext uri="{FF2B5EF4-FFF2-40B4-BE49-F238E27FC236}">
              <a16:creationId xmlns:a16="http://schemas.microsoft.com/office/drawing/2014/main" id="{909356FD-933A-4A68-A93D-8031BDE3DC14}"/>
            </a:ext>
          </a:extLst>
        </cdr:cNvPr>
        <cdr:cNvSpPr/>
      </cdr:nvSpPr>
      <cdr:spPr>
        <a:xfrm xmlns:a="http://schemas.openxmlformats.org/drawingml/2006/main">
          <a:off x="2572398" y="1007289"/>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0.2794</cdr:x>
      <cdr:y>0.10888</cdr:y>
    </cdr:from>
    <cdr:to>
      <cdr:x>0.29713</cdr:x>
      <cdr:y>0.14428</cdr:y>
    </cdr:to>
    <cdr:sp macro="" textlink="">
      <cdr:nvSpPr>
        <cdr:cNvPr id="62" name="Rectangle: Rounded Corners 37">
          <a:extLst xmlns:a="http://schemas.openxmlformats.org/drawingml/2006/main">
            <a:ext uri="{FF2B5EF4-FFF2-40B4-BE49-F238E27FC236}">
              <a16:creationId xmlns:a16="http://schemas.microsoft.com/office/drawing/2014/main" id="{DB46AEE6-A624-4492-9B05-229CEFD30E4B}"/>
            </a:ext>
          </a:extLst>
        </cdr:cNvPr>
        <cdr:cNvSpPr/>
      </cdr:nvSpPr>
      <cdr:spPr bwMode="gray">
        <a:xfrm xmlns:a="http://schemas.openxmlformats.org/drawingml/2006/main">
          <a:off x="2813116" y="566263"/>
          <a:ext cx="178514" cy="184105"/>
        </a:xfrm>
        <a:prstGeom xmlns:a="http://schemas.openxmlformats.org/drawingml/2006/main" prst="rect">
          <a:avLst/>
        </a:prstGeom>
        <a:solidFill xmlns:a="http://schemas.openxmlformats.org/drawingml/2006/main">
          <a:schemeClr val="bg1"/>
        </a:solidFill>
        <a:ln xmlns:a="http://schemas.openxmlformats.org/drawingml/2006/main" w="12700">
          <a:solidFill>
            <a:srgbClr val="C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lIns="41148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900" dirty="0">
            <a:solidFill>
              <a:schemeClr val="tx2"/>
            </a:solidFill>
          </a:endParaRPr>
        </a:p>
      </cdr:txBody>
    </cdr:sp>
  </cdr:relSizeAnchor>
  <cdr:relSizeAnchor xmlns:cdr="http://schemas.openxmlformats.org/drawingml/2006/chartDrawing">
    <cdr:from>
      <cdr:x>0.2816</cdr:x>
      <cdr:y>0.19605</cdr:y>
    </cdr:from>
    <cdr:to>
      <cdr:x>0.29435</cdr:x>
      <cdr:y>0.22313</cdr:y>
    </cdr:to>
    <cdr:sp macro="" textlink="">
      <cdr:nvSpPr>
        <cdr:cNvPr id="63" name="Diamond 62">
          <a:extLst xmlns:a="http://schemas.openxmlformats.org/drawingml/2006/main">
            <a:ext uri="{FF2B5EF4-FFF2-40B4-BE49-F238E27FC236}">
              <a16:creationId xmlns:a16="http://schemas.microsoft.com/office/drawing/2014/main" id="{545FEB35-A4A4-4162-AD3A-FEB932C56F9D}"/>
            </a:ext>
          </a:extLst>
        </cdr:cNvPr>
        <cdr:cNvSpPr/>
      </cdr:nvSpPr>
      <cdr:spPr>
        <a:xfrm xmlns:a="http://schemas.openxmlformats.org/drawingml/2006/main">
          <a:off x="2835285" y="1019615"/>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0.35253</cdr:x>
      <cdr:y>0.15425</cdr:y>
    </cdr:from>
    <cdr:to>
      <cdr:x>0.36528</cdr:x>
      <cdr:y>0.18133</cdr:y>
    </cdr:to>
    <cdr:sp macro="" textlink="">
      <cdr:nvSpPr>
        <cdr:cNvPr id="64" name="Diamond 63">
          <a:extLst xmlns:a="http://schemas.openxmlformats.org/drawingml/2006/main">
            <a:ext uri="{FF2B5EF4-FFF2-40B4-BE49-F238E27FC236}">
              <a16:creationId xmlns:a16="http://schemas.microsoft.com/office/drawing/2014/main" id="{40234727-1AC6-4698-B0BB-D9E01CC6EB82}"/>
            </a:ext>
          </a:extLst>
        </cdr:cNvPr>
        <cdr:cNvSpPr/>
      </cdr:nvSpPr>
      <cdr:spPr>
        <a:xfrm xmlns:a="http://schemas.openxmlformats.org/drawingml/2006/main">
          <a:off x="3549409" y="802219"/>
          <a:ext cx="128373"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0.76794</cdr:x>
      <cdr:y>0.74985</cdr:y>
    </cdr:from>
    <cdr:to>
      <cdr:x>0.78069</cdr:x>
      <cdr:y>0.77694</cdr:y>
    </cdr:to>
    <cdr:sp macro="" textlink="">
      <cdr:nvSpPr>
        <cdr:cNvPr id="65" name="Diamond 64">
          <a:extLst xmlns:a="http://schemas.openxmlformats.org/drawingml/2006/main">
            <a:ext uri="{FF2B5EF4-FFF2-40B4-BE49-F238E27FC236}">
              <a16:creationId xmlns:a16="http://schemas.microsoft.com/office/drawing/2014/main" id="{27FE87E6-51B5-44BE-911B-93B5B53CFFAA}"/>
            </a:ext>
          </a:extLst>
        </cdr:cNvPr>
        <cdr:cNvSpPr/>
      </cdr:nvSpPr>
      <cdr:spPr>
        <a:xfrm xmlns:a="http://schemas.openxmlformats.org/drawingml/2006/main">
          <a:off x="7731978" y="3899769"/>
          <a:ext cx="128373" cy="140887"/>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0.35377</cdr:x>
      <cdr:y>0.8285</cdr:y>
    </cdr:from>
    <cdr:to>
      <cdr:x>0.36652</cdr:x>
      <cdr:y>0.85558</cdr:y>
    </cdr:to>
    <cdr:sp macro="" textlink="">
      <cdr:nvSpPr>
        <cdr:cNvPr id="67" name="Diamond 66">
          <a:extLst xmlns:a="http://schemas.openxmlformats.org/drawingml/2006/main">
            <a:ext uri="{FF2B5EF4-FFF2-40B4-BE49-F238E27FC236}">
              <a16:creationId xmlns:a16="http://schemas.microsoft.com/office/drawing/2014/main" id="{820EA0C8-27F8-4966-A416-89E07D226546}"/>
            </a:ext>
          </a:extLst>
        </cdr:cNvPr>
        <cdr:cNvSpPr/>
      </cdr:nvSpPr>
      <cdr:spPr>
        <a:xfrm xmlns:a="http://schemas.openxmlformats.org/drawingml/2006/main">
          <a:off x="3561949" y="4308773"/>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0.42288</cdr:x>
      <cdr:y>0.82962</cdr:y>
    </cdr:from>
    <cdr:to>
      <cdr:x>0.43563</cdr:x>
      <cdr:y>0.8567</cdr:y>
    </cdr:to>
    <cdr:sp macro="" textlink="">
      <cdr:nvSpPr>
        <cdr:cNvPr id="68" name="Diamond 67">
          <a:extLst xmlns:a="http://schemas.openxmlformats.org/drawingml/2006/main">
            <a:ext uri="{FF2B5EF4-FFF2-40B4-BE49-F238E27FC236}">
              <a16:creationId xmlns:a16="http://schemas.microsoft.com/office/drawing/2014/main" id="{820EA0C8-27F8-4966-A416-89E07D226546}"/>
            </a:ext>
          </a:extLst>
        </cdr:cNvPr>
        <cdr:cNvSpPr/>
      </cdr:nvSpPr>
      <cdr:spPr>
        <a:xfrm xmlns:a="http://schemas.openxmlformats.org/drawingml/2006/main">
          <a:off x="4257708" y="4314630"/>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0.49143</cdr:x>
      <cdr:y>0.82962</cdr:y>
    </cdr:from>
    <cdr:to>
      <cdr:x>0.50418</cdr:x>
      <cdr:y>0.8567</cdr:y>
    </cdr:to>
    <cdr:sp macro="" textlink="">
      <cdr:nvSpPr>
        <cdr:cNvPr id="69" name="Diamond 68">
          <a:extLst xmlns:a="http://schemas.openxmlformats.org/drawingml/2006/main">
            <a:ext uri="{FF2B5EF4-FFF2-40B4-BE49-F238E27FC236}">
              <a16:creationId xmlns:a16="http://schemas.microsoft.com/office/drawing/2014/main" id="{820EA0C8-27F8-4966-A416-89E07D226546}"/>
            </a:ext>
          </a:extLst>
        </cdr:cNvPr>
        <cdr:cNvSpPr/>
      </cdr:nvSpPr>
      <cdr:spPr>
        <a:xfrm xmlns:a="http://schemas.openxmlformats.org/drawingml/2006/main">
          <a:off x="4947896" y="4314630"/>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0.42367</cdr:x>
      <cdr:y>0.30759</cdr:y>
    </cdr:from>
    <cdr:to>
      <cdr:x>0.4414</cdr:x>
      <cdr:y>0.34299</cdr:y>
    </cdr:to>
    <cdr:sp macro="" textlink="">
      <cdr:nvSpPr>
        <cdr:cNvPr id="73" name="Rectangle: Rounded Corners 37">
          <a:extLst xmlns:a="http://schemas.openxmlformats.org/drawingml/2006/main">
            <a:ext uri="{FF2B5EF4-FFF2-40B4-BE49-F238E27FC236}">
              <a16:creationId xmlns:a16="http://schemas.microsoft.com/office/drawing/2014/main" id="{12A6BB26-A290-4DA8-B01B-338AC72FEA11}"/>
            </a:ext>
          </a:extLst>
        </cdr:cNvPr>
        <cdr:cNvSpPr/>
      </cdr:nvSpPr>
      <cdr:spPr bwMode="gray">
        <a:xfrm xmlns:a="http://schemas.openxmlformats.org/drawingml/2006/main">
          <a:off x="4265680" y="1599671"/>
          <a:ext cx="178514" cy="184105"/>
        </a:xfrm>
        <a:prstGeom xmlns:a="http://schemas.openxmlformats.org/drawingml/2006/main" prst="rect">
          <a:avLst/>
        </a:prstGeom>
        <a:solidFill xmlns:a="http://schemas.openxmlformats.org/drawingml/2006/main">
          <a:schemeClr val="bg1"/>
        </a:solidFill>
        <a:ln xmlns:a="http://schemas.openxmlformats.org/drawingml/2006/main">
          <a:solidFill>
            <a:srgbClr val="0070C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lIns="41148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900" dirty="0">
            <a:solidFill>
              <a:schemeClr val="tx2"/>
            </a:solidFill>
          </a:endParaRPr>
        </a:p>
      </cdr:txBody>
    </cdr:sp>
  </cdr:relSizeAnchor>
  <cdr:relSizeAnchor xmlns:cdr="http://schemas.openxmlformats.org/drawingml/2006/chartDrawing">
    <cdr:from>
      <cdr:x>0.35201</cdr:x>
      <cdr:y>0.19391</cdr:y>
    </cdr:from>
    <cdr:to>
      <cdr:x>0.36476</cdr:x>
      <cdr:y>0.22099</cdr:y>
    </cdr:to>
    <cdr:sp macro="" textlink="">
      <cdr:nvSpPr>
        <cdr:cNvPr id="75" name="Diamond 74">
          <a:extLst xmlns:a="http://schemas.openxmlformats.org/drawingml/2006/main">
            <a:ext uri="{FF2B5EF4-FFF2-40B4-BE49-F238E27FC236}">
              <a16:creationId xmlns:a16="http://schemas.microsoft.com/office/drawing/2014/main" id="{46100E84-DAF6-426E-9DFD-207167816E29}"/>
            </a:ext>
          </a:extLst>
        </cdr:cNvPr>
        <cdr:cNvSpPr/>
      </cdr:nvSpPr>
      <cdr:spPr>
        <a:xfrm xmlns:a="http://schemas.openxmlformats.org/drawingml/2006/main">
          <a:off x="3544203" y="1008485"/>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0.42278</cdr:x>
      <cdr:y>0.19055</cdr:y>
    </cdr:from>
    <cdr:to>
      <cdr:x>0.43553</cdr:x>
      <cdr:y>0.21763</cdr:y>
    </cdr:to>
    <cdr:sp macro="" textlink="">
      <cdr:nvSpPr>
        <cdr:cNvPr id="76" name="Diamond 75">
          <a:extLst xmlns:a="http://schemas.openxmlformats.org/drawingml/2006/main">
            <a:ext uri="{FF2B5EF4-FFF2-40B4-BE49-F238E27FC236}">
              <a16:creationId xmlns:a16="http://schemas.microsoft.com/office/drawing/2014/main" id="{B8DCF46B-F262-461C-9449-E5E117FA50B5}"/>
            </a:ext>
          </a:extLst>
        </cdr:cNvPr>
        <cdr:cNvSpPr/>
      </cdr:nvSpPr>
      <cdr:spPr>
        <a:xfrm xmlns:a="http://schemas.openxmlformats.org/drawingml/2006/main">
          <a:off x="4256746" y="991011"/>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0.22866</cdr:x>
      <cdr:y>0.11332</cdr:y>
    </cdr:from>
    <cdr:to>
      <cdr:x>0.24141</cdr:x>
      <cdr:y>0.1404</cdr:y>
    </cdr:to>
    <cdr:sp macro="" textlink="">
      <cdr:nvSpPr>
        <cdr:cNvPr id="78" name="Diamond 77">
          <a:extLst xmlns:a="http://schemas.openxmlformats.org/drawingml/2006/main">
            <a:ext uri="{FF2B5EF4-FFF2-40B4-BE49-F238E27FC236}">
              <a16:creationId xmlns:a16="http://schemas.microsoft.com/office/drawing/2014/main" id="{1C9B2377-222B-45B6-A0DE-B94C73CB144B}"/>
            </a:ext>
          </a:extLst>
        </cdr:cNvPr>
        <cdr:cNvSpPr/>
      </cdr:nvSpPr>
      <cdr:spPr>
        <a:xfrm xmlns:a="http://schemas.openxmlformats.org/drawingml/2006/main">
          <a:off x="2302274" y="589322"/>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0.22851</cdr:x>
      <cdr:y>0.15292</cdr:y>
    </cdr:from>
    <cdr:to>
      <cdr:x>0.24126</cdr:x>
      <cdr:y>0.18</cdr:y>
    </cdr:to>
    <cdr:sp macro="" textlink="">
      <cdr:nvSpPr>
        <cdr:cNvPr id="79" name="Diamond 78">
          <a:extLst xmlns:a="http://schemas.openxmlformats.org/drawingml/2006/main">
            <a:ext uri="{FF2B5EF4-FFF2-40B4-BE49-F238E27FC236}">
              <a16:creationId xmlns:a16="http://schemas.microsoft.com/office/drawing/2014/main" id="{FCE2BAA6-C920-48D5-92BF-4BEC020B1755}"/>
            </a:ext>
          </a:extLst>
        </cdr:cNvPr>
        <cdr:cNvSpPr/>
      </cdr:nvSpPr>
      <cdr:spPr>
        <a:xfrm xmlns:a="http://schemas.openxmlformats.org/drawingml/2006/main">
          <a:off x="2300722" y="795302"/>
          <a:ext cx="128373"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0.25701</cdr:x>
      <cdr:y>0.15396</cdr:y>
    </cdr:from>
    <cdr:to>
      <cdr:x>0.26976</cdr:x>
      <cdr:y>0.18104</cdr:y>
    </cdr:to>
    <cdr:sp macro="" textlink="">
      <cdr:nvSpPr>
        <cdr:cNvPr id="80" name="Diamond 79">
          <a:extLst xmlns:a="http://schemas.openxmlformats.org/drawingml/2006/main">
            <a:ext uri="{FF2B5EF4-FFF2-40B4-BE49-F238E27FC236}">
              <a16:creationId xmlns:a16="http://schemas.microsoft.com/office/drawing/2014/main" id="{FADA2F9C-77C0-4853-B36A-7F03EFE28E4B}"/>
            </a:ext>
          </a:extLst>
        </cdr:cNvPr>
        <cdr:cNvSpPr/>
      </cdr:nvSpPr>
      <cdr:spPr>
        <a:xfrm xmlns:a="http://schemas.openxmlformats.org/drawingml/2006/main">
          <a:off x="2587673" y="800711"/>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0.28182</cdr:x>
      <cdr:y>0.15348</cdr:y>
    </cdr:from>
    <cdr:to>
      <cdr:x>0.29457</cdr:x>
      <cdr:y>0.18056</cdr:y>
    </cdr:to>
    <cdr:sp macro="" textlink="">
      <cdr:nvSpPr>
        <cdr:cNvPr id="81" name="Diamond 80">
          <a:extLst xmlns:a="http://schemas.openxmlformats.org/drawingml/2006/main">
            <a:ext uri="{FF2B5EF4-FFF2-40B4-BE49-F238E27FC236}">
              <a16:creationId xmlns:a16="http://schemas.microsoft.com/office/drawing/2014/main" id="{C34CB5D0-3AB9-479D-95A2-C3C4BD4ECC14}"/>
            </a:ext>
          </a:extLst>
        </cdr:cNvPr>
        <cdr:cNvSpPr/>
      </cdr:nvSpPr>
      <cdr:spPr>
        <a:xfrm xmlns:a="http://schemas.openxmlformats.org/drawingml/2006/main">
          <a:off x="2837449" y="798230"/>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0.76753</cdr:x>
      <cdr:y>0.51146</cdr:y>
    </cdr:from>
    <cdr:to>
      <cdr:x>0.78028</cdr:x>
      <cdr:y>0.53855</cdr:y>
    </cdr:to>
    <cdr:sp macro="" textlink="">
      <cdr:nvSpPr>
        <cdr:cNvPr id="82" name="Diamond 81">
          <a:extLst xmlns:a="http://schemas.openxmlformats.org/drawingml/2006/main">
            <a:ext uri="{FF2B5EF4-FFF2-40B4-BE49-F238E27FC236}">
              <a16:creationId xmlns:a16="http://schemas.microsoft.com/office/drawing/2014/main" id="{641F71E6-8D1D-4042-8F37-1D869A91B40C}"/>
            </a:ext>
          </a:extLst>
        </cdr:cNvPr>
        <cdr:cNvSpPr/>
      </cdr:nvSpPr>
      <cdr:spPr>
        <a:xfrm xmlns:a="http://schemas.openxmlformats.org/drawingml/2006/main">
          <a:off x="7727873" y="2659965"/>
          <a:ext cx="128372" cy="140887"/>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0.76707</cdr:x>
      <cdr:y>0.55229</cdr:y>
    </cdr:from>
    <cdr:to>
      <cdr:x>0.77982</cdr:x>
      <cdr:y>0.57938</cdr:y>
    </cdr:to>
    <cdr:sp macro="" textlink="">
      <cdr:nvSpPr>
        <cdr:cNvPr id="83" name="Diamond 82">
          <a:extLst xmlns:a="http://schemas.openxmlformats.org/drawingml/2006/main">
            <a:ext uri="{FF2B5EF4-FFF2-40B4-BE49-F238E27FC236}">
              <a16:creationId xmlns:a16="http://schemas.microsoft.com/office/drawing/2014/main" id="{10200CED-9865-4CAA-A2BB-E1CAFD6CE19B}"/>
            </a:ext>
          </a:extLst>
        </cdr:cNvPr>
        <cdr:cNvSpPr/>
      </cdr:nvSpPr>
      <cdr:spPr>
        <a:xfrm xmlns:a="http://schemas.openxmlformats.org/drawingml/2006/main">
          <a:off x="7723241" y="2872310"/>
          <a:ext cx="128373" cy="140887"/>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0.49273</cdr:x>
      <cdr:y>0.35178</cdr:y>
    </cdr:from>
    <cdr:to>
      <cdr:x>0.50548</cdr:x>
      <cdr:y>0.37886</cdr:y>
    </cdr:to>
    <cdr:sp macro="" textlink="">
      <cdr:nvSpPr>
        <cdr:cNvPr id="84" name="Diamond 83">
          <a:extLst xmlns:a="http://schemas.openxmlformats.org/drawingml/2006/main">
            <a:ext uri="{FF2B5EF4-FFF2-40B4-BE49-F238E27FC236}">
              <a16:creationId xmlns:a16="http://schemas.microsoft.com/office/drawing/2014/main" id="{A8E559F9-8524-4E8C-A754-7ABF1F6627ED}"/>
            </a:ext>
          </a:extLst>
        </cdr:cNvPr>
        <cdr:cNvSpPr/>
      </cdr:nvSpPr>
      <cdr:spPr>
        <a:xfrm xmlns:a="http://schemas.openxmlformats.org/drawingml/2006/main">
          <a:off x="4961051" y="1829499"/>
          <a:ext cx="128372" cy="140835"/>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0.76707</cdr:x>
      <cdr:y>0.59118</cdr:y>
    </cdr:from>
    <cdr:to>
      <cdr:x>0.77982</cdr:x>
      <cdr:y>0.61827</cdr:y>
    </cdr:to>
    <cdr:sp macro="" textlink="">
      <cdr:nvSpPr>
        <cdr:cNvPr id="71" name="Diamond 70">
          <a:extLst xmlns:a="http://schemas.openxmlformats.org/drawingml/2006/main">
            <a:ext uri="{FF2B5EF4-FFF2-40B4-BE49-F238E27FC236}">
              <a16:creationId xmlns:a16="http://schemas.microsoft.com/office/drawing/2014/main" id="{F557619A-8654-4FBF-9FD1-B853E5B7CEAC}"/>
            </a:ext>
          </a:extLst>
        </cdr:cNvPr>
        <cdr:cNvSpPr/>
      </cdr:nvSpPr>
      <cdr:spPr>
        <a:xfrm xmlns:a="http://schemas.openxmlformats.org/drawingml/2006/main">
          <a:off x="7723241" y="3074533"/>
          <a:ext cx="128373" cy="140887"/>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0.62887</cdr:x>
      <cdr:y>0.39216</cdr:y>
    </cdr:from>
    <cdr:to>
      <cdr:x>0.64162</cdr:x>
      <cdr:y>0.41924</cdr:y>
    </cdr:to>
    <cdr:sp macro="" textlink="">
      <cdr:nvSpPr>
        <cdr:cNvPr id="72" name="Diamond 71">
          <a:extLst xmlns:a="http://schemas.openxmlformats.org/drawingml/2006/main">
            <a:ext uri="{FF2B5EF4-FFF2-40B4-BE49-F238E27FC236}">
              <a16:creationId xmlns:a16="http://schemas.microsoft.com/office/drawing/2014/main" id="{C0390016-BC5C-48D2-8BF6-652760D3E8BB}"/>
            </a:ext>
          </a:extLst>
        </cdr:cNvPr>
        <cdr:cNvSpPr/>
      </cdr:nvSpPr>
      <cdr:spPr>
        <a:xfrm xmlns:a="http://schemas.openxmlformats.org/drawingml/2006/main">
          <a:off x="7293089" y="2039532"/>
          <a:ext cx="147863" cy="140836"/>
        </a:xfrm>
        <a:prstGeom xmlns:a="http://schemas.openxmlformats.org/drawingml/2006/main" prst="diamond">
          <a:avLst/>
        </a:prstGeom>
        <a:solidFill xmlns:a="http://schemas.openxmlformats.org/drawingml/2006/main">
          <a:srgbClr val="99CC00"/>
        </a:solidFill>
        <a:ln xmlns:a="http://schemas.openxmlformats.org/drawingml/2006/main">
          <a:solidFill>
            <a:srgbClr val="99CC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331B77-6D99-AC40-B171-940534DA2EE9}" type="datetimeFigureOut">
              <a:rPr lang="en-US" smtClean="0"/>
              <a:t>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1A6C16-418A-0247-8D2D-BDCDDA4D595A}" type="slidenum">
              <a:rPr lang="en-US" smtClean="0"/>
              <a:t>‹#›</a:t>
            </a:fld>
            <a:endParaRPr lang="en-US"/>
          </a:p>
        </p:txBody>
      </p:sp>
    </p:spTree>
    <p:extLst>
      <p:ext uri="{BB962C8B-B14F-4D97-AF65-F5344CB8AC3E}">
        <p14:creationId xmlns:p14="http://schemas.microsoft.com/office/powerpoint/2010/main" val="896959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DC8CA1-0A20-40BB-A817-FF622858C4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031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DC8CA1-0A20-40BB-A817-FF622858C4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776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DC8CA1-0A20-40BB-A817-FF622858C49B}" type="slidenum">
              <a:rPr lang="en-GB" smtClean="0"/>
              <a:t>28</a:t>
            </a:fld>
            <a:endParaRPr lang="en-GB" dirty="0"/>
          </a:p>
        </p:txBody>
      </p:sp>
    </p:spTree>
    <p:extLst>
      <p:ext uri="{BB962C8B-B14F-4D97-AF65-F5344CB8AC3E}">
        <p14:creationId xmlns:p14="http://schemas.microsoft.com/office/powerpoint/2010/main" val="2855364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DC8CA1-0A20-40BB-A817-FF622858C49B}" type="slidenum">
              <a:rPr lang="en-GB" smtClean="0"/>
              <a:t>29</a:t>
            </a:fld>
            <a:endParaRPr lang="en-GB" dirty="0"/>
          </a:p>
        </p:txBody>
      </p:sp>
    </p:spTree>
    <p:extLst>
      <p:ext uri="{BB962C8B-B14F-4D97-AF65-F5344CB8AC3E}">
        <p14:creationId xmlns:p14="http://schemas.microsoft.com/office/powerpoint/2010/main" val="14470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DC8CA1-0A20-40BB-A817-FF622858C49B}" type="slidenum">
              <a:rPr lang="en-GB" smtClean="0"/>
              <a:t>31</a:t>
            </a:fld>
            <a:endParaRPr lang="en-GB" dirty="0"/>
          </a:p>
        </p:txBody>
      </p:sp>
    </p:spTree>
    <p:extLst>
      <p:ext uri="{BB962C8B-B14F-4D97-AF65-F5344CB8AC3E}">
        <p14:creationId xmlns:p14="http://schemas.microsoft.com/office/powerpoint/2010/main" val="55397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DC8CA1-0A20-40BB-A817-FF622858C4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268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DC8CA1-0A20-40BB-A817-FF622858C49B}" type="slidenum">
              <a:rPr lang="en-GB" smtClean="0"/>
              <a:t>33</a:t>
            </a:fld>
            <a:endParaRPr lang="en-GB" dirty="0"/>
          </a:p>
        </p:txBody>
      </p:sp>
    </p:spTree>
    <p:extLst>
      <p:ext uri="{BB962C8B-B14F-4D97-AF65-F5344CB8AC3E}">
        <p14:creationId xmlns:p14="http://schemas.microsoft.com/office/powerpoint/2010/main" val="1634095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DC8CA1-0A20-40BB-A817-FF622858C49B}" type="slidenum">
              <a:rPr lang="en-GB" smtClean="0"/>
              <a:t>34</a:t>
            </a:fld>
            <a:endParaRPr lang="en-GB" dirty="0"/>
          </a:p>
        </p:txBody>
      </p:sp>
    </p:spTree>
    <p:extLst>
      <p:ext uri="{BB962C8B-B14F-4D97-AF65-F5344CB8AC3E}">
        <p14:creationId xmlns:p14="http://schemas.microsoft.com/office/powerpoint/2010/main" val="1422671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DC8CA1-0A20-40BB-A817-FF622858C49B}" type="slidenum">
              <a:rPr lang="en-GB" smtClean="0"/>
              <a:t>38</a:t>
            </a:fld>
            <a:endParaRPr lang="en-GB" dirty="0"/>
          </a:p>
        </p:txBody>
      </p:sp>
    </p:spTree>
    <p:extLst>
      <p:ext uri="{BB962C8B-B14F-4D97-AF65-F5344CB8AC3E}">
        <p14:creationId xmlns:p14="http://schemas.microsoft.com/office/powerpoint/2010/main" val="4108099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DC8CA1-0A20-40BB-A817-FF622858C4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833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DC8CA1-0A20-40BB-A817-FF622858C4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654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DC8CA1-0A20-40BB-A817-FF622858C4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943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DC8CA1-0A20-40BB-A817-FF622858C4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144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DC8CA1-0A20-40BB-A817-FF622858C4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666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DC8CA1-0A20-40BB-A817-FF622858C49B}" type="slidenum">
              <a:rPr lang="en-GB" smtClean="0"/>
              <a:t>20</a:t>
            </a:fld>
            <a:endParaRPr lang="en-GB" dirty="0"/>
          </a:p>
        </p:txBody>
      </p:sp>
    </p:spTree>
    <p:extLst>
      <p:ext uri="{BB962C8B-B14F-4D97-AF65-F5344CB8AC3E}">
        <p14:creationId xmlns:p14="http://schemas.microsoft.com/office/powerpoint/2010/main" val="487694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DC8CA1-0A20-40BB-A817-FF622858C4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54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DC8CA1-0A20-40BB-A817-FF622858C4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292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DC8CA1-0A20-40BB-A817-FF622858C4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593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DC8CA1-0A20-40BB-A817-FF622858C4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152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C235DB4-BAE1-3047-84B7-F302427312D0}"/>
              </a:ext>
            </a:extLst>
          </p:cNvPr>
          <p:cNvSpPr>
            <a:spLocks noGrp="1"/>
          </p:cNvSpPr>
          <p:nvPr>
            <p:ph type="title"/>
          </p:nvPr>
        </p:nvSpPr>
        <p:spPr>
          <a:xfrm>
            <a:off x="838200" y="5632609"/>
            <a:ext cx="10515600" cy="404050"/>
          </a:xfrm>
          <a:prstGeom prst="rect">
            <a:avLst/>
          </a:prstGeom>
        </p:spPr>
        <p:txBody>
          <a:bodyPr vert="horz" lIns="91440" tIns="45720" rIns="91440" bIns="45720" rtlCol="0" anchor="t">
            <a:normAutofit/>
          </a:bodyPr>
          <a:lstStyle>
            <a:lvl1pPr>
              <a:defRPr sz="2400">
                <a:solidFill>
                  <a:schemeClr val="bg1"/>
                </a:solidFill>
              </a:defRPr>
            </a:lvl1pPr>
          </a:lstStyle>
          <a:p>
            <a:r>
              <a:rPr lang="en-US" dirty="0"/>
              <a:t>Click to edit Master title style</a:t>
            </a:r>
          </a:p>
        </p:txBody>
      </p:sp>
      <p:sp>
        <p:nvSpPr>
          <p:cNvPr id="2" name="TextBox 1">
            <a:extLst>
              <a:ext uri="{FF2B5EF4-FFF2-40B4-BE49-F238E27FC236}">
                <a16:creationId xmlns:a16="http://schemas.microsoft.com/office/drawing/2014/main" id="{17D7DA3B-7ACD-7945-BC9E-7BFF3FB36726}"/>
              </a:ext>
            </a:extLst>
          </p:cNvPr>
          <p:cNvSpPr txBox="1"/>
          <p:nvPr userDrawn="1"/>
        </p:nvSpPr>
        <p:spPr>
          <a:xfrm>
            <a:off x="6837770" y="6060935"/>
            <a:ext cx="4531540" cy="369332"/>
          </a:xfrm>
          <a:prstGeom prst="rect">
            <a:avLst/>
          </a:prstGeom>
          <a:noFill/>
        </p:spPr>
        <p:txBody>
          <a:bodyPr wrap="square" rtlCol="0">
            <a:spAutoFit/>
          </a:bodyPr>
          <a:lstStyle/>
          <a:p>
            <a:pPr algn="r"/>
            <a:r>
              <a:rPr lang="en-US" b="0" i="0" dirty="0">
                <a:solidFill>
                  <a:srgbClr val="00ACB8"/>
                </a:solidFill>
                <a:latin typeface="Avenir Next Medium" panose="020B0503020202020204" pitchFamily="34" charset="0"/>
              </a:rPr>
              <a:t>Click to edit Master title style</a:t>
            </a:r>
          </a:p>
        </p:txBody>
      </p:sp>
    </p:spTree>
    <p:extLst>
      <p:ext uri="{BB962C8B-B14F-4D97-AF65-F5344CB8AC3E}">
        <p14:creationId xmlns:p14="http://schemas.microsoft.com/office/powerpoint/2010/main" val="3136930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0152BD9-4E4B-194F-95FF-5128D8D8EDCC}"/>
              </a:ext>
            </a:extLst>
          </p:cNvPr>
          <p:cNvSpPr>
            <a:spLocks noGrp="1"/>
          </p:cNvSpPr>
          <p:nvPr>
            <p:ph type="sldNum" sz="quarter" idx="12"/>
          </p:nvPr>
        </p:nvSpPr>
        <p:spPr>
          <a:xfrm>
            <a:off x="8610600" y="6356350"/>
            <a:ext cx="2743200" cy="365125"/>
          </a:xfrm>
          <a:prstGeom prst="rect">
            <a:avLst/>
          </a:prstGeom>
        </p:spPr>
        <p:txBody>
          <a:bodyPr/>
          <a:lstStyle/>
          <a:p>
            <a:fld id="{F6EB92F9-007A-B94E-BBFB-39EE8DE550B9}" type="slidenum">
              <a:rPr lang="en-US" smtClean="0"/>
              <a:t>‹#›</a:t>
            </a:fld>
            <a:endParaRPr lang="en-US"/>
          </a:p>
        </p:txBody>
      </p:sp>
    </p:spTree>
    <p:extLst>
      <p:ext uri="{BB962C8B-B14F-4D97-AF65-F5344CB8AC3E}">
        <p14:creationId xmlns:p14="http://schemas.microsoft.com/office/powerpoint/2010/main" val="2991165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000"/>
            </a:lvl1pPr>
            <a:lvl2pPr>
              <a:defRPr sz="1800"/>
            </a:lvl2pPr>
            <a:lvl3pPr>
              <a:defRPr sz="18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5183899" y="6426457"/>
            <a:ext cx="2743200" cy="365125"/>
          </a:xfrm>
          <a:prstGeom prst="rect">
            <a:avLst/>
          </a:prstGeom>
        </p:spPr>
        <p:txBody>
          <a:bodyPr/>
          <a:lstStyle>
            <a:lvl1pPr>
              <a:defRPr sz="900">
                <a:latin typeface="Calibri" panose="020F0502020204030204" pitchFamily="34" charset="0"/>
              </a:defRPr>
            </a:lvl1pPr>
          </a:lstStyle>
          <a:p>
            <a:fld id="{D17EAFA5-11C8-4E9C-9708-991AC38D7266}" type="datetime1">
              <a:rPr lang="en-US" smtClean="0"/>
              <a:pPr/>
              <a:t>1/18/2021</a:t>
            </a:fld>
            <a:endParaRPr lang="en-GB" dirty="0"/>
          </a:p>
        </p:txBody>
      </p:sp>
      <p:sp>
        <p:nvSpPr>
          <p:cNvPr id="6" name="Slide Number Placeholder 5"/>
          <p:cNvSpPr>
            <a:spLocks noGrp="1"/>
          </p:cNvSpPr>
          <p:nvPr>
            <p:ph type="sldNum" sz="quarter" idx="12"/>
          </p:nvPr>
        </p:nvSpPr>
        <p:spPr/>
        <p:txBody>
          <a:bodyPr/>
          <a:lstStyle/>
          <a:p>
            <a:fld id="{BC8BC6DF-6D23-4AB4-B2C6-9FDA3DE90436}" type="slidenum">
              <a:rPr lang="en-GB" smtClean="0"/>
              <a:t>‹#›</a:t>
            </a:fld>
            <a:endParaRPr lang="en-GB" dirty="0"/>
          </a:p>
        </p:txBody>
      </p:sp>
      <p:sp>
        <p:nvSpPr>
          <p:cNvPr id="7" name="Content Placeholder 7">
            <a:extLst>
              <a:ext uri="{FF2B5EF4-FFF2-40B4-BE49-F238E27FC236}">
                <a16:creationId xmlns:a16="http://schemas.microsoft.com/office/drawing/2014/main" id="{AFD5CFC2-2C60-481E-8EB3-2055F3D2EBFC}"/>
              </a:ext>
            </a:extLst>
          </p:cNvPr>
          <p:cNvSpPr>
            <a:spLocks noGrp="1"/>
          </p:cNvSpPr>
          <p:nvPr>
            <p:ph sz="quarter" idx="13"/>
          </p:nvPr>
        </p:nvSpPr>
        <p:spPr>
          <a:xfrm>
            <a:off x="838203" y="692696"/>
            <a:ext cx="10442575" cy="432048"/>
          </a:xfrm>
        </p:spPr>
        <p:txBody>
          <a:bodyPr>
            <a:noAutofit/>
          </a:bodyPr>
          <a:lstStyle>
            <a:lvl1pPr marL="0" indent="0">
              <a:buNone/>
              <a:defRPr sz="2000" b="1" i="0">
                <a:solidFill>
                  <a:schemeClr val="accent2"/>
                </a:solidFill>
              </a:defRPr>
            </a:lvl1pPr>
          </a:lstStyle>
          <a:p>
            <a:pPr lvl="0"/>
            <a:r>
              <a:rPr lang="en-US" dirty="0"/>
              <a:t>Click to edit Master text styles</a:t>
            </a:r>
            <a:endParaRPr lang="en-GB" dirty="0"/>
          </a:p>
        </p:txBody>
      </p:sp>
      <p:sp>
        <p:nvSpPr>
          <p:cNvPr id="8" name="Footer Placeholder 4">
            <a:extLst>
              <a:ext uri="{FF2B5EF4-FFF2-40B4-BE49-F238E27FC236}">
                <a16:creationId xmlns:a16="http://schemas.microsoft.com/office/drawing/2014/main" id="{97AA566F-EDC7-461D-9E2C-1994156CC5BD}"/>
              </a:ext>
            </a:extLst>
          </p:cNvPr>
          <p:cNvSpPr>
            <a:spLocks noGrp="1"/>
          </p:cNvSpPr>
          <p:nvPr>
            <p:ph type="ftr" sz="quarter" idx="11"/>
          </p:nvPr>
        </p:nvSpPr>
        <p:spPr>
          <a:xfrm>
            <a:off x="1830355" y="6426457"/>
            <a:ext cx="4114800" cy="365125"/>
          </a:xfrm>
          <a:prstGeom prst="rect">
            <a:avLst/>
          </a:prstGeom>
        </p:spPr>
        <p:txBody>
          <a:bodyPr/>
          <a:lstStyle>
            <a:lvl1pPr>
              <a:defRPr sz="900">
                <a:latin typeface="Calibri" panose="020F0502020204030204" pitchFamily="34" charset="0"/>
              </a:defRPr>
            </a:lvl1pPr>
          </a:lstStyle>
          <a:p>
            <a:endParaRPr lang="en-GB" dirty="0"/>
          </a:p>
        </p:txBody>
      </p:sp>
    </p:spTree>
    <p:extLst>
      <p:ext uri="{BB962C8B-B14F-4D97-AF65-F5344CB8AC3E}">
        <p14:creationId xmlns:p14="http://schemas.microsoft.com/office/powerpoint/2010/main" val="1752261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C8BC6DF-6D23-4AB4-B2C6-9FDA3DE90436}" type="slidenum">
              <a:rPr lang="en-GB" smtClean="0"/>
              <a:t>‹#›</a:t>
            </a:fld>
            <a:endParaRPr lang="en-GB" dirty="0"/>
          </a:p>
        </p:txBody>
      </p:sp>
      <p:sp>
        <p:nvSpPr>
          <p:cNvPr id="8" name="Date Placeholder 3">
            <a:extLst>
              <a:ext uri="{FF2B5EF4-FFF2-40B4-BE49-F238E27FC236}">
                <a16:creationId xmlns:a16="http://schemas.microsoft.com/office/drawing/2014/main" id="{20426875-BC79-46F4-B59B-22C8CD6E80A8}"/>
              </a:ext>
            </a:extLst>
          </p:cNvPr>
          <p:cNvSpPr>
            <a:spLocks noGrp="1"/>
          </p:cNvSpPr>
          <p:nvPr>
            <p:ph type="dt" sz="half" idx="10"/>
          </p:nvPr>
        </p:nvSpPr>
        <p:spPr>
          <a:xfrm>
            <a:off x="5183899" y="6426457"/>
            <a:ext cx="2743200" cy="365125"/>
          </a:xfrm>
          <a:prstGeom prst="rect">
            <a:avLst/>
          </a:prstGeom>
        </p:spPr>
        <p:txBody>
          <a:bodyPr/>
          <a:lstStyle>
            <a:lvl1pPr>
              <a:defRPr sz="900"/>
            </a:lvl1pPr>
          </a:lstStyle>
          <a:p>
            <a:fld id="{2366BA24-1CB2-4F81-9766-9F3ABF444342}" type="datetime1">
              <a:rPr lang="en-US" smtClean="0"/>
              <a:t>1/18/2021</a:t>
            </a:fld>
            <a:endParaRPr lang="en-GB" dirty="0"/>
          </a:p>
        </p:txBody>
      </p:sp>
      <p:sp>
        <p:nvSpPr>
          <p:cNvPr id="10" name="Footer Placeholder 4">
            <a:extLst>
              <a:ext uri="{FF2B5EF4-FFF2-40B4-BE49-F238E27FC236}">
                <a16:creationId xmlns:a16="http://schemas.microsoft.com/office/drawing/2014/main" id="{CC4C6A67-66E4-4A94-AC3E-24797B80025B}"/>
              </a:ext>
            </a:extLst>
          </p:cNvPr>
          <p:cNvSpPr>
            <a:spLocks noGrp="1"/>
          </p:cNvSpPr>
          <p:nvPr>
            <p:ph type="ftr" sz="quarter" idx="11"/>
          </p:nvPr>
        </p:nvSpPr>
        <p:spPr>
          <a:xfrm>
            <a:off x="3887755" y="6426457"/>
            <a:ext cx="4114800" cy="365125"/>
          </a:xfrm>
          <a:prstGeom prst="rect">
            <a:avLst/>
          </a:prstGeom>
        </p:spPr>
        <p:txBody>
          <a:bodyPr/>
          <a:lstStyle>
            <a:lvl1pPr>
              <a:defRPr sz="900"/>
            </a:lvl1pPr>
          </a:lstStyle>
          <a:p>
            <a:r>
              <a:rPr lang="en-US"/>
              <a:t>Sources: Prevalence calculated using SEER and EUCAN and extrapolated using IMS; American Cancer SocietyGilbert et al., 2017 (SITC)</a:t>
            </a:r>
            <a:endParaRPr lang="en-GB" dirty="0"/>
          </a:p>
        </p:txBody>
      </p:sp>
      <p:sp>
        <p:nvSpPr>
          <p:cNvPr id="11" name="Content Placeholder 2">
            <a:extLst>
              <a:ext uri="{FF2B5EF4-FFF2-40B4-BE49-F238E27FC236}">
                <a16:creationId xmlns:a16="http://schemas.microsoft.com/office/drawing/2014/main" id="{E1174A4E-FC29-47C2-B1CF-A36C96BA9F01}"/>
              </a:ext>
            </a:extLst>
          </p:cNvPr>
          <p:cNvSpPr>
            <a:spLocks noGrp="1"/>
          </p:cNvSpPr>
          <p:nvPr>
            <p:ph idx="1"/>
          </p:nvPr>
        </p:nvSpPr>
        <p:spPr>
          <a:xfrm>
            <a:off x="838200" y="1484784"/>
            <a:ext cx="10515600" cy="46921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E2D590BB-AA50-4B46-81D9-987F239A3204}"/>
              </a:ext>
            </a:extLst>
          </p:cNvPr>
          <p:cNvSpPr>
            <a:spLocks noGrp="1"/>
          </p:cNvSpPr>
          <p:nvPr>
            <p:ph type="title"/>
          </p:nvPr>
        </p:nvSpPr>
        <p:spPr>
          <a:xfrm>
            <a:off x="838200" y="325978"/>
            <a:ext cx="10515600" cy="720080"/>
          </a:xfrm>
        </p:spPr>
        <p:txBody>
          <a:bodyPr/>
          <a:lstStyle/>
          <a:p>
            <a:r>
              <a:rPr lang="en-US" dirty="0"/>
              <a:t>Click to edit Master title style</a:t>
            </a:r>
          </a:p>
        </p:txBody>
      </p:sp>
      <p:sp>
        <p:nvSpPr>
          <p:cNvPr id="13" name="Content Placeholder 7">
            <a:extLst>
              <a:ext uri="{FF2B5EF4-FFF2-40B4-BE49-F238E27FC236}">
                <a16:creationId xmlns:a16="http://schemas.microsoft.com/office/drawing/2014/main" id="{68FFCF2C-C2FD-4B8F-A4B3-E7A0EAE57B1A}"/>
              </a:ext>
            </a:extLst>
          </p:cNvPr>
          <p:cNvSpPr>
            <a:spLocks noGrp="1"/>
          </p:cNvSpPr>
          <p:nvPr>
            <p:ph sz="quarter" idx="13"/>
          </p:nvPr>
        </p:nvSpPr>
        <p:spPr>
          <a:xfrm>
            <a:off x="838203" y="692696"/>
            <a:ext cx="10442575" cy="432048"/>
          </a:xfrm>
        </p:spPr>
        <p:txBody>
          <a:bodyPr>
            <a:noAutofit/>
          </a:bodyPr>
          <a:lstStyle>
            <a:lvl1pPr marL="0" indent="0">
              <a:buNone/>
              <a:defRPr sz="2000" b="1" i="0">
                <a:solidFill>
                  <a:schemeClr val="accent2"/>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1135315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Full Pag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422275"/>
          </a:xfrm>
        </p:spPr>
        <p:txBody>
          <a:bodyPr/>
          <a:lstStyle/>
          <a:p>
            <a:r>
              <a:rPr lang="en-US" dirty="0"/>
              <a:t>Click to edit Master title style</a:t>
            </a:r>
          </a:p>
        </p:txBody>
      </p:sp>
      <p:sp>
        <p:nvSpPr>
          <p:cNvPr id="3" name="Content Placeholder 2"/>
          <p:cNvSpPr>
            <a:spLocks noGrp="1"/>
          </p:cNvSpPr>
          <p:nvPr>
            <p:ph idx="1"/>
          </p:nvPr>
        </p:nvSpPr>
        <p:spPr>
          <a:xfrm>
            <a:off x="838200" y="1364571"/>
            <a:ext cx="10515600" cy="4025980"/>
          </a:xfrm>
        </p:spPr>
        <p:txBody>
          <a:bodyPr/>
          <a:lstStyle>
            <a:lvl2pPr marL="540544" indent="-270272">
              <a:buFont typeface="Calibri" panose="020F0502020204030204" pitchFamily="34" charset="0"/>
              <a:buChar char="─"/>
              <a:defRPr/>
            </a:lvl2pPr>
            <a:lvl3pPr marL="810000" indent="-270000">
              <a:buFont typeface="Arial" panose="020B0604020202020204" pitchFamily="34" charset="0"/>
              <a:buChar char="•"/>
              <a:defRPr/>
            </a:lvl3pPr>
            <a:lvl4pPr marL="1080000" indent="-270000">
              <a:buFont typeface="Calibri" panose="020F0502020204030204" pitchFamily="34" charset="0"/>
              <a:buChar char="─"/>
              <a:defRPr/>
            </a:lvl4pPr>
            <a:lvl5pPr marL="1350000" indent="-270000">
              <a:buFont typeface="Calibri" panose="020F050202020403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pPr>
              <a:defRPr/>
            </a:pPr>
            <a:fld id="{CCD0E2D3-6E65-4D88-B22D-5143F0BF5753}" type="slidenum">
              <a:rPr lang="en-GB"/>
              <a:pPr>
                <a:defRPr/>
              </a:pPr>
              <a:t>‹#›</a:t>
            </a:fld>
            <a:endParaRPr lang="en-GB" dirty="0"/>
          </a:p>
        </p:txBody>
      </p:sp>
      <p:sp>
        <p:nvSpPr>
          <p:cNvPr id="9" name="Text Placeholder 8"/>
          <p:cNvSpPr>
            <a:spLocks noGrp="1"/>
          </p:cNvSpPr>
          <p:nvPr>
            <p:ph type="body" sz="quarter" idx="13"/>
          </p:nvPr>
        </p:nvSpPr>
        <p:spPr>
          <a:xfrm>
            <a:off x="838200" y="876300"/>
            <a:ext cx="10515600" cy="482600"/>
          </a:xfrm>
        </p:spPr>
        <p:txBody>
          <a:bodyPr/>
          <a:lstStyle>
            <a:lvl1pPr marL="0" indent="0">
              <a:buNone/>
              <a:defRPr lang="en-GB" sz="2100" kern="1200" dirty="0">
                <a:solidFill>
                  <a:srgbClr val="032546"/>
                </a:solidFill>
                <a:latin typeface="Calibri" panose="020F0502020204030204" pitchFamily="34" charset="0"/>
                <a:ea typeface="+mn-ea"/>
                <a:cs typeface="12 Avenir 65 Medium   06173" pitchFamily="2" charset="0"/>
              </a:defRPr>
            </a:lvl1pPr>
          </a:lstStyle>
          <a:p>
            <a:pPr lvl="0"/>
            <a:r>
              <a:rPr lang="en-US"/>
              <a:t>Edit Master text styles</a:t>
            </a:r>
          </a:p>
        </p:txBody>
      </p:sp>
      <p:sp>
        <p:nvSpPr>
          <p:cNvPr id="7" name="Footer Placeholder 4">
            <a:extLst>
              <a:ext uri="{FF2B5EF4-FFF2-40B4-BE49-F238E27FC236}">
                <a16:creationId xmlns:a16="http://schemas.microsoft.com/office/drawing/2014/main" id="{6F5783BA-B9B2-4A90-BD1E-A1410AD9A1E4}"/>
              </a:ext>
            </a:extLst>
          </p:cNvPr>
          <p:cNvSpPr>
            <a:spLocks noGrp="1"/>
          </p:cNvSpPr>
          <p:nvPr>
            <p:ph type="ftr" sz="quarter" idx="3"/>
          </p:nvPr>
        </p:nvSpPr>
        <p:spPr>
          <a:xfrm>
            <a:off x="4007768" y="6356354"/>
            <a:ext cx="4114800" cy="365125"/>
          </a:xfrm>
          <a:prstGeom prst="rect">
            <a:avLst/>
          </a:prstGeom>
        </p:spPr>
        <p:txBody>
          <a:bodyPr vert="horz" lIns="91440" tIns="45720" rIns="91440" bIns="45720" rtlCol="0" anchor="ctr"/>
          <a:lstStyle>
            <a:lvl1pPr algn="ctr">
              <a:defRPr sz="675">
                <a:solidFill>
                  <a:schemeClr val="tx1"/>
                </a:solidFill>
                <a:latin typeface="Calibri" panose="020F0502020204030204" pitchFamily="34" charset="0"/>
                <a:cs typeface="Calibri" panose="020F0502020204030204" pitchFamily="34" charset="0"/>
              </a:defRPr>
            </a:lvl1pPr>
          </a:lstStyle>
          <a:p>
            <a:r>
              <a:rPr lang="en-US"/>
              <a:t>Sources: Prevalence calculated using SEER and EUCAN and extrapolated using IMS; American Cancer SocietyGilbert et al., 2017 (SITC)</a:t>
            </a:r>
            <a:endParaRPr lang="en-GB" dirty="0"/>
          </a:p>
        </p:txBody>
      </p:sp>
    </p:spTree>
    <p:extLst>
      <p:ext uri="{BB962C8B-B14F-4D97-AF65-F5344CB8AC3E}">
        <p14:creationId xmlns:p14="http://schemas.microsoft.com/office/powerpoint/2010/main" val="167353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FDDDA-BA04-1D4C-8431-A11642B13209}"/>
              </a:ext>
            </a:extLst>
          </p:cNvPr>
          <p:cNvSpPr>
            <a:spLocks noGrp="1"/>
          </p:cNvSpPr>
          <p:nvPr>
            <p:ph type="title"/>
          </p:nvPr>
        </p:nvSpPr>
        <p:spPr>
          <a:xfrm>
            <a:off x="718556" y="325224"/>
            <a:ext cx="9103822" cy="1325563"/>
          </a:xfrm>
          <a:prstGeom prst="rect">
            <a:avLst/>
          </a:prstGeom>
        </p:spPr>
        <p:txBody>
          <a:bodyPr/>
          <a:lstStyle>
            <a:lvl1pPr>
              <a:defRPr sz="2200" b="0" i="0">
                <a:solidFill>
                  <a:srgbClr val="00ACB8"/>
                </a:solidFill>
                <a:latin typeface="Avenir Next Medium" panose="020B0503020202020204"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EDB1361F-3EDB-694F-9CF3-5948F9EB0CF0}"/>
              </a:ext>
            </a:extLst>
          </p:cNvPr>
          <p:cNvSpPr>
            <a:spLocks noGrp="1"/>
          </p:cNvSpPr>
          <p:nvPr>
            <p:ph type="sldNum" sz="quarter" idx="10"/>
          </p:nvPr>
        </p:nvSpPr>
        <p:spPr/>
        <p:txBody>
          <a:bodyPr/>
          <a:lstStyle/>
          <a:p>
            <a:fld id="{EB0983FF-4977-374B-8B5B-8BB7F3D0294A}" type="slidenum">
              <a:rPr lang="en-US" smtClean="0"/>
              <a:pPr/>
              <a:t>‹#›</a:t>
            </a:fld>
            <a:endParaRPr lang="en-US" dirty="0"/>
          </a:p>
        </p:txBody>
      </p:sp>
    </p:spTree>
    <p:extLst>
      <p:ext uri="{BB962C8B-B14F-4D97-AF65-F5344CB8AC3E}">
        <p14:creationId xmlns:p14="http://schemas.microsoft.com/office/powerpoint/2010/main" val="3894634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000"/>
            </a:lvl1pPr>
            <a:lvl2pPr>
              <a:defRPr sz="1800"/>
            </a:lvl2pPr>
            <a:lvl3pPr>
              <a:defRPr sz="18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5183899" y="6426457"/>
            <a:ext cx="2743200" cy="365125"/>
          </a:xfrm>
          <a:prstGeom prst="rect">
            <a:avLst/>
          </a:prstGeom>
        </p:spPr>
        <p:txBody>
          <a:bodyPr/>
          <a:lstStyle>
            <a:lvl1pPr>
              <a:defRPr sz="900">
                <a:latin typeface="Calibri" panose="020F0502020204030204" pitchFamily="34" charset="0"/>
              </a:defRPr>
            </a:lvl1pPr>
          </a:lstStyle>
          <a:p>
            <a:fld id="{D17EAFA5-11C8-4E9C-9708-991AC38D7266}" type="datetime1">
              <a:rPr lang="en-US" smtClean="0"/>
              <a:pPr/>
              <a:t>1/18/2021</a:t>
            </a:fld>
            <a:endParaRPr lang="en-GB" dirty="0"/>
          </a:p>
        </p:txBody>
      </p:sp>
      <p:sp>
        <p:nvSpPr>
          <p:cNvPr id="6" name="Slide Number Placeholder 5"/>
          <p:cNvSpPr>
            <a:spLocks noGrp="1"/>
          </p:cNvSpPr>
          <p:nvPr>
            <p:ph type="sldNum" sz="quarter" idx="12"/>
          </p:nvPr>
        </p:nvSpPr>
        <p:spPr/>
        <p:txBody>
          <a:bodyPr/>
          <a:lstStyle/>
          <a:p>
            <a:fld id="{BC8BC6DF-6D23-4AB4-B2C6-9FDA3DE90436}" type="slidenum">
              <a:rPr lang="en-GB" smtClean="0"/>
              <a:t>‹#›</a:t>
            </a:fld>
            <a:endParaRPr lang="en-GB" dirty="0"/>
          </a:p>
        </p:txBody>
      </p:sp>
      <p:sp>
        <p:nvSpPr>
          <p:cNvPr id="7" name="Content Placeholder 7">
            <a:extLst>
              <a:ext uri="{FF2B5EF4-FFF2-40B4-BE49-F238E27FC236}">
                <a16:creationId xmlns:a16="http://schemas.microsoft.com/office/drawing/2014/main" id="{AFD5CFC2-2C60-481E-8EB3-2055F3D2EBFC}"/>
              </a:ext>
            </a:extLst>
          </p:cNvPr>
          <p:cNvSpPr>
            <a:spLocks noGrp="1"/>
          </p:cNvSpPr>
          <p:nvPr>
            <p:ph sz="quarter" idx="13"/>
          </p:nvPr>
        </p:nvSpPr>
        <p:spPr>
          <a:xfrm>
            <a:off x="838203" y="692696"/>
            <a:ext cx="10442575" cy="432048"/>
          </a:xfrm>
        </p:spPr>
        <p:txBody>
          <a:bodyPr>
            <a:noAutofit/>
          </a:bodyPr>
          <a:lstStyle>
            <a:lvl1pPr marL="0" indent="0">
              <a:buNone/>
              <a:defRPr sz="2000" b="1" i="0">
                <a:solidFill>
                  <a:schemeClr val="accent2"/>
                </a:solidFill>
              </a:defRPr>
            </a:lvl1pPr>
          </a:lstStyle>
          <a:p>
            <a:pPr lvl="0"/>
            <a:r>
              <a:rPr lang="en-US" dirty="0"/>
              <a:t>Click to edit Master text styles</a:t>
            </a:r>
            <a:endParaRPr lang="en-GB" dirty="0"/>
          </a:p>
        </p:txBody>
      </p:sp>
      <p:sp>
        <p:nvSpPr>
          <p:cNvPr id="8" name="Footer Placeholder 4">
            <a:extLst>
              <a:ext uri="{FF2B5EF4-FFF2-40B4-BE49-F238E27FC236}">
                <a16:creationId xmlns:a16="http://schemas.microsoft.com/office/drawing/2014/main" id="{97AA566F-EDC7-461D-9E2C-1994156CC5BD}"/>
              </a:ext>
            </a:extLst>
          </p:cNvPr>
          <p:cNvSpPr>
            <a:spLocks noGrp="1"/>
          </p:cNvSpPr>
          <p:nvPr>
            <p:ph type="ftr" sz="quarter" idx="11"/>
          </p:nvPr>
        </p:nvSpPr>
        <p:spPr>
          <a:xfrm>
            <a:off x="1830355" y="6426457"/>
            <a:ext cx="4114800" cy="365125"/>
          </a:xfrm>
          <a:prstGeom prst="rect">
            <a:avLst/>
          </a:prstGeom>
        </p:spPr>
        <p:txBody>
          <a:bodyPr/>
          <a:lstStyle>
            <a:lvl1pPr>
              <a:defRPr sz="900">
                <a:latin typeface="Calibri" panose="020F0502020204030204" pitchFamily="34" charset="0"/>
              </a:defRPr>
            </a:lvl1pPr>
          </a:lstStyle>
          <a:p>
            <a:endParaRPr lang="en-GB" dirty="0"/>
          </a:p>
        </p:txBody>
      </p:sp>
    </p:spTree>
    <p:extLst>
      <p:ext uri="{BB962C8B-B14F-4D97-AF65-F5344CB8AC3E}">
        <p14:creationId xmlns:p14="http://schemas.microsoft.com/office/powerpoint/2010/main" val="40697096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4.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7DCCA6-9CD8-A441-B2B3-27863756806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874" t="1" r="4557" b="1"/>
          <a:stretch/>
        </p:blipFill>
        <p:spPr>
          <a:xfrm>
            <a:off x="-1" y="1147156"/>
            <a:ext cx="12191999" cy="4386321"/>
          </a:xfrm>
          <a:prstGeom prst="rect">
            <a:avLst/>
          </a:prstGeom>
        </p:spPr>
      </p:pic>
      <p:sp>
        <p:nvSpPr>
          <p:cNvPr id="8" name="object 3">
            <a:extLst>
              <a:ext uri="{FF2B5EF4-FFF2-40B4-BE49-F238E27FC236}">
                <a16:creationId xmlns:a16="http://schemas.microsoft.com/office/drawing/2014/main" id="{8BC26677-01BE-7947-8E98-04B1B651A186}"/>
              </a:ext>
            </a:extLst>
          </p:cNvPr>
          <p:cNvSpPr/>
          <p:nvPr userDrawn="1"/>
        </p:nvSpPr>
        <p:spPr>
          <a:xfrm>
            <a:off x="909464" y="256183"/>
            <a:ext cx="2323669" cy="739139"/>
          </a:xfrm>
          <a:prstGeom prst="rect">
            <a:avLst/>
          </a:prstGeom>
          <a:blipFill>
            <a:blip r:embed="rId4" cstate="print"/>
            <a:stretch>
              <a:fillRect/>
            </a:stretch>
          </a:blipFill>
        </p:spPr>
        <p:txBody>
          <a:bodyPr wrap="square" lIns="0" tIns="0" rIns="0" bIns="0" rtlCol="0"/>
          <a:lstStyle/>
          <a:p>
            <a:endParaRPr dirty="0">
              <a:latin typeface="Calibri" panose="020F0502020204030204" pitchFamily="34" charset="0"/>
            </a:endParaRPr>
          </a:p>
        </p:txBody>
      </p:sp>
      <p:sp>
        <p:nvSpPr>
          <p:cNvPr id="5" name="Rectangle 4">
            <a:extLst>
              <a:ext uri="{FF2B5EF4-FFF2-40B4-BE49-F238E27FC236}">
                <a16:creationId xmlns:a16="http://schemas.microsoft.com/office/drawing/2014/main" id="{13A0F2ED-D30A-1340-AF73-F0E6FB722EEE}"/>
              </a:ext>
            </a:extLst>
          </p:cNvPr>
          <p:cNvSpPr/>
          <p:nvPr userDrawn="1"/>
        </p:nvSpPr>
        <p:spPr>
          <a:xfrm>
            <a:off x="0" y="5496674"/>
            <a:ext cx="12192000" cy="136132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6" name="Picture 5">
            <a:extLst>
              <a:ext uri="{FF2B5EF4-FFF2-40B4-BE49-F238E27FC236}">
                <a16:creationId xmlns:a16="http://schemas.microsoft.com/office/drawing/2014/main" id="{445A6D4B-B46C-C642-9211-353A79A40179}"/>
              </a:ext>
            </a:extLst>
          </p:cNvPr>
          <p:cNvPicPr>
            <a:picLocks noChangeAspect="1"/>
          </p:cNvPicPr>
          <p:nvPr userDrawn="1"/>
        </p:nvPicPr>
        <p:blipFill>
          <a:blip r:embed="rId5">
            <a:alphaModFix amt="17000"/>
          </a:blip>
          <a:stretch>
            <a:fillRect/>
          </a:stretch>
        </p:blipFill>
        <p:spPr>
          <a:xfrm>
            <a:off x="-1079610" y="3807718"/>
            <a:ext cx="3746500" cy="4572000"/>
          </a:xfrm>
          <a:prstGeom prst="rect">
            <a:avLst/>
          </a:prstGeom>
        </p:spPr>
      </p:pic>
    </p:spTree>
    <p:extLst>
      <p:ext uri="{BB962C8B-B14F-4D97-AF65-F5344CB8AC3E}">
        <p14:creationId xmlns:p14="http://schemas.microsoft.com/office/powerpoint/2010/main" val="3743970668"/>
      </p:ext>
    </p:extLst>
  </p:cSld>
  <p:clrMap bg1="lt1" tx1="dk1" bg2="lt2" tx2="dk2" accent1="accent1" accent2="accent2" accent3="accent3" accent4="accent4" accent5="accent5" accent6="accent6" hlink="hlink" folHlink="folHlink"/>
  <p:sldLayoutIdLst>
    <p:sldLayoutId id="2147483649" r:id="rId1"/>
  </p:sldLayoutIdLst>
  <p:txStyles>
    <p:titleStyle>
      <a:lvl1pPr algn="r" defTabSz="914400" rtl="0" eaLnBrk="1" latinLnBrk="0" hangingPunct="1">
        <a:lnSpc>
          <a:spcPct val="90000"/>
        </a:lnSpc>
        <a:spcBef>
          <a:spcPct val="0"/>
        </a:spcBef>
        <a:buNone/>
        <a:defRPr sz="2400" b="0" i="0" kern="1200">
          <a:solidFill>
            <a:schemeClr val="tx1"/>
          </a:solidFill>
          <a:latin typeface="Avenir Next Medium"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93730D-3128-BD42-8FCF-6AEA7CFFA22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5874" t="1" r="4557" b="1"/>
          <a:stretch/>
        </p:blipFill>
        <p:spPr>
          <a:xfrm>
            <a:off x="-1" y="1147156"/>
            <a:ext cx="12191999" cy="4386321"/>
          </a:xfrm>
          <a:prstGeom prst="rect">
            <a:avLst/>
          </a:prstGeom>
        </p:spPr>
      </p:pic>
      <p:sp>
        <p:nvSpPr>
          <p:cNvPr id="8" name="object 3">
            <a:extLst>
              <a:ext uri="{FF2B5EF4-FFF2-40B4-BE49-F238E27FC236}">
                <a16:creationId xmlns:a16="http://schemas.microsoft.com/office/drawing/2014/main" id="{3BD9113C-4E68-7F44-A958-A369010DAE01}"/>
              </a:ext>
            </a:extLst>
          </p:cNvPr>
          <p:cNvSpPr/>
          <p:nvPr userDrawn="1"/>
        </p:nvSpPr>
        <p:spPr>
          <a:xfrm>
            <a:off x="909464" y="256183"/>
            <a:ext cx="2323669" cy="739139"/>
          </a:xfrm>
          <a:prstGeom prst="rect">
            <a:avLst/>
          </a:prstGeom>
          <a:blipFill>
            <a:blip r:embed="rId7" cstate="print"/>
            <a:stretch>
              <a:fillRect/>
            </a:stretch>
          </a:blipFill>
        </p:spPr>
        <p:txBody>
          <a:bodyPr wrap="square" lIns="0" tIns="0" rIns="0" bIns="0" rtlCol="0"/>
          <a:lstStyle/>
          <a:p>
            <a:endParaRPr dirty="0">
              <a:latin typeface="Calibri" panose="020F0502020204030204" pitchFamily="34" charset="0"/>
            </a:endParaRPr>
          </a:p>
        </p:txBody>
      </p:sp>
      <p:sp>
        <p:nvSpPr>
          <p:cNvPr id="12" name="Slide Number Placeholder 5">
            <a:extLst>
              <a:ext uri="{FF2B5EF4-FFF2-40B4-BE49-F238E27FC236}">
                <a16:creationId xmlns:a16="http://schemas.microsoft.com/office/drawing/2014/main" id="{30B50E6D-6421-924C-9361-FC0203B0AB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lumMod val="60000"/>
                    <a:lumOff val="40000"/>
                  </a:schemeClr>
                </a:solidFill>
                <a:latin typeface="Avenir Next Medium" panose="020B0503020202020204" pitchFamily="34" charset="0"/>
              </a:defRPr>
            </a:lvl1pPr>
          </a:lstStyle>
          <a:p>
            <a:fld id="{EB0983FF-4977-374B-8B5B-8BB7F3D0294A}" type="slidenum">
              <a:rPr lang="en-US" smtClean="0"/>
              <a:pPr/>
              <a:t>‹#›</a:t>
            </a:fld>
            <a:endParaRPr lang="en-US" dirty="0"/>
          </a:p>
        </p:txBody>
      </p:sp>
    </p:spTree>
    <p:extLst>
      <p:ext uri="{BB962C8B-B14F-4D97-AF65-F5344CB8AC3E}">
        <p14:creationId xmlns:p14="http://schemas.microsoft.com/office/powerpoint/2010/main" val="589981552"/>
      </p:ext>
    </p:extLst>
  </p:cSld>
  <p:clrMap bg1="lt1" tx1="dk1" bg2="lt2" tx2="dk2" accent1="accent1" accent2="accent2" accent3="accent3" accent4="accent4" accent5="accent5" accent6="accent6" hlink="hlink" folHlink="folHlink"/>
  <p:sldLayoutIdLst>
    <p:sldLayoutId id="2147483659" r:id="rId1"/>
    <p:sldLayoutId id="2147483661" r:id="rId2"/>
    <p:sldLayoutId id="2147483662" r:id="rId3"/>
    <p:sldLayoutId id="214748366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1F7953-69A1-E54D-9797-2FCCA04E6C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lumMod val="60000"/>
                    <a:lumOff val="40000"/>
                  </a:schemeClr>
                </a:solidFill>
                <a:latin typeface="Avenir Next Medium" panose="020B0503020202020204" pitchFamily="34" charset="0"/>
              </a:defRPr>
            </a:lvl1pPr>
          </a:lstStyle>
          <a:p>
            <a:fld id="{EB0983FF-4977-374B-8B5B-8BB7F3D0294A}" type="slidenum">
              <a:rPr lang="en-US" smtClean="0"/>
              <a:pPr/>
              <a:t>‹#›</a:t>
            </a:fld>
            <a:endParaRPr lang="en-US" dirty="0"/>
          </a:p>
        </p:txBody>
      </p:sp>
      <p:sp>
        <p:nvSpPr>
          <p:cNvPr id="13" name="Rectangle 12">
            <a:extLst>
              <a:ext uri="{FF2B5EF4-FFF2-40B4-BE49-F238E27FC236}">
                <a16:creationId xmlns:a16="http://schemas.microsoft.com/office/drawing/2014/main" id="{CCA342AA-6113-2C49-9405-4FFBE78CF4CA}"/>
              </a:ext>
            </a:extLst>
          </p:cNvPr>
          <p:cNvSpPr/>
          <p:nvPr userDrawn="1"/>
        </p:nvSpPr>
        <p:spPr>
          <a:xfrm>
            <a:off x="0" y="0"/>
            <a:ext cx="12192000" cy="114715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5497538-73F2-D640-8FA7-EB6868883C0C}"/>
              </a:ext>
            </a:extLst>
          </p:cNvPr>
          <p:cNvSpPr/>
          <p:nvPr userDrawn="1"/>
        </p:nvSpPr>
        <p:spPr>
          <a:xfrm>
            <a:off x="9372710" y="-2571263"/>
            <a:ext cx="3962180" cy="3962180"/>
          </a:xfrm>
          <a:prstGeom prst="ellipse">
            <a:avLst/>
          </a:prstGeom>
          <a:solidFill>
            <a:srgbClr val="E6E6E6">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D97B36-FDBB-3B4C-B3FF-FB28A8C508D5}"/>
              </a:ext>
            </a:extLst>
          </p:cNvPr>
          <p:cNvPicPr>
            <a:picLocks noChangeAspect="1"/>
          </p:cNvPicPr>
          <p:nvPr userDrawn="1"/>
        </p:nvPicPr>
        <p:blipFill>
          <a:blip r:embed="rId4"/>
          <a:stretch>
            <a:fillRect/>
          </a:stretch>
        </p:blipFill>
        <p:spPr>
          <a:xfrm>
            <a:off x="10127410" y="423686"/>
            <a:ext cx="1151576" cy="266531"/>
          </a:xfrm>
          <a:prstGeom prst="rect">
            <a:avLst/>
          </a:prstGeom>
        </p:spPr>
      </p:pic>
    </p:spTree>
    <p:extLst>
      <p:ext uri="{BB962C8B-B14F-4D97-AF65-F5344CB8AC3E}">
        <p14:creationId xmlns:p14="http://schemas.microsoft.com/office/powerpoint/2010/main" val="1594760250"/>
      </p:ext>
    </p:extLst>
  </p:cSld>
  <p:clrMap bg1="lt1" tx1="dk1" bg2="lt2" tx2="dk2" accent1="accent1" accent2="accent2" accent3="accent3" accent4="accent4" accent5="accent5" accent6="accent6" hlink="hlink" folHlink="folHlink"/>
  <p:sldLayoutIdLst>
    <p:sldLayoutId id="2147483655" r:id="rId1"/>
    <p:sldLayoutId id="21474836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hyperlink" Target="https://www.ncbi.nlm.nih.gov/books/NBK545145/"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sec.gov/"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5.png"/><Relationship Id="rId2" Type="http://schemas.openxmlformats.org/officeDocument/2006/relationships/oleObject" Target="../embeddings/oleObject2.bin"/><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B1B20A-EC19-1849-B0A2-B88009B3AFED}"/>
              </a:ext>
            </a:extLst>
          </p:cNvPr>
          <p:cNvSpPr/>
          <p:nvPr/>
        </p:nvSpPr>
        <p:spPr>
          <a:xfrm>
            <a:off x="0" y="5496674"/>
            <a:ext cx="12192000" cy="136132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9" name="Title 1">
            <a:extLst>
              <a:ext uri="{FF2B5EF4-FFF2-40B4-BE49-F238E27FC236}">
                <a16:creationId xmlns:a16="http://schemas.microsoft.com/office/drawing/2014/main" id="{62E599E2-A424-0C48-942C-958ED73736FF}"/>
              </a:ext>
            </a:extLst>
          </p:cNvPr>
          <p:cNvSpPr txBox="1">
            <a:spLocks/>
          </p:cNvSpPr>
          <p:nvPr/>
        </p:nvSpPr>
        <p:spPr>
          <a:xfrm>
            <a:off x="4515632" y="5632608"/>
            <a:ext cx="7520857" cy="1072992"/>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2400" b="0" i="0" kern="1200">
                <a:solidFill>
                  <a:schemeClr val="tx1"/>
                </a:solidFill>
                <a:latin typeface="Avenir Next Medium" panose="020B0503020202020204" pitchFamily="34" charset="0"/>
                <a:ea typeface="+mj-ea"/>
                <a:cs typeface="+mj-cs"/>
              </a:defRPr>
            </a:lvl1pPr>
          </a:lstStyle>
          <a:p>
            <a:pPr>
              <a:lnSpc>
                <a:spcPts val="2480"/>
              </a:lnSpc>
            </a:pPr>
            <a:r>
              <a:rPr lang="en-US" dirty="0">
                <a:solidFill>
                  <a:schemeClr val="bg1"/>
                </a:solidFill>
              </a:rPr>
              <a:t>Developing Next Generation Programmed T Cell Therapies</a:t>
            </a:r>
            <a:br>
              <a:rPr lang="en-US" dirty="0">
                <a:solidFill>
                  <a:schemeClr val="bg1"/>
                </a:solidFill>
              </a:rPr>
            </a:br>
            <a:r>
              <a:rPr lang="en-US" sz="1800" dirty="0">
                <a:solidFill>
                  <a:srgbClr val="00ACB8"/>
                </a:solidFill>
              </a:rPr>
              <a:t>January 2021</a:t>
            </a:r>
            <a:endParaRPr lang="en-US" dirty="0">
              <a:solidFill>
                <a:srgbClr val="00ACB8"/>
              </a:solidFill>
            </a:endParaRPr>
          </a:p>
        </p:txBody>
      </p:sp>
      <p:pic>
        <p:nvPicPr>
          <p:cNvPr id="6" name="Picture 5">
            <a:extLst>
              <a:ext uri="{FF2B5EF4-FFF2-40B4-BE49-F238E27FC236}">
                <a16:creationId xmlns:a16="http://schemas.microsoft.com/office/drawing/2014/main" id="{A7731072-3150-6C47-AA5C-78714CE0A947}"/>
              </a:ext>
            </a:extLst>
          </p:cNvPr>
          <p:cNvPicPr>
            <a:picLocks noChangeAspect="1"/>
          </p:cNvPicPr>
          <p:nvPr/>
        </p:nvPicPr>
        <p:blipFill>
          <a:blip r:embed="rId2">
            <a:alphaModFix amt="17000"/>
          </a:blip>
          <a:stretch>
            <a:fillRect/>
          </a:stretch>
        </p:blipFill>
        <p:spPr>
          <a:xfrm>
            <a:off x="-1079610" y="3817878"/>
            <a:ext cx="3746500" cy="4572000"/>
          </a:xfrm>
          <a:prstGeom prst="rect">
            <a:avLst/>
          </a:prstGeom>
        </p:spPr>
      </p:pic>
      <p:sp>
        <p:nvSpPr>
          <p:cNvPr id="2" name="TextBox 1">
            <a:extLst>
              <a:ext uri="{FF2B5EF4-FFF2-40B4-BE49-F238E27FC236}">
                <a16:creationId xmlns:a16="http://schemas.microsoft.com/office/drawing/2014/main" id="{232D2E94-51A9-7D4C-8874-461E25EAE787}"/>
              </a:ext>
            </a:extLst>
          </p:cNvPr>
          <p:cNvSpPr txBox="1"/>
          <p:nvPr/>
        </p:nvSpPr>
        <p:spPr>
          <a:xfrm>
            <a:off x="7236600" y="612000"/>
            <a:ext cx="4269600" cy="338554"/>
          </a:xfrm>
          <a:prstGeom prst="rect">
            <a:avLst/>
          </a:prstGeom>
          <a:noFill/>
        </p:spPr>
        <p:txBody>
          <a:bodyPr wrap="square" rtlCol="0">
            <a:spAutoFit/>
          </a:bodyPr>
          <a:lstStyle/>
          <a:p>
            <a:pPr algn="r"/>
            <a:r>
              <a:rPr lang="en-US" sz="1600" dirty="0">
                <a:solidFill>
                  <a:srgbClr val="00ACB8"/>
                </a:solidFill>
                <a:latin typeface="Avenir Next" panose="020B0503020202020204" pitchFamily="34" charset="0"/>
              </a:rPr>
              <a:t>Nasdaq: AUTL</a:t>
            </a:r>
            <a:endParaRPr lang="en-US" sz="1600" dirty="0"/>
          </a:p>
        </p:txBody>
      </p:sp>
    </p:spTree>
    <p:extLst>
      <p:ext uri="{BB962C8B-B14F-4D97-AF65-F5344CB8AC3E}">
        <p14:creationId xmlns:p14="http://schemas.microsoft.com/office/powerpoint/2010/main" val="4020338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E9FB545-04C7-624B-9506-FF1FD1BE8A56}"/>
              </a:ext>
            </a:extLst>
          </p:cNvPr>
          <p:cNvSpPr/>
          <p:nvPr/>
        </p:nvSpPr>
        <p:spPr>
          <a:xfrm>
            <a:off x="801837" y="1990842"/>
            <a:ext cx="10513065" cy="775674"/>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Slide Number Placeholder 2">
            <a:extLst>
              <a:ext uri="{FF2B5EF4-FFF2-40B4-BE49-F238E27FC236}">
                <a16:creationId xmlns:a16="http://schemas.microsoft.com/office/drawing/2014/main" id="{FE7C8D0A-983B-FB42-BB36-DBF0F7F5DD27}"/>
              </a:ext>
            </a:extLst>
          </p:cNvPr>
          <p:cNvSpPr>
            <a:spLocks noGrp="1"/>
          </p:cNvSpPr>
          <p:nvPr>
            <p:ph type="sldNum" sz="quarter" idx="10"/>
          </p:nvPr>
        </p:nvSpPr>
        <p:spPr>
          <a:xfrm>
            <a:off x="8610600" y="6356350"/>
            <a:ext cx="2743200" cy="365125"/>
          </a:xfrm>
        </p:spPr>
        <p:txBody>
          <a:bodyPr/>
          <a:lstStyle/>
          <a:p>
            <a:fld id="{EB0983FF-4977-374B-8B5B-8BB7F3D0294A}" type="slidenum">
              <a:rPr lang="en-US" smtClean="0">
                <a:solidFill>
                  <a:srgbClr val="00ACB8"/>
                </a:solidFill>
              </a:rPr>
              <a:pPr/>
              <a:t>10</a:t>
            </a:fld>
            <a:r>
              <a:rPr lang="en-US" dirty="0">
                <a:solidFill>
                  <a:srgbClr val="00ACB8"/>
                </a:solidFill>
              </a:rPr>
              <a:t>0</a:t>
            </a:r>
          </a:p>
        </p:txBody>
      </p:sp>
      <p:sp>
        <p:nvSpPr>
          <p:cNvPr id="90" name="Footer Placeholder 3">
            <a:extLst>
              <a:ext uri="{FF2B5EF4-FFF2-40B4-BE49-F238E27FC236}">
                <a16:creationId xmlns:a16="http://schemas.microsoft.com/office/drawing/2014/main" id="{68B11160-C422-C148-A189-A51AABAD9109}"/>
              </a:ext>
            </a:extLst>
          </p:cNvPr>
          <p:cNvSpPr txBox="1">
            <a:spLocks/>
          </p:cNvSpPr>
          <p:nvPr/>
        </p:nvSpPr>
        <p:spPr>
          <a:xfrm>
            <a:off x="624809" y="6078401"/>
            <a:ext cx="1056443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sz="1100" spc="10" dirty="0">
                <a:solidFill>
                  <a:schemeClr val="bg1">
                    <a:lumMod val="50000"/>
                  </a:schemeClr>
                </a:solidFill>
                <a:latin typeface="Avenir Next" panose="020B0503020202020204" pitchFamily="34" charset="0"/>
                <a:cs typeface="Calibri" panose="020F0502020204030204" pitchFamily="34" charset="0"/>
              </a:rPr>
              <a:t>* </a:t>
            </a:r>
            <a:r>
              <a:rPr lang="en-GB" sz="1100" spc="10" dirty="0">
                <a:solidFill>
                  <a:schemeClr val="bg1">
                    <a:lumMod val="50000"/>
                  </a:schemeClr>
                </a:solidFill>
                <a:latin typeface="Avenir Next" panose="020B0503020202020204" pitchFamily="34" charset="0"/>
                <a:cs typeface="Calibri" panose="020F0502020204030204" pitchFamily="34" charset="0"/>
              </a:rPr>
              <a:t>Immune Effector Cell Associated Neurotoxicity Syndrome </a:t>
            </a:r>
            <a:r>
              <a:rPr lang="en-US" sz="1100" spc="10" dirty="0">
                <a:solidFill>
                  <a:schemeClr val="bg1">
                    <a:lumMod val="50000"/>
                  </a:schemeClr>
                </a:solidFill>
                <a:latin typeface="Avenir Next" panose="020B0503020202020204" pitchFamily="34" charset="0"/>
                <a:cs typeface="Calibri" panose="020F0502020204030204" pitchFamily="34" charset="0"/>
              </a:rPr>
              <a:t>CRS &amp; NT will be graded using the ASTCT/ASBMT Consensus Grading (Lee et al. 2019)  </a:t>
            </a:r>
            <a:endParaRPr lang="en-GB" sz="1100" dirty="0">
              <a:solidFill>
                <a:schemeClr val="bg1">
                  <a:lumMod val="50000"/>
                </a:schemeClr>
              </a:solidFill>
              <a:latin typeface="Avenir Next" panose="020B0503020202020204" pitchFamily="34" charset="0"/>
              <a:cs typeface="Calibri" panose="020F0502020204030204" pitchFamily="34" charset="0"/>
            </a:endParaRPr>
          </a:p>
          <a:p>
            <a:pPr lvl="0" defTabSz="457200">
              <a:defRPr/>
            </a:pPr>
            <a:endParaRPr lang="en-GB" sz="1100" dirty="0">
              <a:solidFill>
                <a:schemeClr val="bg1">
                  <a:lumMod val="50000"/>
                </a:schemeClr>
              </a:solidFill>
              <a:latin typeface="Avenir Next" panose="020B0503020202020204" pitchFamily="34" charset="0"/>
            </a:endParaRPr>
          </a:p>
        </p:txBody>
      </p:sp>
      <p:sp>
        <p:nvSpPr>
          <p:cNvPr id="103" name="TextBox 102">
            <a:extLst>
              <a:ext uri="{FF2B5EF4-FFF2-40B4-BE49-F238E27FC236}">
                <a16:creationId xmlns:a16="http://schemas.microsoft.com/office/drawing/2014/main" id="{24121986-B679-BA46-8AB8-838B3B6EF71F}"/>
              </a:ext>
            </a:extLst>
          </p:cNvPr>
          <p:cNvSpPr txBox="1"/>
          <p:nvPr/>
        </p:nvSpPr>
        <p:spPr>
          <a:xfrm>
            <a:off x="782840" y="2071186"/>
            <a:ext cx="2063529" cy="600164"/>
          </a:xfrm>
          <a:prstGeom prst="rect">
            <a:avLst/>
          </a:prstGeom>
          <a:noFill/>
        </p:spPr>
        <p:txBody>
          <a:bodyPr wrap="square">
            <a:spAutoFit/>
          </a:bodyPr>
          <a:lstStyle/>
          <a:p>
            <a:pPr marL="285750" indent="-182880">
              <a:buClr>
                <a:srgbClr val="00ACB8"/>
              </a:buClr>
              <a:buSzPct val="120000"/>
              <a:buFont typeface="Courier New" panose="02070309020205020404" pitchFamily="49" charset="0"/>
              <a:buChar char="o"/>
            </a:pPr>
            <a:r>
              <a:rPr lang="en-GB" sz="1100" spc="10" dirty="0">
                <a:solidFill>
                  <a:schemeClr val="accent1">
                    <a:lumMod val="50000"/>
                  </a:schemeClr>
                </a:solidFill>
                <a:latin typeface="Avenir Next" panose="020B0503020202020204" pitchFamily="34" charset="0"/>
                <a:cs typeface="Calibri" panose="020F0502020204030204" pitchFamily="34" charset="0"/>
              </a:rPr>
              <a:t>CRS (any) in 10/20</a:t>
            </a:r>
          </a:p>
          <a:p>
            <a:pPr marL="285750" indent="-182880">
              <a:buClr>
                <a:srgbClr val="00ACB8"/>
              </a:buClr>
              <a:buSzPct val="120000"/>
              <a:buFont typeface="Courier New" panose="02070309020205020404" pitchFamily="49" charset="0"/>
              <a:buChar char="o"/>
            </a:pPr>
            <a:r>
              <a:rPr lang="en-GB" sz="1100" spc="10" dirty="0">
                <a:solidFill>
                  <a:schemeClr val="accent1">
                    <a:lumMod val="50000"/>
                  </a:schemeClr>
                </a:solidFill>
                <a:latin typeface="Avenir Next" panose="020B0503020202020204" pitchFamily="34" charset="0"/>
                <a:cs typeface="Calibri" panose="020F0502020204030204" pitchFamily="34" charset="0"/>
              </a:rPr>
              <a:t>Grade 2 in 7/20</a:t>
            </a:r>
          </a:p>
          <a:p>
            <a:pPr marL="285750" indent="-182880">
              <a:buClr>
                <a:srgbClr val="00ACB8"/>
              </a:buClr>
              <a:buSzPct val="120000"/>
              <a:buFont typeface="Courier New" panose="02070309020205020404" pitchFamily="49" charset="0"/>
              <a:buChar char="o"/>
            </a:pPr>
            <a:r>
              <a:rPr lang="en-GB" sz="1100" spc="10" dirty="0">
                <a:solidFill>
                  <a:schemeClr val="accent1">
                    <a:lumMod val="50000"/>
                  </a:schemeClr>
                </a:solidFill>
                <a:latin typeface="Avenir Next" panose="020B0503020202020204" pitchFamily="34" charset="0"/>
                <a:cs typeface="Calibri" panose="020F0502020204030204" pitchFamily="34" charset="0"/>
              </a:rPr>
              <a:t>≥ Grade 3 CRS in 0/20</a:t>
            </a:r>
          </a:p>
        </p:txBody>
      </p:sp>
      <p:cxnSp>
        <p:nvCxnSpPr>
          <p:cNvPr id="120" name="Straight Connector 119">
            <a:extLst>
              <a:ext uri="{FF2B5EF4-FFF2-40B4-BE49-F238E27FC236}">
                <a16:creationId xmlns:a16="http://schemas.microsoft.com/office/drawing/2014/main" id="{B0784EC3-537E-D34F-8F91-B25E9A9236DE}"/>
              </a:ext>
            </a:extLst>
          </p:cNvPr>
          <p:cNvCxnSpPr>
            <a:cxnSpLocks/>
          </p:cNvCxnSpPr>
          <p:nvPr/>
        </p:nvCxnSpPr>
        <p:spPr>
          <a:xfrm flipV="1">
            <a:off x="4094200" y="1858585"/>
            <a:ext cx="0" cy="101980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297E95-0C45-C748-BE89-73EADE64EA27}"/>
              </a:ext>
            </a:extLst>
          </p:cNvPr>
          <p:cNvCxnSpPr>
            <a:cxnSpLocks/>
          </p:cNvCxnSpPr>
          <p:nvPr/>
        </p:nvCxnSpPr>
        <p:spPr>
          <a:xfrm>
            <a:off x="801837" y="1988416"/>
            <a:ext cx="1048119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BAB2DD53-7A8E-BF48-B85F-1C44A9348420}"/>
              </a:ext>
            </a:extLst>
          </p:cNvPr>
          <p:cNvSpPr txBox="1"/>
          <p:nvPr/>
        </p:nvSpPr>
        <p:spPr>
          <a:xfrm>
            <a:off x="863851" y="1716816"/>
            <a:ext cx="1843897"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CRS (Lee Criteria)</a:t>
            </a:r>
          </a:p>
        </p:txBody>
      </p:sp>
      <p:sp>
        <p:nvSpPr>
          <p:cNvPr id="123" name="TextBox 122">
            <a:extLst>
              <a:ext uri="{FF2B5EF4-FFF2-40B4-BE49-F238E27FC236}">
                <a16:creationId xmlns:a16="http://schemas.microsoft.com/office/drawing/2014/main" id="{F309D1A1-5BE2-EE4E-96FA-A76BD0841FE3}"/>
              </a:ext>
            </a:extLst>
          </p:cNvPr>
          <p:cNvSpPr txBox="1"/>
          <p:nvPr/>
        </p:nvSpPr>
        <p:spPr>
          <a:xfrm>
            <a:off x="4270634" y="1688866"/>
            <a:ext cx="2447001"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Neurotoxicity (ICANS*)</a:t>
            </a:r>
          </a:p>
        </p:txBody>
      </p:sp>
      <p:sp>
        <p:nvSpPr>
          <p:cNvPr id="124" name="TextBox 123">
            <a:extLst>
              <a:ext uri="{FF2B5EF4-FFF2-40B4-BE49-F238E27FC236}">
                <a16:creationId xmlns:a16="http://schemas.microsoft.com/office/drawing/2014/main" id="{6683F95C-F950-2547-99FD-4BD4D5C6775C}"/>
              </a:ext>
            </a:extLst>
          </p:cNvPr>
          <p:cNvSpPr txBox="1"/>
          <p:nvPr/>
        </p:nvSpPr>
        <p:spPr>
          <a:xfrm>
            <a:off x="8130135" y="1698789"/>
            <a:ext cx="2684893"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 Grade 3 Neutropenia </a:t>
            </a:r>
          </a:p>
        </p:txBody>
      </p:sp>
      <p:cxnSp>
        <p:nvCxnSpPr>
          <p:cNvPr id="127" name="Straight Connector 126">
            <a:extLst>
              <a:ext uri="{FF2B5EF4-FFF2-40B4-BE49-F238E27FC236}">
                <a16:creationId xmlns:a16="http://schemas.microsoft.com/office/drawing/2014/main" id="{DAADBDAD-1741-844A-9BB9-0A471B462DDB}"/>
              </a:ext>
            </a:extLst>
          </p:cNvPr>
          <p:cNvCxnSpPr>
            <a:cxnSpLocks/>
          </p:cNvCxnSpPr>
          <p:nvPr/>
        </p:nvCxnSpPr>
        <p:spPr>
          <a:xfrm flipV="1">
            <a:off x="11309444" y="1739304"/>
            <a:ext cx="0" cy="101980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F27B008-8509-8D4F-935A-3EAC6617DFEE}"/>
              </a:ext>
            </a:extLst>
          </p:cNvPr>
          <p:cNvCxnSpPr>
            <a:cxnSpLocks/>
          </p:cNvCxnSpPr>
          <p:nvPr/>
        </p:nvCxnSpPr>
        <p:spPr>
          <a:xfrm flipV="1">
            <a:off x="7905591" y="1868777"/>
            <a:ext cx="0" cy="101980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F446003-C64E-F94E-A51D-C18E705E305A}"/>
              </a:ext>
            </a:extLst>
          </p:cNvPr>
          <p:cNvCxnSpPr>
            <a:cxnSpLocks/>
          </p:cNvCxnSpPr>
          <p:nvPr/>
        </p:nvCxnSpPr>
        <p:spPr>
          <a:xfrm>
            <a:off x="801837" y="2763281"/>
            <a:ext cx="10502148"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8" name="Title 1">
            <a:extLst>
              <a:ext uri="{FF2B5EF4-FFF2-40B4-BE49-F238E27FC236}">
                <a16:creationId xmlns:a16="http://schemas.microsoft.com/office/drawing/2014/main" id="{A22767F8-54E5-7247-881B-27F71266A125}"/>
              </a:ext>
            </a:extLst>
          </p:cNvPr>
          <p:cNvSpPr txBox="1">
            <a:spLocks/>
          </p:cNvSpPr>
          <p:nvPr/>
        </p:nvSpPr>
        <p:spPr>
          <a:xfrm>
            <a:off x="718556" y="398376"/>
            <a:ext cx="9103822" cy="958337"/>
          </a:xfrm>
          <a:prstGeom prst="rect">
            <a:avLst/>
          </a:prstGeom>
        </p:spPr>
        <p:txBody>
          <a:bodyPr/>
          <a:lstStyle>
            <a:lvl1pPr algn="l" defTabSz="914400" rtl="0" eaLnBrk="1" latinLnBrk="0" hangingPunct="1">
              <a:lnSpc>
                <a:spcPct val="90000"/>
              </a:lnSpc>
              <a:spcBef>
                <a:spcPct val="0"/>
              </a:spcBef>
              <a:buNone/>
              <a:defRPr sz="2400" b="0" i="0" kern="1200">
                <a:solidFill>
                  <a:srgbClr val="00ACB8"/>
                </a:solidFill>
                <a:latin typeface="Avenir Next Medium" panose="020B0503020202020204" pitchFamily="34" charset="0"/>
                <a:ea typeface="+mj-ea"/>
                <a:cs typeface="+mj-cs"/>
              </a:defRPr>
            </a:lvl1pPr>
          </a:lstStyle>
          <a:p>
            <a:r>
              <a:rPr lang="en-US" sz="2200" dirty="0"/>
              <a:t>AUTO1 is well tolerated, even in patients with high disease burden</a:t>
            </a:r>
            <a:endParaRPr lang="en-US" sz="1600" dirty="0">
              <a:solidFill>
                <a:schemeClr val="bg1"/>
              </a:solidFill>
              <a:latin typeface="Avenir Next" panose="020B0503020202020204" pitchFamily="34" charset="0"/>
            </a:endParaRPr>
          </a:p>
        </p:txBody>
      </p:sp>
      <p:cxnSp>
        <p:nvCxnSpPr>
          <p:cNvPr id="139" name="Straight Connector 138">
            <a:extLst>
              <a:ext uri="{FF2B5EF4-FFF2-40B4-BE49-F238E27FC236}">
                <a16:creationId xmlns:a16="http://schemas.microsoft.com/office/drawing/2014/main" id="{B35D4887-F97F-2C4A-AEFB-D488A3CCAD5C}"/>
              </a:ext>
            </a:extLst>
          </p:cNvPr>
          <p:cNvCxnSpPr>
            <a:cxnSpLocks/>
          </p:cNvCxnSpPr>
          <p:nvPr/>
        </p:nvCxnSpPr>
        <p:spPr>
          <a:xfrm flipV="1">
            <a:off x="801837" y="1736525"/>
            <a:ext cx="0" cy="102258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00EE458F-103B-D34B-81E1-8BC5E929EEE2}"/>
              </a:ext>
            </a:extLst>
          </p:cNvPr>
          <p:cNvSpPr txBox="1"/>
          <p:nvPr/>
        </p:nvSpPr>
        <p:spPr>
          <a:xfrm>
            <a:off x="4253390" y="2113388"/>
            <a:ext cx="2063529" cy="600164"/>
          </a:xfrm>
          <a:prstGeom prst="rect">
            <a:avLst/>
          </a:prstGeom>
          <a:noFill/>
        </p:spPr>
        <p:txBody>
          <a:bodyPr wrap="square">
            <a:spAutoFit/>
          </a:bodyPr>
          <a:lstStyle/>
          <a:p>
            <a:pPr marL="285750" indent="-182880">
              <a:lnSpc>
                <a:spcPct val="100000"/>
              </a:lnSpc>
              <a:spcBef>
                <a:spcPts val="0"/>
              </a:spcBef>
              <a:buClr>
                <a:srgbClr val="00ACB8"/>
              </a:buClr>
              <a:buSzPct val="120000"/>
              <a:buFont typeface="Courier New" panose="02070309020205020404" pitchFamily="49" charset="0"/>
              <a:buChar char="o"/>
            </a:pPr>
            <a:r>
              <a:rPr lang="en-GB" sz="1100" spc="10" dirty="0">
                <a:solidFill>
                  <a:schemeClr val="accent1">
                    <a:lumMod val="50000"/>
                  </a:schemeClr>
                </a:solidFill>
                <a:latin typeface="Avenir Next" panose="020B0503020202020204" pitchFamily="34" charset="0"/>
                <a:cs typeface="Calibri" panose="020F0502020204030204" pitchFamily="34" charset="0"/>
              </a:rPr>
              <a:t>ICANS (any) in 4/20</a:t>
            </a:r>
          </a:p>
          <a:p>
            <a:pPr marL="285750" indent="-182880">
              <a:lnSpc>
                <a:spcPct val="100000"/>
              </a:lnSpc>
              <a:spcBef>
                <a:spcPts val="0"/>
              </a:spcBef>
              <a:buClr>
                <a:srgbClr val="00ACB8"/>
              </a:buClr>
              <a:buSzPct val="120000"/>
              <a:buFont typeface="Courier New" panose="02070309020205020404" pitchFamily="49" charset="0"/>
              <a:buChar char="o"/>
            </a:pPr>
            <a:r>
              <a:rPr lang="en-GB" sz="1100" spc="10" dirty="0">
                <a:solidFill>
                  <a:schemeClr val="accent1">
                    <a:lumMod val="50000"/>
                  </a:schemeClr>
                </a:solidFill>
                <a:latin typeface="Avenir Next" panose="020B0503020202020204" pitchFamily="34" charset="0"/>
                <a:cs typeface="Calibri" panose="020F0502020204030204" pitchFamily="34" charset="0"/>
              </a:rPr>
              <a:t>Grade 2 in 1/20</a:t>
            </a:r>
          </a:p>
          <a:p>
            <a:pPr marL="285750" indent="-182880">
              <a:lnSpc>
                <a:spcPct val="100000"/>
              </a:lnSpc>
              <a:spcBef>
                <a:spcPts val="0"/>
              </a:spcBef>
              <a:buClr>
                <a:srgbClr val="00ACB8"/>
              </a:buClr>
              <a:buSzPct val="120000"/>
              <a:buFont typeface="Courier New" panose="02070309020205020404" pitchFamily="49" charset="0"/>
              <a:buChar char="o"/>
            </a:pPr>
            <a:r>
              <a:rPr lang="en-GB" sz="1100" spc="10" dirty="0">
                <a:solidFill>
                  <a:schemeClr val="accent1">
                    <a:lumMod val="50000"/>
                  </a:schemeClr>
                </a:solidFill>
                <a:latin typeface="Avenir Next" panose="020B0503020202020204" pitchFamily="34" charset="0"/>
                <a:cs typeface="Calibri" panose="020F0502020204030204" pitchFamily="34" charset="0"/>
              </a:rPr>
              <a:t>Grade 3 in 3/20</a:t>
            </a:r>
            <a:endParaRPr lang="en-GB" sz="1100" dirty="0">
              <a:solidFill>
                <a:schemeClr val="accent1">
                  <a:lumMod val="50000"/>
                </a:schemeClr>
              </a:solidFill>
              <a:latin typeface="Avenir Next" panose="020B050302020202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9ECC0CAE-0887-5445-84C0-9960668DF6CC}"/>
              </a:ext>
            </a:extLst>
          </p:cNvPr>
          <p:cNvSpPr txBox="1"/>
          <p:nvPr/>
        </p:nvSpPr>
        <p:spPr>
          <a:xfrm>
            <a:off x="7944483" y="2100504"/>
            <a:ext cx="2063529" cy="600164"/>
          </a:xfrm>
          <a:prstGeom prst="rect">
            <a:avLst/>
          </a:prstGeom>
          <a:noFill/>
        </p:spPr>
        <p:txBody>
          <a:bodyPr wrap="square">
            <a:spAutoFit/>
          </a:bodyPr>
          <a:lstStyle/>
          <a:p>
            <a:pPr marL="285750" indent="-182880">
              <a:lnSpc>
                <a:spcPct val="100000"/>
              </a:lnSpc>
              <a:spcBef>
                <a:spcPts val="0"/>
              </a:spcBef>
              <a:buClr>
                <a:srgbClr val="00ACB8"/>
              </a:buClr>
              <a:buSzPct val="120000"/>
              <a:buFont typeface="Courier New" panose="02070309020205020404" pitchFamily="49" charset="0"/>
              <a:buChar char="o"/>
            </a:pPr>
            <a:r>
              <a:rPr lang="en-US" sz="1100" dirty="0">
                <a:solidFill>
                  <a:schemeClr val="accent1">
                    <a:lumMod val="50000"/>
                  </a:schemeClr>
                </a:solidFill>
                <a:latin typeface="Avenir Next" panose="020B0503020202020204" pitchFamily="34" charset="0"/>
                <a:cs typeface="Calibri" panose="020F0502020204030204" pitchFamily="34" charset="0"/>
              </a:rPr>
              <a:t>7/20 preceded treatment </a:t>
            </a:r>
          </a:p>
          <a:p>
            <a:pPr marL="285750" indent="-182880">
              <a:lnSpc>
                <a:spcPct val="100000"/>
              </a:lnSpc>
              <a:spcBef>
                <a:spcPts val="0"/>
              </a:spcBef>
              <a:buClr>
                <a:srgbClr val="00ACB8"/>
              </a:buClr>
              <a:buSzPct val="120000"/>
              <a:buFont typeface="Courier New" panose="02070309020205020404" pitchFamily="49" charset="0"/>
              <a:buChar char="o"/>
            </a:pPr>
            <a:r>
              <a:rPr lang="en-US" sz="1100" dirty="0">
                <a:solidFill>
                  <a:schemeClr val="accent1">
                    <a:lumMod val="50000"/>
                  </a:schemeClr>
                </a:solidFill>
                <a:latin typeface="Avenir Next" panose="020B0503020202020204" pitchFamily="34" charset="0"/>
                <a:cs typeface="Calibri" panose="020F0502020204030204" pitchFamily="34" charset="0"/>
              </a:rPr>
              <a:t>8/17 at D28, most resolving by Month 2-3</a:t>
            </a:r>
            <a:endParaRPr lang="en-GB" sz="1100" dirty="0">
              <a:solidFill>
                <a:schemeClr val="accent1">
                  <a:lumMod val="50000"/>
                </a:schemeClr>
              </a:solidFill>
              <a:latin typeface="Avenir Next" panose="020B050302020202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697C6FF-1630-4841-9309-DB95B7D1536E}"/>
              </a:ext>
            </a:extLst>
          </p:cNvPr>
          <p:cNvSpPr txBox="1"/>
          <p:nvPr/>
        </p:nvSpPr>
        <p:spPr>
          <a:xfrm>
            <a:off x="718557" y="3085642"/>
            <a:ext cx="3375643" cy="2523768"/>
          </a:xfrm>
          <a:prstGeom prst="rect">
            <a:avLst/>
          </a:prstGeom>
          <a:noFill/>
        </p:spPr>
        <p:txBody>
          <a:bodyPr wrap="square" rtlCol="0">
            <a:spAutoFit/>
          </a:bodyPr>
          <a:lstStyle/>
          <a:p>
            <a:pPr>
              <a:spcBef>
                <a:spcPts val="1200"/>
              </a:spcBef>
              <a:buClr>
                <a:srgbClr val="00965E"/>
              </a:buClr>
            </a:pPr>
            <a:r>
              <a:rPr lang="en-GB" sz="1600" dirty="0">
                <a:solidFill>
                  <a:srgbClr val="00ACB8"/>
                </a:solidFill>
                <a:latin typeface="Avenir Next Medium" panose="020B0503020202020204" pitchFamily="34" charset="0"/>
              </a:rPr>
              <a:t>Cytokine Release Syndrome (CRS)</a:t>
            </a:r>
          </a:p>
          <a:p>
            <a:pPr marL="285750" indent="-194310">
              <a:spcBef>
                <a:spcPts val="1200"/>
              </a:spcBef>
              <a:buClr>
                <a:srgbClr val="00ACB8"/>
              </a:buClr>
              <a:buSzPct val="120000"/>
              <a:buFont typeface="Courier New" panose="02070309020205020404" pitchFamily="49" charset="0"/>
              <a:buChar char="o"/>
            </a:pPr>
            <a:r>
              <a:rPr lang="en-US" sz="1600" dirty="0">
                <a:solidFill>
                  <a:schemeClr val="accent1">
                    <a:lumMod val="50000"/>
                  </a:schemeClr>
                </a:solidFill>
                <a:latin typeface="Avenir Next" panose="020B0503020202020204" pitchFamily="34" charset="0"/>
              </a:rPr>
              <a:t>50% developed CRS G1 and G2, all patients who developed G2 CRS had high disease burden </a:t>
            </a:r>
            <a:br>
              <a:rPr lang="en-US" sz="1600" dirty="0">
                <a:solidFill>
                  <a:schemeClr val="accent1">
                    <a:lumMod val="50000"/>
                  </a:schemeClr>
                </a:solidFill>
                <a:latin typeface="Avenir Next" panose="020B0503020202020204" pitchFamily="34" charset="0"/>
              </a:rPr>
            </a:br>
            <a:r>
              <a:rPr lang="en-US" sz="1600" dirty="0">
                <a:solidFill>
                  <a:schemeClr val="accent1">
                    <a:lumMod val="50000"/>
                  </a:schemeClr>
                </a:solidFill>
                <a:latin typeface="Avenir Next" panose="020B0503020202020204" pitchFamily="34" charset="0"/>
              </a:rPr>
              <a:t>B-ALL</a:t>
            </a:r>
          </a:p>
          <a:p>
            <a:pPr marL="285750" indent="-194310">
              <a:spcBef>
                <a:spcPts val="1200"/>
              </a:spcBef>
              <a:buClr>
                <a:srgbClr val="00ACB8"/>
              </a:buClr>
              <a:buSzPct val="120000"/>
              <a:buFont typeface="Courier New" panose="02070309020205020404" pitchFamily="49" charset="0"/>
              <a:buChar char="o"/>
            </a:pPr>
            <a:r>
              <a:rPr lang="en-US" sz="1600" dirty="0">
                <a:solidFill>
                  <a:schemeClr val="accent1">
                    <a:lumMod val="50000"/>
                  </a:schemeClr>
                </a:solidFill>
                <a:latin typeface="Avenir Next" panose="020B0503020202020204" pitchFamily="34" charset="0"/>
              </a:rPr>
              <a:t>No high grade CRS observed</a:t>
            </a:r>
          </a:p>
          <a:p>
            <a:pPr marL="285750" indent="-194310">
              <a:spcBef>
                <a:spcPts val="1200"/>
              </a:spcBef>
              <a:buClr>
                <a:srgbClr val="00ACB8"/>
              </a:buClr>
              <a:buSzPct val="120000"/>
              <a:buFont typeface="Courier New" panose="02070309020205020404" pitchFamily="49" charset="0"/>
              <a:buChar char="o"/>
            </a:pPr>
            <a:r>
              <a:rPr lang="en-US" sz="1600" dirty="0">
                <a:solidFill>
                  <a:schemeClr val="accent1">
                    <a:lumMod val="50000"/>
                  </a:schemeClr>
                </a:solidFill>
                <a:latin typeface="Avenir Next" panose="020B0503020202020204" pitchFamily="34" charset="0"/>
              </a:rPr>
              <a:t>Tocilizumab was used in 7/20 patients (35%)</a:t>
            </a:r>
          </a:p>
        </p:txBody>
      </p:sp>
      <p:sp>
        <p:nvSpPr>
          <p:cNvPr id="68" name="TextBox 67">
            <a:extLst>
              <a:ext uri="{FF2B5EF4-FFF2-40B4-BE49-F238E27FC236}">
                <a16:creationId xmlns:a16="http://schemas.microsoft.com/office/drawing/2014/main" id="{29B63FE6-2AD4-FD48-A5E9-29C52974F5C0}"/>
              </a:ext>
            </a:extLst>
          </p:cNvPr>
          <p:cNvSpPr txBox="1"/>
          <p:nvPr/>
        </p:nvSpPr>
        <p:spPr>
          <a:xfrm>
            <a:off x="4151871" y="3089819"/>
            <a:ext cx="3433314" cy="2123658"/>
          </a:xfrm>
          <a:prstGeom prst="rect">
            <a:avLst/>
          </a:prstGeom>
          <a:noFill/>
        </p:spPr>
        <p:txBody>
          <a:bodyPr wrap="square" rtlCol="0">
            <a:spAutoFit/>
          </a:bodyPr>
          <a:lstStyle/>
          <a:p>
            <a:pPr>
              <a:spcBef>
                <a:spcPts val="1200"/>
              </a:spcBef>
              <a:buClr>
                <a:srgbClr val="00965E"/>
              </a:buClr>
            </a:pPr>
            <a:r>
              <a:rPr lang="en-US" sz="1600" dirty="0">
                <a:solidFill>
                  <a:srgbClr val="00ACB8"/>
                </a:solidFill>
                <a:latin typeface="Avenir Next Medium" panose="020B0503020202020204" pitchFamily="34" charset="0"/>
              </a:rPr>
              <a:t>Neurotoxicity (ICANS</a:t>
            </a:r>
            <a:r>
              <a:rPr lang="en-US" sz="1600" dirty="0">
                <a:solidFill>
                  <a:srgbClr val="00ACB8"/>
                </a:solidFill>
                <a:latin typeface="Avenir Next" panose="020B0503020202020204" pitchFamily="34" charset="0"/>
              </a:rPr>
              <a:t>)</a:t>
            </a:r>
          </a:p>
          <a:p>
            <a:pPr marL="194310" indent="-194310">
              <a:spcBef>
                <a:spcPts val="1200"/>
              </a:spcBef>
              <a:buClr>
                <a:srgbClr val="00ACB8"/>
              </a:buClr>
              <a:buSzPct val="120000"/>
              <a:buFont typeface="Courier New" panose="02070309020205020404" pitchFamily="49" charset="0"/>
              <a:buChar char="o"/>
            </a:pPr>
            <a:r>
              <a:rPr lang="en-US" sz="1600" dirty="0">
                <a:solidFill>
                  <a:schemeClr val="accent1">
                    <a:lumMod val="50000"/>
                  </a:schemeClr>
                </a:solidFill>
                <a:latin typeface="Avenir Next" panose="020B0503020202020204" pitchFamily="34" charset="0"/>
              </a:rPr>
              <a:t>ICANS was reported in 4/20 patients: all had ≥ 50% blasts; all cases were preceded by CRS</a:t>
            </a:r>
          </a:p>
          <a:p>
            <a:pPr marL="194310" indent="-194310">
              <a:spcBef>
                <a:spcPts val="1200"/>
              </a:spcBef>
              <a:buClr>
                <a:srgbClr val="00ACB8"/>
              </a:buClr>
              <a:buSzPct val="120000"/>
              <a:buFont typeface="Courier New" panose="02070309020205020404" pitchFamily="49" charset="0"/>
              <a:buChar char="o"/>
            </a:pPr>
            <a:r>
              <a:rPr lang="en-US" sz="1600" dirty="0">
                <a:solidFill>
                  <a:schemeClr val="accent1">
                    <a:lumMod val="50000"/>
                  </a:schemeClr>
                </a:solidFill>
                <a:latin typeface="Avenir Next" panose="020B0503020202020204" pitchFamily="34" charset="0"/>
              </a:rPr>
              <a:t>3/4 cases resolved to G1 in &lt;24h with steroids, 1/4 cases resolved to G1 in 72h with steroids</a:t>
            </a:r>
          </a:p>
        </p:txBody>
      </p:sp>
      <p:sp>
        <p:nvSpPr>
          <p:cNvPr id="69" name="TextBox 68">
            <a:extLst>
              <a:ext uri="{FF2B5EF4-FFF2-40B4-BE49-F238E27FC236}">
                <a16:creationId xmlns:a16="http://schemas.microsoft.com/office/drawing/2014/main" id="{0CC9AC94-EAED-1A43-858E-3D7707CD1D03}"/>
              </a:ext>
            </a:extLst>
          </p:cNvPr>
          <p:cNvSpPr txBox="1"/>
          <p:nvPr/>
        </p:nvSpPr>
        <p:spPr>
          <a:xfrm>
            <a:off x="7755925" y="3089819"/>
            <a:ext cx="3433314" cy="3416320"/>
          </a:xfrm>
          <a:prstGeom prst="rect">
            <a:avLst/>
          </a:prstGeom>
          <a:noFill/>
        </p:spPr>
        <p:txBody>
          <a:bodyPr wrap="square" rtlCol="0">
            <a:spAutoFit/>
          </a:bodyPr>
          <a:lstStyle/>
          <a:p>
            <a:pPr>
              <a:spcBef>
                <a:spcPts val="1200"/>
              </a:spcBef>
              <a:buClr>
                <a:srgbClr val="00ACB8"/>
              </a:buClr>
              <a:buSzPct val="120000"/>
            </a:pPr>
            <a:r>
              <a:rPr lang="en-GB" sz="1600" dirty="0">
                <a:solidFill>
                  <a:srgbClr val="00ACB8"/>
                </a:solidFill>
                <a:latin typeface="Avenir Next Medium" panose="020B0503020202020204" pitchFamily="34" charset="0"/>
              </a:rPr>
              <a:t>7/20 patients died on study:</a:t>
            </a:r>
          </a:p>
          <a:p>
            <a:pPr marL="192024" indent="-194310">
              <a:spcBef>
                <a:spcPts val="1200"/>
              </a:spcBef>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2/20 died from progressive </a:t>
            </a:r>
            <a:br>
              <a:rPr lang="en-GB" sz="1600" dirty="0">
                <a:solidFill>
                  <a:schemeClr val="accent1">
                    <a:lumMod val="50000"/>
                  </a:schemeClr>
                </a:solidFill>
                <a:latin typeface="Avenir Next" panose="020B0503020202020204" pitchFamily="34" charset="0"/>
              </a:rPr>
            </a:br>
            <a:r>
              <a:rPr lang="en-GB" sz="1600" dirty="0">
                <a:solidFill>
                  <a:schemeClr val="accent1">
                    <a:lumMod val="50000"/>
                  </a:schemeClr>
                </a:solidFill>
                <a:latin typeface="Avenir Next" panose="020B0503020202020204" pitchFamily="34" charset="0"/>
              </a:rPr>
              <a:t>B-ALL and 1 died </a:t>
            </a:r>
            <a:br>
              <a:rPr lang="en-GB" sz="1600" dirty="0">
                <a:solidFill>
                  <a:schemeClr val="accent1">
                    <a:lumMod val="50000"/>
                  </a:schemeClr>
                </a:solidFill>
                <a:latin typeface="Avenir Next" panose="020B0503020202020204" pitchFamily="34" charset="0"/>
              </a:rPr>
            </a:br>
            <a:r>
              <a:rPr lang="en-GB" sz="1600" dirty="0">
                <a:solidFill>
                  <a:schemeClr val="accent1">
                    <a:lumMod val="50000"/>
                  </a:schemeClr>
                </a:solidFill>
                <a:latin typeface="Avenir Next" panose="020B0503020202020204" pitchFamily="34" charset="0"/>
              </a:rPr>
              <a:t>post-progression from </a:t>
            </a:r>
            <a:br>
              <a:rPr lang="en-GB" sz="1600" dirty="0">
                <a:solidFill>
                  <a:schemeClr val="accent1">
                    <a:lumMod val="50000"/>
                  </a:schemeClr>
                </a:solidFill>
                <a:latin typeface="Avenir Next" panose="020B0503020202020204" pitchFamily="34" charset="0"/>
              </a:rPr>
            </a:br>
            <a:r>
              <a:rPr lang="en-GB" sz="1600" dirty="0" err="1">
                <a:solidFill>
                  <a:schemeClr val="accent1">
                    <a:lumMod val="50000"/>
                  </a:schemeClr>
                </a:solidFill>
                <a:latin typeface="Avenir Next" panose="020B0503020202020204" pitchFamily="34" charset="0"/>
              </a:rPr>
              <a:t>allo</a:t>
            </a:r>
            <a:r>
              <a:rPr lang="en-GB" sz="1600" dirty="0">
                <a:solidFill>
                  <a:schemeClr val="accent1">
                    <a:lumMod val="50000"/>
                  </a:schemeClr>
                </a:solidFill>
                <a:latin typeface="Avenir Next" panose="020B0503020202020204" pitchFamily="34" charset="0"/>
              </a:rPr>
              <a:t>-transplant-related complications (VOD/sepsis)</a:t>
            </a:r>
          </a:p>
          <a:p>
            <a:pPr marL="192024" indent="-194310">
              <a:spcBef>
                <a:spcPts val="1200"/>
              </a:spcBef>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4/20 died from infection: 2 due to invasive fungal, 1 MDR-pseudomonas, 1 of COVID-19</a:t>
            </a:r>
          </a:p>
          <a:p>
            <a:pPr>
              <a:spcBef>
                <a:spcPts val="1200"/>
              </a:spcBef>
            </a:pPr>
            <a:endParaRPr lang="en-GB" sz="1600" dirty="0">
              <a:latin typeface="Avenir Next" panose="020B0503020202020204" pitchFamily="34" charset="0"/>
            </a:endParaRPr>
          </a:p>
          <a:p>
            <a:pPr>
              <a:spcBef>
                <a:spcPts val="1200"/>
              </a:spcBef>
            </a:pPr>
            <a:endParaRPr lang="en-US" sz="1600" dirty="0">
              <a:latin typeface="Avenir Next" panose="020B0503020202020204" pitchFamily="34" charset="0"/>
            </a:endParaRPr>
          </a:p>
        </p:txBody>
      </p:sp>
    </p:spTree>
    <p:extLst>
      <p:ext uri="{BB962C8B-B14F-4D97-AF65-F5344CB8AC3E}">
        <p14:creationId xmlns:p14="http://schemas.microsoft.com/office/powerpoint/2010/main" val="1114296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6594-6C50-48FB-A9BC-7DB884B1D7AB}"/>
              </a:ext>
            </a:extLst>
          </p:cNvPr>
          <p:cNvSpPr>
            <a:spLocks noGrp="1"/>
          </p:cNvSpPr>
          <p:nvPr>
            <p:ph type="title"/>
          </p:nvPr>
        </p:nvSpPr>
        <p:spPr/>
        <p:txBody>
          <a:bodyPr/>
          <a:lstStyle/>
          <a:p>
            <a:r>
              <a:rPr lang="en-GB" dirty="0"/>
              <a:t>Responses are durable without need for transplant</a:t>
            </a:r>
            <a:br>
              <a:rPr lang="en-GB" dirty="0"/>
            </a:br>
            <a:r>
              <a:rPr lang="en-GB" sz="1600" dirty="0">
                <a:solidFill>
                  <a:schemeClr val="bg1"/>
                </a:solidFill>
                <a:latin typeface="Avenir Next" panose="020B0503020202020204" pitchFamily="34" charset="0"/>
              </a:rPr>
              <a:t>MRD negative CRs ongoing past 24 months observed</a:t>
            </a:r>
            <a:br>
              <a:rPr lang="en-GB" strike="sngStrike" dirty="0">
                <a:highlight>
                  <a:srgbClr val="FFFF00"/>
                </a:highlight>
              </a:rPr>
            </a:br>
            <a:br>
              <a:rPr lang="en-GB" dirty="0"/>
            </a:br>
            <a:endParaRPr lang="en-GB" dirty="0"/>
          </a:p>
        </p:txBody>
      </p:sp>
      <p:sp>
        <p:nvSpPr>
          <p:cNvPr id="6" name="Footer Placeholder 5">
            <a:extLst>
              <a:ext uri="{FF2B5EF4-FFF2-40B4-BE49-F238E27FC236}">
                <a16:creationId xmlns:a16="http://schemas.microsoft.com/office/drawing/2014/main" id="{AB57D3AE-70FC-412D-8FF1-C3F1C9BEFE9F}"/>
              </a:ext>
            </a:extLst>
          </p:cNvPr>
          <p:cNvSpPr>
            <a:spLocks noGrp="1"/>
          </p:cNvSpPr>
          <p:nvPr>
            <p:ph type="ftr" sz="quarter" idx="4294967295"/>
          </p:nvPr>
        </p:nvSpPr>
        <p:spPr>
          <a:xfrm>
            <a:off x="2220784" y="6081120"/>
            <a:ext cx="76820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u="none" strike="noStrike" kern="1200" cap="none" spc="0" normalizeH="0" baseline="0" noProof="0" dirty="0">
                <a:ln>
                  <a:noFill/>
                </a:ln>
                <a:solidFill>
                  <a:schemeClr val="bg1">
                    <a:lumMod val="50000"/>
                  </a:schemeClr>
                </a:solidFill>
                <a:effectLst/>
                <a:uLnTx/>
                <a:uFillTx/>
                <a:latin typeface="Avenir Next" panose="020B0503020202020204" pitchFamily="34" charset="0"/>
              </a:rPr>
              <a:t>MRD &lt; 10</a:t>
            </a:r>
            <a:r>
              <a:rPr kumimoji="0" lang="en-GB" sz="1100" u="none" strike="noStrike" kern="1200" cap="none" spc="0" normalizeH="0" baseline="30000" noProof="0" dirty="0">
                <a:ln>
                  <a:noFill/>
                </a:ln>
                <a:solidFill>
                  <a:schemeClr val="bg1">
                    <a:lumMod val="50000"/>
                  </a:schemeClr>
                </a:solidFill>
                <a:effectLst/>
                <a:uLnTx/>
                <a:uFillTx/>
                <a:latin typeface="Avenir Next" panose="020B0503020202020204" pitchFamily="34" charset="0"/>
              </a:rPr>
              <a:t>-4</a:t>
            </a:r>
            <a:r>
              <a:rPr kumimoji="0" lang="en-GB" sz="1100" u="none" strike="noStrike" kern="1200" cap="none" spc="0" normalizeH="0" baseline="0" noProof="0" dirty="0">
                <a:ln>
                  <a:noFill/>
                </a:ln>
                <a:solidFill>
                  <a:schemeClr val="bg1">
                    <a:lumMod val="50000"/>
                  </a:schemeClr>
                </a:solidFill>
                <a:effectLst/>
                <a:uLnTx/>
                <a:uFillTx/>
                <a:latin typeface="Avenir Next" panose="020B0503020202020204" pitchFamily="34" charset="0"/>
              </a:rPr>
              <a:t> by PCR or &lt; 5 x 10</a:t>
            </a:r>
            <a:r>
              <a:rPr kumimoji="0" lang="en-GB" sz="1100" u="none" strike="noStrike" kern="1200" cap="none" spc="0" normalizeH="0" baseline="30000" noProof="0" dirty="0">
                <a:ln>
                  <a:noFill/>
                </a:ln>
                <a:solidFill>
                  <a:schemeClr val="bg1">
                    <a:lumMod val="50000"/>
                  </a:schemeClr>
                </a:solidFill>
                <a:effectLst/>
                <a:uLnTx/>
                <a:uFillTx/>
                <a:latin typeface="Avenir Next" panose="020B0503020202020204" pitchFamily="34" charset="0"/>
              </a:rPr>
              <a:t>-4</a:t>
            </a:r>
            <a:r>
              <a:rPr kumimoji="0" lang="en-US" sz="1100" u="none" strike="noStrike" kern="1200" cap="none" spc="0" normalizeH="0" baseline="0" noProof="0" dirty="0">
                <a:ln>
                  <a:noFill/>
                </a:ln>
                <a:solidFill>
                  <a:schemeClr val="bg1">
                    <a:lumMod val="50000"/>
                  </a:schemeClr>
                </a:solidFill>
                <a:effectLst/>
                <a:uLnTx/>
                <a:uFillTx/>
                <a:latin typeface="Avenir Next" panose="020B0503020202020204" pitchFamily="34" charset="0"/>
              </a:rPr>
              <a:t>  based on </a:t>
            </a:r>
            <a:r>
              <a:rPr kumimoji="0" lang="en-GB" sz="1100" u="none" strike="noStrike" kern="1200" cap="none" spc="0" normalizeH="0" baseline="0" noProof="0" dirty="0">
                <a:ln>
                  <a:noFill/>
                </a:ln>
                <a:solidFill>
                  <a:schemeClr val="bg1">
                    <a:lumMod val="50000"/>
                  </a:schemeClr>
                </a:solidFill>
                <a:effectLst/>
                <a:uLnTx/>
                <a:uFillTx/>
                <a:latin typeface="Avenir Next" panose="020B0503020202020204" pitchFamily="34" charset="0"/>
              </a:rPr>
              <a:t>limits of detection of assay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u="none" strike="noStrike" kern="1200" cap="none" spc="0" normalizeH="0" baseline="0" noProof="0" dirty="0">
                <a:ln>
                  <a:noFill/>
                </a:ln>
                <a:solidFill>
                  <a:schemeClr val="bg1">
                    <a:lumMod val="50000"/>
                  </a:schemeClr>
                </a:solidFill>
                <a:effectLst/>
                <a:uLnTx/>
                <a:uFillTx/>
                <a:latin typeface="Avenir Next" panose="020B0503020202020204" pitchFamily="34" charset="0"/>
              </a:rPr>
              <a:t>Data Cut-off 12-Nov-2020, Evaluable = </a:t>
            </a:r>
            <a:r>
              <a:rPr kumimoji="0" lang="en-US" sz="1100" u="none" strike="noStrike" kern="1200" cap="none" spc="0" normalizeH="0" baseline="0" noProof="0" dirty="0">
                <a:ln>
                  <a:noFill/>
                </a:ln>
                <a:solidFill>
                  <a:schemeClr val="bg1">
                    <a:lumMod val="50000"/>
                  </a:schemeClr>
                </a:solidFill>
                <a:effectLst/>
                <a:uLnTx/>
                <a:uFillTx/>
                <a:latin typeface="Avenir Next" panose="020B0503020202020204" pitchFamily="34" charset="0"/>
              </a:rPr>
              <a:t>All patients with at least M1 follow-up or death prior to Month 1</a:t>
            </a:r>
            <a:endParaRPr kumimoji="0" lang="en-GB" sz="1100" u="none" strike="noStrike" kern="1200" cap="none" spc="0" normalizeH="0" baseline="0" noProof="0" dirty="0">
              <a:ln>
                <a:noFill/>
              </a:ln>
              <a:solidFill>
                <a:schemeClr val="bg1">
                  <a:lumMod val="50000"/>
                </a:schemeClr>
              </a:solidFill>
              <a:effectLst/>
              <a:uLnTx/>
              <a:uFillTx/>
              <a:latin typeface="Avenir Next" panose="020B0503020202020204" pitchFamily="34" charset="0"/>
            </a:endParaRPr>
          </a:p>
        </p:txBody>
      </p:sp>
      <p:graphicFrame>
        <p:nvGraphicFramePr>
          <p:cNvPr id="179" name="Chart 178">
            <a:extLst>
              <a:ext uri="{FF2B5EF4-FFF2-40B4-BE49-F238E27FC236}">
                <a16:creationId xmlns:a16="http://schemas.microsoft.com/office/drawing/2014/main" id="{6D9355DB-2C6C-4EE2-BB1F-CDD57DAE3025}"/>
              </a:ext>
            </a:extLst>
          </p:cNvPr>
          <p:cNvGraphicFramePr>
            <a:graphicFrameLocks noGrp="1"/>
          </p:cNvGraphicFramePr>
          <p:nvPr>
            <p:extLst>
              <p:ext uri="{D42A27DB-BD31-4B8C-83A1-F6EECF244321}">
                <p14:modId xmlns:p14="http://schemas.microsoft.com/office/powerpoint/2010/main" val="611930140"/>
              </p:ext>
            </p:extLst>
          </p:nvPr>
        </p:nvGraphicFramePr>
        <p:xfrm>
          <a:off x="-246053" y="1098934"/>
          <a:ext cx="11621041" cy="5193757"/>
        </p:xfrm>
        <a:graphic>
          <a:graphicData uri="http://schemas.openxmlformats.org/drawingml/2006/chart">
            <c:chart xmlns:c="http://schemas.openxmlformats.org/drawingml/2006/chart" xmlns:r="http://schemas.openxmlformats.org/officeDocument/2006/relationships" r:id="rId3"/>
          </a:graphicData>
        </a:graphic>
      </p:graphicFrame>
      <p:sp>
        <p:nvSpPr>
          <p:cNvPr id="180" name="TextBox 179">
            <a:extLst>
              <a:ext uri="{FF2B5EF4-FFF2-40B4-BE49-F238E27FC236}">
                <a16:creationId xmlns:a16="http://schemas.microsoft.com/office/drawing/2014/main" id="{BB56CF06-5D91-4CD2-ACE0-0F93BEF55616}"/>
              </a:ext>
            </a:extLst>
          </p:cNvPr>
          <p:cNvSpPr txBox="1"/>
          <p:nvPr/>
        </p:nvSpPr>
        <p:spPr>
          <a:xfrm>
            <a:off x="7773808" y="5692772"/>
            <a:ext cx="3520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21</a:t>
            </a:r>
          </a:p>
        </p:txBody>
      </p:sp>
      <p:sp>
        <p:nvSpPr>
          <p:cNvPr id="181" name="Right Arrow 1">
            <a:extLst>
              <a:ext uri="{FF2B5EF4-FFF2-40B4-BE49-F238E27FC236}">
                <a16:creationId xmlns:a16="http://schemas.microsoft.com/office/drawing/2014/main" id="{A21B1689-B779-4EBC-9AB1-EC605DBB4CFF}"/>
              </a:ext>
            </a:extLst>
          </p:cNvPr>
          <p:cNvSpPr/>
          <p:nvPr/>
        </p:nvSpPr>
        <p:spPr bwMode="gray">
          <a:xfrm rot="5400000">
            <a:off x="7146303" y="3117647"/>
            <a:ext cx="202265" cy="162818"/>
          </a:xfrm>
          <a:prstGeom prst="triangle">
            <a:avLst/>
          </a:prstGeom>
          <a:solidFill>
            <a:srgbClr val="0FA143"/>
          </a:solidFill>
          <a:ln w="28575">
            <a:solidFill>
              <a:srgbClr val="0FA143"/>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32546"/>
              </a:solidFill>
              <a:effectLst/>
              <a:uLnTx/>
              <a:uFillTx/>
              <a:latin typeface="Arial" panose="020B0604020202020204" pitchFamily="34" charset="0"/>
              <a:ea typeface="+mn-ea"/>
              <a:cs typeface="Arial" panose="020B0604020202020204" pitchFamily="34" charset="0"/>
            </a:endParaRPr>
          </a:p>
        </p:txBody>
      </p:sp>
      <p:cxnSp>
        <p:nvCxnSpPr>
          <p:cNvPr id="183" name="Straight Connector 182">
            <a:extLst>
              <a:ext uri="{FF2B5EF4-FFF2-40B4-BE49-F238E27FC236}">
                <a16:creationId xmlns:a16="http://schemas.microsoft.com/office/drawing/2014/main" id="{B72889CA-FBCB-4A17-9DB5-7AAE7CDAA547}"/>
              </a:ext>
            </a:extLst>
          </p:cNvPr>
          <p:cNvCxnSpPr>
            <a:cxnSpLocks/>
          </p:cNvCxnSpPr>
          <p:nvPr/>
        </p:nvCxnSpPr>
        <p:spPr>
          <a:xfrm>
            <a:off x="7388451" y="1415346"/>
            <a:ext cx="11909" cy="4224333"/>
          </a:xfrm>
          <a:prstGeom prst="line">
            <a:avLst/>
          </a:prstGeom>
          <a:ln>
            <a:noFill/>
            <a:prstDash val="lgDash"/>
          </a:ln>
        </p:spPr>
        <p:style>
          <a:lnRef idx="1">
            <a:schemeClr val="dk1"/>
          </a:lnRef>
          <a:fillRef idx="0">
            <a:schemeClr val="dk1"/>
          </a:fillRef>
          <a:effectRef idx="0">
            <a:schemeClr val="dk1"/>
          </a:effectRef>
          <a:fontRef idx="minor">
            <a:schemeClr val="tx1"/>
          </a:fontRef>
        </p:style>
      </p:cxnSp>
      <p:sp>
        <p:nvSpPr>
          <p:cNvPr id="188" name="Right Arrow 1">
            <a:extLst>
              <a:ext uri="{FF2B5EF4-FFF2-40B4-BE49-F238E27FC236}">
                <a16:creationId xmlns:a16="http://schemas.microsoft.com/office/drawing/2014/main" id="{2337AD65-31B2-41A6-91E6-2333B2821853}"/>
              </a:ext>
            </a:extLst>
          </p:cNvPr>
          <p:cNvSpPr/>
          <p:nvPr/>
        </p:nvSpPr>
        <p:spPr bwMode="gray">
          <a:xfrm rot="5400000">
            <a:off x="6623274" y="5401820"/>
            <a:ext cx="202265" cy="162818"/>
          </a:xfrm>
          <a:prstGeom prst="triangle">
            <a:avLst/>
          </a:prstGeom>
          <a:solidFill>
            <a:srgbClr val="00965E"/>
          </a:solidFill>
          <a:ln w="2857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32546"/>
              </a:solidFill>
              <a:effectLst/>
              <a:uLnTx/>
              <a:uFillTx/>
              <a:latin typeface="Arial" panose="020B0604020202020204" pitchFamily="34" charset="0"/>
              <a:ea typeface="+mn-ea"/>
              <a:cs typeface="Arial" panose="020B0604020202020204" pitchFamily="34" charset="0"/>
            </a:endParaRPr>
          </a:p>
        </p:txBody>
      </p:sp>
      <p:sp>
        <p:nvSpPr>
          <p:cNvPr id="189" name="Multiplication Sign 188">
            <a:extLst>
              <a:ext uri="{FF2B5EF4-FFF2-40B4-BE49-F238E27FC236}">
                <a16:creationId xmlns:a16="http://schemas.microsoft.com/office/drawing/2014/main" id="{C24A72D3-DC15-4B01-9E54-A727E17A0381}"/>
              </a:ext>
            </a:extLst>
          </p:cNvPr>
          <p:cNvSpPr/>
          <p:nvPr/>
        </p:nvSpPr>
        <p:spPr>
          <a:xfrm>
            <a:off x="3584725" y="4757397"/>
            <a:ext cx="214685" cy="205953"/>
          </a:xfrm>
          <a:prstGeom prst="mathMultiply">
            <a:avLst/>
          </a:prstGeom>
          <a:solidFill>
            <a:srgbClr val="03254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0" name="Multiplication Sign 189">
            <a:extLst>
              <a:ext uri="{FF2B5EF4-FFF2-40B4-BE49-F238E27FC236}">
                <a16:creationId xmlns:a16="http://schemas.microsoft.com/office/drawing/2014/main" id="{CD0872A2-C0BE-4FB4-A8C3-9CBB7C053D70}"/>
              </a:ext>
            </a:extLst>
          </p:cNvPr>
          <p:cNvSpPr/>
          <p:nvPr/>
        </p:nvSpPr>
        <p:spPr>
          <a:xfrm>
            <a:off x="2599827" y="4558260"/>
            <a:ext cx="214685" cy="205953"/>
          </a:xfrm>
          <a:prstGeom prst="mathMultiply">
            <a:avLst/>
          </a:prstGeom>
          <a:solidFill>
            <a:srgbClr val="03254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1" name="Multiplication Sign 190">
            <a:extLst>
              <a:ext uri="{FF2B5EF4-FFF2-40B4-BE49-F238E27FC236}">
                <a16:creationId xmlns:a16="http://schemas.microsoft.com/office/drawing/2014/main" id="{B2810311-89D6-4F08-822D-EDFBBC7293C6}"/>
              </a:ext>
            </a:extLst>
          </p:cNvPr>
          <p:cNvSpPr/>
          <p:nvPr/>
        </p:nvSpPr>
        <p:spPr>
          <a:xfrm>
            <a:off x="2428946" y="4347562"/>
            <a:ext cx="214685" cy="205953"/>
          </a:xfrm>
          <a:prstGeom prst="mathMultiply">
            <a:avLst/>
          </a:prstGeom>
          <a:solidFill>
            <a:srgbClr val="03254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2" name="Multiplication Sign 191">
            <a:extLst>
              <a:ext uri="{FF2B5EF4-FFF2-40B4-BE49-F238E27FC236}">
                <a16:creationId xmlns:a16="http://schemas.microsoft.com/office/drawing/2014/main" id="{88869EE5-EA52-4704-95FC-774B34E632A5}"/>
              </a:ext>
            </a:extLst>
          </p:cNvPr>
          <p:cNvSpPr/>
          <p:nvPr/>
        </p:nvSpPr>
        <p:spPr>
          <a:xfrm>
            <a:off x="4367345" y="3527512"/>
            <a:ext cx="214685" cy="205953"/>
          </a:xfrm>
          <a:prstGeom prst="mathMultiply">
            <a:avLst/>
          </a:prstGeom>
          <a:solidFill>
            <a:srgbClr val="03254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3" name="Multiplication Sign 192">
            <a:extLst>
              <a:ext uri="{FF2B5EF4-FFF2-40B4-BE49-F238E27FC236}">
                <a16:creationId xmlns:a16="http://schemas.microsoft.com/office/drawing/2014/main" id="{F7F9A48C-8144-4F30-BAAA-031731C1A16C}"/>
              </a:ext>
            </a:extLst>
          </p:cNvPr>
          <p:cNvSpPr/>
          <p:nvPr/>
        </p:nvSpPr>
        <p:spPr>
          <a:xfrm>
            <a:off x="3491375" y="5190020"/>
            <a:ext cx="214685" cy="205953"/>
          </a:xfrm>
          <a:prstGeom prst="mathMultiply">
            <a:avLst/>
          </a:prstGeom>
          <a:solidFill>
            <a:srgbClr val="03254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4" name="Star: 5 Points 193">
            <a:extLst>
              <a:ext uri="{FF2B5EF4-FFF2-40B4-BE49-F238E27FC236}">
                <a16:creationId xmlns:a16="http://schemas.microsoft.com/office/drawing/2014/main" id="{E0BCBFCF-7B78-404E-926D-27445F846669}"/>
              </a:ext>
            </a:extLst>
          </p:cNvPr>
          <p:cNvSpPr/>
          <p:nvPr/>
        </p:nvSpPr>
        <p:spPr>
          <a:xfrm>
            <a:off x="2968830" y="4969796"/>
            <a:ext cx="170733" cy="187060"/>
          </a:xfrm>
          <a:prstGeom prst="star5">
            <a:avLst/>
          </a:prstGeom>
          <a:solidFill>
            <a:schemeClr val="accent2"/>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6" name="TextBox 195">
            <a:extLst>
              <a:ext uri="{FF2B5EF4-FFF2-40B4-BE49-F238E27FC236}">
                <a16:creationId xmlns:a16="http://schemas.microsoft.com/office/drawing/2014/main" id="{2A7CD146-DB04-4564-B1E5-20D122A79064}"/>
              </a:ext>
            </a:extLst>
          </p:cNvPr>
          <p:cNvSpPr txBox="1"/>
          <p:nvPr/>
        </p:nvSpPr>
        <p:spPr>
          <a:xfrm rot="16200000">
            <a:off x="52118" y="2696453"/>
            <a:ext cx="172965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Medium" panose="020B0503020202020204" pitchFamily="34" charset="0"/>
                <a:cs typeface="Arial" panose="020B0604020202020204" pitchFamily="34" charset="0"/>
              </a:rPr>
              <a:t>CLOSED PROCESS</a:t>
            </a:r>
            <a:endParaRPr kumimoji="0" lang="en-GB" sz="1100" u="none" strike="noStrike" kern="1200" cap="none" spc="0" normalizeH="0" baseline="0" noProof="0" dirty="0">
              <a:ln>
                <a:noFill/>
              </a:ln>
              <a:solidFill>
                <a:schemeClr val="accent1">
                  <a:lumMod val="50000"/>
                </a:schemeClr>
              </a:solidFill>
              <a:effectLst/>
              <a:uLnTx/>
              <a:uFillTx/>
              <a:latin typeface="Avenir Next Medium" panose="020B0503020202020204" pitchFamily="34" charset="0"/>
              <a:cs typeface="Arial" panose="020B0604020202020204" pitchFamily="34" charset="0"/>
            </a:endParaRPr>
          </a:p>
        </p:txBody>
      </p:sp>
      <p:sp>
        <p:nvSpPr>
          <p:cNvPr id="197" name="TextBox 196">
            <a:extLst>
              <a:ext uri="{FF2B5EF4-FFF2-40B4-BE49-F238E27FC236}">
                <a16:creationId xmlns:a16="http://schemas.microsoft.com/office/drawing/2014/main" id="{94761BB3-FA58-4A9E-9E05-7282F77C7D71}"/>
              </a:ext>
            </a:extLst>
          </p:cNvPr>
          <p:cNvSpPr txBox="1"/>
          <p:nvPr/>
        </p:nvSpPr>
        <p:spPr>
          <a:xfrm rot="16200000">
            <a:off x="242822" y="4850442"/>
            <a:ext cx="133841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Medium" panose="020B0503020202020204" pitchFamily="34" charset="0"/>
                <a:cs typeface="Arial" panose="020B0604020202020204" pitchFamily="34" charset="0"/>
              </a:rPr>
              <a:t>OPEN PROCESS</a:t>
            </a:r>
            <a:endParaRPr kumimoji="0" lang="en-GB" sz="1100" u="none" strike="noStrike" kern="1200" cap="none" spc="0" normalizeH="0" baseline="0" noProof="0" dirty="0">
              <a:ln>
                <a:noFill/>
              </a:ln>
              <a:solidFill>
                <a:schemeClr val="accent1">
                  <a:lumMod val="50000"/>
                </a:schemeClr>
              </a:solidFill>
              <a:effectLst/>
              <a:uLnTx/>
              <a:uFillTx/>
              <a:latin typeface="Avenir Next Medium" panose="020B0503020202020204" pitchFamily="34" charset="0"/>
              <a:cs typeface="Arial" panose="020B0604020202020204" pitchFamily="34" charset="0"/>
            </a:endParaRPr>
          </a:p>
        </p:txBody>
      </p:sp>
      <p:sp>
        <p:nvSpPr>
          <p:cNvPr id="211" name="Right Arrow 1">
            <a:extLst>
              <a:ext uri="{FF2B5EF4-FFF2-40B4-BE49-F238E27FC236}">
                <a16:creationId xmlns:a16="http://schemas.microsoft.com/office/drawing/2014/main" id="{59D2E78C-6F92-4EC8-9E12-680B6E35E059}"/>
              </a:ext>
            </a:extLst>
          </p:cNvPr>
          <p:cNvSpPr/>
          <p:nvPr/>
        </p:nvSpPr>
        <p:spPr bwMode="gray">
          <a:xfrm rot="5400000">
            <a:off x="4473142" y="1877031"/>
            <a:ext cx="202265" cy="162818"/>
          </a:xfrm>
          <a:prstGeom prst="triangle">
            <a:avLst/>
          </a:prstGeom>
          <a:solidFill>
            <a:srgbClr val="00965E"/>
          </a:solidFill>
          <a:ln w="2857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32546"/>
              </a:solidFill>
              <a:effectLst/>
              <a:uLnTx/>
              <a:uFillTx/>
              <a:latin typeface="Arial" panose="020B0604020202020204" pitchFamily="34" charset="0"/>
              <a:ea typeface="+mn-ea"/>
              <a:cs typeface="Arial" panose="020B0604020202020204" pitchFamily="34" charset="0"/>
            </a:endParaRPr>
          </a:p>
        </p:txBody>
      </p:sp>
      <p:sp>
        <p:nvSpPr>
          <p:cNvPr id="213" name="TextBox 212">
            <a:extLst>
              <a:ext uri="{FF2B5EF4-FFF2-40B4-BE49-F238E27FC236}">
                <a16:creationId xmlns:a16="http://schemas.microsoft.com/office/drawing/2014/main" id="{715125D9-1E9D-4B47-B9FA-BCB9F396031B}"/>
              </a:ext>
            </a:extLst>
          </p:cNvPr>
          <p:cNvSpPr txBox="1"/>
          <p:nvPr/>
        </p:nvSpPr>
        <p:spPr bwMode="gray">
          <a:xfrm>
            <a:off x="2332571" y="5921370"/>
            <a:ext cx="8841397"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u="none" strike="noStrike" kern="0" cap="none" spc="0" normalizeH="0" baseline="0" noProof="0" dirty="0">
                <a:ln>
                  <a:noFill/>
                </a:ln>
                <a:solidFill>
                  <a:schemeClr val="accent1">
                    <a:lumMod val="50000"/>
                  </a:schemeClr>
                </a:solidFill>
                <a:effectLst/>
                <a:uLnTx/>
                <a:uFillTx/>
                <a:latin typeface="Avenir Next Medium" panose="020B0503020202020204" pitchFamily="34" charset="0"/>
                <a:cs typeface="Arial" panose="020B0604020202020204" pitchFamily="34" charset="0"/>
              </a:rPr>
              <a:t>DURATION (MONTHS)</a:t>
            </a:r>
          </a:p>
        </p:txBody>
      </p:sp>
      <p:sp>
        <p:nvSpPr>
          <p:cNvPr id="215" name="Diamond 214">
            <a:extLst>
              <a:ext uri="{FF2B5EF4-FFF2-40B4-BE49-F238E27FC236}">
                <a16:creationId xmlns:a16="http://schemas.microsoft.com/office/drawing/2014/main" id="{FD1A23A8-D81D-4CDF-AB7E-6BE10B42B370}"/>
              </a:ext>
            </a:extLst>
          </p:cNvPr>
          <p:cNvSpPr/>
          <p:nvPr/>
        </p:nvSpPr>
        <p:spPr>
          <a:xfrm>
            <a:off x="2442964" y="2932634"/>
            <a:ext cx="128373" cy="140835"/>
          </a:xfrm>
          <a:prstGeom prst="diamond">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TextBox 215">
            <a:extLst>
              <a:ext uri="{FF2B5EF4-FFF2-40B4-BE49-F238E27FC236}">
                <a16:creationId xmlns:a16="http://schemas.microsoft.com/office/drawing/2014/main" id="{AD3BDFAE-7CDF-44A9-9537-4278B55E2DBF}"/>
              </a:ext>
            </a:extLst>
          </p:cNvPr>
          <p:cNvSpPr txBox="1"/>
          <p:nvPr/>
        </p:nvSpPr>
        <p:spPr>
          <a:xfrm>
            <a:off x="2960392" y="5692772"/>
            <a:ext cx="3520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3</a:t>
            </a:r>
          </a:p>
        </p:txBody>
      </p:sp>
      <p:sp>
        <p:nvSpPr>
          <p:cNvPr id="217" name="TextBox 216">
            <a:extLst>
              <a:ext uri="{FF2B5EF4-FFF2-40B4-BE49-F238E27FC236}">
                <a16:creationId xmlns:a16="http://schemas.microsoft.com/office/drawing/2014/main" id="{BC82257B-7529-45A7-890F-7118B961492A}"/>
              </a:ext>
            </a:extLst>
          </p:cNvPr>
          <p:cNvSpPr txBox="1"/>
          <p:nvPr/>
        </p:nvSpPr>
        <p:spPr>
          <a:xfrm>
            <a:off x="2150169" y="5692772"/>
            <a:ext cx="3520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0</a:t>
            </a:r>
          </a:p>
        </p:txBody>
      </p:sp>
      <p:sp>
        <p:nvSpPr>
          <p:cNvPr id="218" name="TextBox 217">
            <a:extLst>
              <a:ext uri="{FF2B5EF4-FFF2-40B4-BE49-F238E27FC236}">
                <a16:creationId xmlns:a16="http://schemas.microsoft.com/office/drawing/2014/main" id="{E1FE6752-5048-471B-9547-F393C2440A1F}"/>
              </a:ext>
            </a:extLst>
          </p:cNvPr>
          <p:cNvSpPr txBox="1"/>
          <p:nvPr/>
        </p:nvSpPr>
        <p:spPr>
          <a:xfrm>
            <a:off x="3757984" y="5692772"/>
            <a:ext cx="3520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6</a:t>
            </a:r>
          </a:p>
        </p:txBody>
      </p:sp>
      <p:sp>
        <p:nvSpPr>
          <p:cNvPr id="219" name="TextBox 218">
            <a:extLst>
              <a:ext uri="{FF2B5EF4-FFF2-40B4-BE49-F238E27FC236}">
                <a16:creationId xmlns:a16="http://schemas.microsoft.com/office/drawing/2014/main" id="{5571AADD-F802-4D05-981A-8CD88281D491}"/>
              </a:ext>
            </a:extLst>
          </p:cNvPr>
          <p:cNvSpPr txBox="1"/>
          <p:nvPr/>
        </p:nvSpPr>
        <p:spPr>
          <a:xfrm>
            <a:off x="4557413" y="5692772"/>
            <a:ext cx="3520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9</a:t>
            </a:r>
          </a:p>
        </p:txBody>
      </p:sp>
      <p:sp>
        <p:nvSpPr>
          <p:cNvPr id="220" name="TextBox 219">
            <a:extLst>
              <a:ext uri="{FF2B5EF4-FFF2-40B4-BE49-F238E27FC236}">
                <a16:creationId xmlns:a16="http://schemas.microsoft.com/office/drawing/2014/main" id="{D74B9504-6A89-4814-BB0A-6659618D26D2}"/>
              </a:ext>
            </a:extLst>
          </p:cNvPr>
          <p:cNvSpPr txBox="1"/>
          <p:nvPr/>
        </p:nvSpPr>
        <p:spPr>
          <a:xfrm>
            <a:off x="5356842" y="5692772"/>
            <a:ext cx="3520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12</a:t>
            </a:r>
          </a:p>
        </p:txBody>
      </p:sp>
      <p:sp>
        <p:nvSpPr>
          <p:cNvPr id="221" name="TextBox 220">
            <a:extLst>
              <a:ext uri="{FF2B5EF4-FFF2-40B4-BE49-F238E27FC236}">
                <a16:creationId xmlns:a16="http://schemas.microsoft.com/office/drawing/2014/main" id="{2BD8451A-8548-4B9A-8FE1-C8069425282E}"/>
              </a:ext>
            </a:extLst>
          </p:cNvPr>
          <p:cNvSpPr txBox="1"/>
          <p:nvPr/>
        </p:nvSpPr>
        <p:spPr>
          <a:xfrm>
            <a:off x="6154378" y="5692772"/>
            <a:ext cx="3520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15</a:t>
            </a:r>
          </a:p>
        </p:txBody>
      </p:sp>
      <p:sp>
        <p:nvSpPr>
          <p:cNvPr id="222" name="TextBox 221">
            <a:extLst>
              <a:ext uri="{FF2B5EF4-FFF2-40B4-BE49-F238E27FC236}">
                <a16:creationId xmlns:a16="http://schemas.microsoft.com/office/drawing/2014/main" id="{57B55C52-48E5-488F-9258-DED79DB04BCC}"/>
              </a:ext>
            </a:extLst>
          </p:cNvPr>
          <p:cNvSpPr txBox="1"/>
          <p:nvPr/>
        </p:nvSpPr>
        <p:spPr>
          <a:xfrm>
            <a:off x="6948255" y="5692772"/>
            <a:ext cx="3520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18</a:t>
            </a:r>
          </a:p>
        </p:txBody>
      </p:sp>
      <p:sp>
        <p:nvSpPr>
          <p:cNvPr id="223" name="TextBox 222">
            <a:extLst>
              <a:ext uri="{FF2B5EF4-FFF2-40B4-BE49-F238E27FC236}">
                <a16:creationId xmlns:a16="http://schemas.microsoft.com/office/drawing/2014/main" id="{E414D5D6-A544-464F-A777-0FC3644DC2DB}"/>
              </a:ext>
            </a:extLst>
          </p:cNvPr>
          <p:cNvSpPr txBox="1"/>
          <p:nvPr/>
        </p:nvSpPr>
        <p:spPr>
          <a:xfrm>
            <a:off x="1262521" y="5366168"/>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ALL-01</a:t>
            </a:r>
          </a:p>
        </p:txBody>
      </p:sp>
      <p:sp>
        <p:nvSpPr>
          <p:cNvPr id="224" name="TextBox 223">
            <a:extLst>
              <a:ext uri="{FF2B5EF4-FFF2-40B4-BE49-F238E27FC236}">
                <a16:creationId xmlns:a16="http://schemas.microsoft.com/office/drawing/2014/main" id="{EE68DE2B-C6E1-44A5-A0AF-094A4B4B4CBA}"/>
              </a:ext>
            </a:extLst>
          </p:cNvPr>
          <p:cNvSpPr txBox="1"/>
          <p:nvPr/>
        </p:nvSpPr>
        <p:spPr>
          <a:xfrm>
            <a:off x="1262521" y="5158633"/>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ALL-02</a:t>
            </a:r>
          </a:p>
        </p:txBody>
      </p:sp>
      <p:sp>
        <p:nvSpPr>
          <p:cNvPr id="225" name="TextBox 224">
            <a:extLst>
              <a:ext uri="{FF2B5EF4-FFF2-40B4-BE49-F238E27FC236}">
                <a16:creationId xmlns:a16="http://schemas.microsoft.com/office/drawing/2014/main" id="{7AE0F089-5B63-4EA4-8CFB-10B1CD723B18}"/>
              </a:ext>
            </a:extLst>
          </p:cNvPr>
          <p:cNvSpPr txBox="1"/>
          <p:nvPr/>
        </p:nvSpPr>
        <p:spPr>
          <a:xfrm>
            <a:off x="1262521" y="4943555"/>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ALL-03</a:t>
            </a:r>
          </a:p>
        </p:txBody>
      </p:sp>
      <p:sp>
        <p:nvSpPr>
          <p:cNvPr id="226" name="TextBox 225">
            <a:extLst>
              <a:ext uri="{FF2B5EF4-FFF2-40B4-BE49-F238E27FC236}">
                <a16:creationId xmlns:a16="http://schemas.microsoft.com/office/drawing/2014/main" id="{AFB29613-B576-4A01-9554-86D52924D2FB}"/>
              </a:ext>
            </a:extLst>
          </p:cNvPr>
          <p:cNvSpPr txBox="1"/>
          <p:nvPr/>
        </p:nvSpPr>
        <p:spPr>
          <a:xfrm>
            <a:off x="1262521" y="4745256"/>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ALL-05</a:t>
            </a:r>
          </a:p>
        </p:txBody>
      </p:sp>
      <p:sp>
        <p:nvSpPr>
          <p:cNvPr id="227" name="TextBox 226">
            <a:extLst>
              <a:ext uri="{FF2B5EF4-FFF2-40B4-BE49-F238E27FC236}">
                <a16:creationId xmlns:a16="http://schemas.microsoft.com/office/drawing/2014/main" id="{3AFCCCB1-4DB7-4DCC-A165-946E5B13D8E9}"/>
              </a:ext>
            </a:extLst>
          </p:cNvPr>
          <p:cNvSpPr txBox="1"/>
          <p:nvPr/>
        </p:nvSpPr>
        <p:spPr>
          <a:xfrm>
            <a:off x="1262521" y="4535464"/>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ALL-06</a:t>
            </a:r>
          </a:p>
        </p:txBody>
      </p:sp>
      <p:sp>
        <p:nvSpPr>
          <p:cNvPr id="228" name="TextBox 227">
            <a:extLst>
              <a:ext uri="{FF2B5EF4-FFF2-40B4-BE49-F238E27FC236}">
                <a16:creationId xmlns:a16="http://schemas.microsoft.com/office/drawing/2014/main" id="{4D3C05CA-C8BE-4E05-89A0-E9C06CD3C9EA}"/>
              </a:ext>
            </a:extLst>
          </p:cNvPr>
          <p:cNvSpPr txBox="1"/>
          <p:nvPr/>
        </p:nvSpPr>
        <p:spPr>
          <a:xfrm>
            <a:off x="1262521" y="4330328"/>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ALL-07</a:t>
            </a:r>
          </a:p>
        </p:txBody>
      </p:sp>
      <p:sp>
        <p:nvSpPr>
          <p:cNvPr id="229" name="TextBox 228">
            <a:extLst>
              <a:ext uri="{FF2B5EF4-FFF2-40B4-BE49-F238E27FC236}">
                <a16:creationId xmlns:a16="http://schemas.microsoft.com/office/drawing/2014/main" id="{461D05F8-8064-4301-9FEE-425F1064E5DB}"/>
              </a:ext>
            </a:extLst>
          </p:cNvPr>
          <p:cNvSpPr txBox="1"/>
          <p:nvPr/>
        </p:nvSpPr>
        <p:spPr>
          <a:xfrm>
            <a:off x="1262521" y="4114405"/>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ALL-09</a:t>
            </a:r>
          </a:p>
        </p:txBody>
      </p:sp>
      <p:sp>
        <p:nvSpPr>
          <p:cNvPr id="230" name="TextBox 229">
            <a:extLst>
              <a:ext uri="{FF2B5EF4-FFF2-40B4-BE49-F238E27FC236}">
                <a16:creationId xmlns:a16="http://schemas.microsoft.com/office/drawing/2014/main" id="{55AAA2EB-CC0B-410E-BC50-A95C1BA8E759}"/>
              </a:ext>
            </a:extLst>
          </p:cNvPr>
          <p:cNvSpPr txBox="1"/>
          <p:nvPr/>
        </p:nvSpPr>
        <p:spPr>
          <a:xfrm>
            <a:off x="1262521" y="3916139"/>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ALL-11</a:t>
            </a:r>
          </a:p>
        </p:txBody>
      </p:sp>
      <p:sp>
        <p:nvSpPr>
          <p:cNvPr id="231" name="TextBox 230">
            <a:extLst>
              <a:ext uri="{FF2B5EF4-FFF2-40B4-BE49-F238E27FC236}">
                <a16:creationId xmlns:a16="http://schemas.microsoft.com/office/drawing/2014/main" id="{20E52769-CB6E-4DAC-9FE6-62788C8B7E64}"/>
              </a:ext>
            </a:extLst>
          </p:cNvPr>
          <p:cNvSpPr txBox="1"/>
          <p:nvPr/>
        </p:nvSpPr>
        <p:spPr>
          <a:xfrm>
            <a:off x="1262521" y="3709481"/>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ALL-12</a:t>
            </a:r>
          </a:p>
        </p:txBody>
      </p:sp>
      <p:sp>
        <p:nvSpPr>
          <p:cNvPr id="232" name="TextBox 231">
            <a:extLst>
              <a:ext uri="{FF2B5EF4-FFF2-40B4-BE49-F238E27FC236}">
                <a16:creationId xmlns:a16="http://schemas.microsoft.com/office/drawing/2014/main" id="{2CE8A29C-C6D1-4E14-AE67-5300892E7726}"/>
              </a:ext>
            </a:extLst>
          </p:cNvPr>
          <p:cNvSpPr txBox="1"/>
          <p:nvPr/>
        </p:nvSpPr>
        <p:spPr>
          <a:xfrm>
            <a:off x="1262521" y="3494434"/>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ALL-13</a:t>
            </a:r>
          </a:p>
        </p:txBody>
      </p:sp>
      <p:sp>
        <p:nvSpPr>
          <p:cNvPr id="233" name="TextBox 232">
            <a:extLst>
              <a:ext uri="{FF2B5EF4-FFF2-40B4-BE49-F238E27FC236}">
                <a16:creationId xmlns:a16="http://schemas.microsoft.com/office/drawing/2014/main" id="{DD40AFFA-E899-4EEF-9BBF-F3A5D93EADF8}"/>
              </a:ext>
            </a:extLst>
          </p:cNvPr>
          <p:cNvSpPr txBox="1"/>
          <p:nvPr/>
        </p:nvSpPr>
        <p:spPr>
          <a:xfrm>
            <a:off x="1262521" y="3296165"/>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ALL-14</a:t>
            </a:r>
          </a:p>
        </p:txBody>
      </p:sp>
      <p:sp>
        <p:nvSpPr>
          <p:cNvPr id="234" name="TextBox 233">
            <a:extLst>
              <a:ext uri="{FF2B5EF4-FFF2-40B4-BE49-F238E27FC236}">
                <a16:creationId xmlns:a16="http://schemas.microsoft.com/office/drawing/2014/main" id="{22D13085-70AD-4370-9E63-57E7D9475182}"/>
              </a:ext>
            </a:extLst>
          </p:cNvPr>
          <p:cNvSpPr txBox="1"/>
          <p:nvPr/>
        </p:nvSpPr>
        <p:spPr>
          <a:xfrm>
            <a:off x="1262521" y="3081118"/>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ALL-15</a:t>
            </a:r>
          </a:p>
        </p:txBody>
      </p:sp>
      <p:sp>
        <p:nvSpPr>
          <p:cNvPr id="235" name="TextBox 234">
            <a:extLst>
              <a:ext uri="{FF2B5EF4-FFF2-40B4-BE49-F238E27FC236}">
                <a16:creationId xmlns:a16="http://schemas.microsoft.com/office/drawing/2014/main" id="{0420CDCE-AA67-4A77-8097-ECBC7759B56A}"/>
              </a:ext>
            </a:extLst>
          </p:cNvPr>
          <p:cNvSpPr txBox="1"/>
          <p:nvPr/>
        </p:nvSpPr>
        <p:spPr>
          <a:xfrm>
            <a:off x="1262521" y="2874460"/>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ALL-16</a:t>
            </a:r>
          </a:p>
        </p:txBody>
      </p:sp>
      <p:sp>
        <p:nvSpPr>
          <p:cNvPr id="236" name="TextBox 235">
            <a:extLst>
              <a:ext uri="{FF2B5EF4-FFF2-40B4-BE49-F238E27FC236}">
                <a16:creationId xmlns:a16="http://schemas.microsoft.com/office/drawing/2014/main" id="{41E70E1D-59A5-4671-AA80-8C32012C36AC}"/>
              </a:ext>
            </a:extLst>
          </p:cNvPr>
          <p:cNvSpPr txBox="1"/>
          <p:nvPr/>
        </p:nvSpPr>
        <p:spPr>
          <a:xfrm>
            <a:off x="1262521" y="2667802"/>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ALL-17</a:t>
            </a:r>
          </a:p>
        </p:txBody>
      </p:sp>
      <p:sp>
        <p:nvSpPr>
          <p:cNvPr id="237" name="TextBox 236">
            <a:extLst>
              <a:ext uri="{FF2B5EF4-FFF2-40B4-BE49-F238E27FC236}">
                <a16:creationId xmlns:a16="http://schemas.microsoft.com/office/drawing/2014/main" id="{5DDDCFA2-334F-4AD3-BA47-6EA3FC46E98F}"/>
              </a:ext>
            </a:extLst>
          </p:cNvPr>
          <p:cNvSpPr txBox="1"/>
          <p:nvPr/>
        </p:nvSpPr>
        <p:spPr>
          <a:xfrm>
            <a:off x="1262521" y="2461144"/>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ALL-18</a:t>
            </a:r>
          </a:p>
        </p:txBody>
      </p:sp>
      <p:sp>
        <p:nvSpPr>
          <p:cNvPr id="238" name="TextBox 237">
            <a:extLst>
              <a:ext uri="{FF2B5EF4-FFF2-40B4-BE49-F238E27FC236}">
                <a16:creationId xmlns:a16="http://schemas.microsoft.com/office/drawing/2014/main" id="{DD427C74-145A-4454-BC39-D1F7F3E8D6E0}"/>
              </a:ext>
            </a:extLst>
          </p:cNvPr>
          <p:cNvSpPr txBox="1"/>
          <p:nvPr/>
        </p:nvSpPr>
        <p:spPr>
          <a:xfrm>
            <a:off x="1262521" y="2246097"/>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ALL-19</a:t>
            </a:r>
          </a:p>
        </p:txBody>
      </p:sp>
      <p:sp>
        <p:nvSpPr>
          <p:cNvPr id="239" name="TextBox 238">
            <a:extLst>
              <a:ext uri="{FF2B5EF4-FFF2-40B4-BE49-F238E27FC236}">
                <a16:creationId xmlns:a16="http://schemas.microsoft.com/office/drawing/2014/main" id="{BBF7200E-4921-456E-8253-7A5A3C93633C}"/>
              </a:ext>
            </a:extLst>
          </p:cNvPr>
          <p:cNvSpPr txBox="1"/>
          <p:nvPr/>
        </p:nvSpPr>
        <p:spPr>
          <a:xfrm>
            <a:off x="8539090" y="5692772"/>
            <a:ext cx="3520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24</a:t>
            </a:r>
          </a:p>
        </p:txBody>
      </p:sp>
      <p:sp>
        <p:nvSpPr>
          <p:cNvPr id="240" name="TextBox 239">
            <a:extLst>
              <a:ext uri="{FF2B5EF4-FFF2-40B4-BE49-F238E27FC236}">
                <a16:creationId xmlns:a16="http://schemas.microsoft.com/office/drawing/2014/main" id="{D45073F2-6CFE-4802-9033-E6119C56AA0C}"/>
              </a:ext>
            </a:extLst>
          </p:cNvPr>
          <p:cNvSpPr txBox="1"/>
          <p:nvPr/>
        </p:nvSpPr>
        <p:spPr>
          <a:xfrm>
            <a:off x="9339920" y="5692772"/>
            <a:ext cx="3520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27</a:t>
            </a:r>
          </a:p>
        </p:txBody>
      </p:sp>
      <p:sp>
        <p:nvSpPr>
          <p:cNvPr id="241" name="TextBox 240">
            <a:extLst>
              <a:ext uri="{FF2B5EF4-FFF2-40B4-BE49-F238E27FC236}">
                <a16:creationId xmlns:a16="http://schemas.microsoft.com/office/drawing/2014/main" id="{9272F9D2-C2B6-4953-A618-123651A918CB}"/>
              </a:ext>
            </a:extLst>
          </p:cNvPr>
          <p:cNvSpPr txBox="1"/>
          <p:nvPr/>
        </p:nvSpPr>
        <p:spPr>
          <a:xfrm>
            <a:off x="1257909" y="2047828"/>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ALL-20</a:t>
            </a:r>
          </a:p>
        </p:txBody>
      </p:sp>
      <p:sp>
        <p:nvSpPr>
          <p:cNvPr id="242" name="TextBox 241">
            <a:extLst>
              <a:ext uri="{FF2B5EF4-FFF2-40B4-BE49-F238E27FC236}">
                <a16:creationId xmlns:a16="http://schemas.microsoft.com/office/drawing/2014/main" id="{F0F2D2E0-B465-44C5-98D6-0266FAA4D5B0}"/>
              </a:ext>
            </a:extLst>
          </p:cNvPr>
          <p:cNvSpPr txBox="1"/>
          <p:nvPr/>
        </p:nvSpPr>
        <p:spPr>
          <a:xfrm>
            <a:off x="1257909" y="1841170"/>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ALL-22</a:t>
            </a:r>
          </a:p>
        </p:txBody>
      </p:sp>
      <p:sp>
        <p:nvSpPr>
          <p:cNvPr id="243" name="TextBox 242">
            <a:extLst>
              <a:ext uri="{FF2B5EF4-FFF2-40B4-BE49-F238E27FC236}">
                <a16:creationId xmlns:a16="http://schemas.microsoft.com/office/drawing/2014/main" id="{5C3A314D-2010-4EF9-B478-A43858E354E5}"/>
              </a:ext>
            </a:extLst>
          </p:cNvPr>
          <p:cNvSpPr txBox="1"/>
          <p:nvPr/>
        </p:nvSpPr>
        <p:spPr>
          <a:xfrm>
            <a:off x="1253294" y="1638444"/>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ALL-24</a:t>
            </a:r>
          </a:p>
        </p:txBody>
      </p:sp>
      <p:sp>
        <p:nvSpPr>
          <p:cNvPr id="244" name="Right Arrow 1">
            <a:extLst>
              <a:ext uri="{FF2B5EF4-FFF2-40B4-BE49-F238E27FC236}">
                <a16:creationId xmlns:a16="http://schemas.microsoft.com/office/drawing/2014/main" id="{75E19B7C-E5D2-4431-B8B1-D7A7A8C991CA}"/>
              </a:ext>
            </a:extLst>
          </p:cNvPr>
          <p:cNvSpPr/>
          <p:nvPr/>
        </p:nvSpPr>
        <p:spPr bwMode="gray">
          <a:xfrm rot="5400000">
            <a:off x="10390150" y="4987740"/>
            <a:ext cx="202265" cy="162818"/>
          </a:xfrm>
          <a:prstGeom prst="triangle">
            <a:avLst/>
          </a:prstGeom>
          <a:solidFill>
            <a:srgbClr val="00965E"/>
          </a:solidFill>
          <a:ln w="2857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32546"/>
              </a:solidFill>
              <a:effectLst/>
              <a:uLnTx/>
              <a:uFillTx/>
              <a:latin typeface="Arial" panose="020B0604020202020204" pitchFamily="34" charset="0"/>
              <a:ea typeface="+mn-ea"/>
              <a:cs typeface="Arial" panose="020B0604020202020204" pitchFamily="34" charset="0"/>
            </a:endParaRPr>
          </a:p>
        </p:txBody>
      </p:sp>
      <p:sp>
        <p:nvSpPr>
          <p:cNvPr id="245" name="Right Arrow 1">
            <a:extLst>
              <a:ext uri="{FF2B5EF4-FFF2-40B4-BE49-F238E27FC236}">
                <a16:creationId xmlns:a16="http://schemas.microsoft.com/office/drawing/2014/main" id="{893D9262-F865-42EA-A3FC-CDA61FE79B9C}"/>
              </a:ext>
            </a:extLst>
          </p:cNvPr>
          <p:cNvSpPr/>
          <p:nvPr/>
        </p:nvSpPr>
        <p:spPr bwMode="gray">
          <a:xfrm rot="5400000">
            <a:off x="9207899" y="4150610"/>
            <a:ext cx="202265" cy="162818"/>
          </a:xfrm>
          <a:prstGeom prst="triangle">
            <a:avLst/>
          </a:prstGeom>
          <a:solidFill>
            <a:srgbClr val="00965E"/>
          </a:solidFill>
          <a:ln w="2857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32546"/>
              </a:solidFill>
              <a:effectLst/>
              <a:uLnTx/>
              <a:uFillTx/>
              <a:latin typeface="Arial" panose="020B0604020202020204" pitchFamily="34" charset="0"/>
              <a:ea typeface="+mn-ea"/>
              <a:cs typeface="Arial" panose="020B0604020202020204" pitchFamily="34" charset="0"/>
            </a:endParaRPr>
          </a:p>
        </p:txBody>
      </p:sp>
      <p:sp>
        <p:nvSpPr>
          <p:cNvPr id="246" name="Right Arrow 1">
            <a:extLst>
              <a:ext uri="{FF2B5EF4-FFF2-40B4-BE49-F238E27FC236}">
                <a16:creationId xmlns:a16="http://schemas.microsoft.com/office/drawing/2014/main" id="{B42BCA97-7761-4041-BFD4-E49BFE657CAD}"/>
              </a:ext>
            </a:extLst>
          </p:cNvPr>
          <p:cNvSpPr/>
          <p:nvPr/>
        </p:nvSpPr>
        <p:spPr bwMode="gray">
          <a:xfrm rot="5400000">
            <a:off x="8989383" y="3943265"/>
            <a:ext cx="202265" cy="162818"/>
          </a:xfrm>
          <a:prstGeom prst="triangle">
            <a:avLst/>
          </a:prstGeom>
          <a:solidFill>
            <a:srgbClr val="00965E"/>
          </a:solidFill>
          <a:ln w="2857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32546"/>
              </a:solidFill>
              <a:effectLst/>
              <a:uLnTx/>
              <a:uFillTx/>
              <a:latin typeface="Arial" panose="020B0604020202020204" pitchFamily="34" charset="0"/>
              <a:ea typeface="+mn-ea"/>
              <a:cs typeface="Arial" panose="020B0604020202020204" pitchFamily="34" charset="0"/>
            </a:endParaRPr>
          </a:p>
        </p:txBody>
      </p:sp>
      <p:sp>
        <p:nvSpPr>
          <p:cNvPr id="247" name="Right Arrow 1">
            <a:extLst>
              <a:ext uri="{FF2B5EF4-FFF2-40B4-BE49-F238E27FC236}">
                <a16:creationId xmlns:a16="http://schemas.microsoft.com/office/drawing/2014/main" id="{5030C25D-0E14-4AF5-835B-D88CF80D655F}"/>
              </a:ext>
            </a:extLst>
          </p:cNvPr>
          <p:cNvSpPr/>
          <p:nvPr/>
        </p:nvSpPr>
        <p:spPr bwMode="gray">
          <a:xfrm rot="5400000">
            <a:off x="8871443" y="3738208"/>
            <a:ext cx="202265" cy="162818"/>
          </a:xfrm>
          <a:prstGeom prst="triangle">
            <a:avLst/>
          </a:prstGeom>
          <a:solidFill>
            <a:srgbClr val="00965E"/>
          </a:solidFill>
          <a:ln w="2857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32546"/>
              </a:solidFill>
              <a:effectLst/>
              <a:uLnTx/>
              <a:uFillTx/>
              <a:latin typeface="Arial" panose="020B0604020202020204" pitchFamily="34" charset="0"/>
              <a:ea typeface="+mn-ea"/>
              <a:cs typeface="Arial" panose="020B0604020202020204" pitchFamily="34" charset="0"/>
            </a:endParaRPr>
          </a:p>
        </p:txBody>
      </p:sp>
      <p:sp>
        <p:nvSpPr>
          <p:cNvPr id="248" name="Star: 5 Points 247">
            <a:extLst>
              <a:ext uri="{FF2B5EF4-FFF2-40B4-BE49-F238E27FC236}">
                <a16:creationId xmlns:a16="http://schemas.microsoft.com/office/drawing/2014/main" id="{6F09FC26-AF25-4807-884C-A7636AF63146}"/>
              </a:ext>
            </a:extLst>
          </p:cNvPr>
          <p:cNvSpPr/>
          <p:nvPr/>
        </p:nvSpPr>
        <p:spPr>
          <a:xfrm>
            <a:off x="4100652" y="3509858"/>
            <a:ext cx="170733" cy="187060"/>
          </a:xfrm>
          <a:prstGeom prst="star5">
            <a:avLst/>
          </a:prstGeom>
          <a:solidFill>
            <a:schemeClr val="accent2"/>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9" name="Star: 5 Points 248">
            <a:extLst>
              <a:ext uri="{FF2B5EF4-FFF2-40B4-BE49-F238E27FC236}">
                <a16:creationId xmlns:a16="http://schemas.microsoft.com/office/drawing/2014/main" id="{9DBE4733-BDAE-42CA-B105-E4A196EE6C07}"/>
              </a:ext>
            </a:extLst>
          </p:cNvPr>
          <p:cNvSpPr/>
          <p:nvPr/>
        </p:nvSpPr>
        <p:spPr>
          <a:xfrm>
            <a:off x="4624380" y="2880429"/>
            <a:ext cx="170733" cy="187060"/>
          </a:xfrm>
          <a:prstGeom prst="star5">
            <a:avLst/>
          </a:prstGeom>
          <a:solidFill>
            <a:schemeClr val="accent2"/>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0" name="Right Arrow 1">
            <a:extLst>
              <a:ext uri="{FF2B5EF4-FFF2-40B4-BE49-F238E27FC236}">
                <a16:creationId xmlns:a16="http://schemas.microsoft.com/office/drawing/2014/main" id="{47A87002-5BBE-4E56-B9BD-F6EFD7616EB1}"/>
              </a:ext>
            </a:extLst>
          </p:cNvPr>
          <p:cNvSpPr/>
          <p:nvPr/>
        </p:nvSpPr>
        <p:spPr bwMode="gray">
          <a:xfrm rot="5400000">
            <a:off x="6816695" y="2914251"/>
            <a:ext cx="202265" cy="162818"/>
          </a:xfrm>
          <a:prstGeom prst="triangle">
            <a:avLst/>
          </a:prstGeom>
          <a:solidFill>
            <a:srgbClr val="00965E"/>
          </a:solidFill>
          <a:ln w="2857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32546"/>
              </a:solidFill>
              <a:effectLst/>
              <a:uLnTx/>
              <a:uFillTx/>
              <a:latin typeface="Arial" panose="020B0604020202020204" pitchFamily="34" charset="0"/>
              <a:ea typeface="+mn-ea"/>
              <a:cs typeface="Arial" panose="020B0604020202020204" pitchFamily="34" charset="0"/>
            </a:endParaRPr>
          </a:p>
        </p:txBody>
      </p:sp>
      <p:sp>
        <p:nvSpPr>
          <p:cNvPr id="251" name="Diamond 250">
            <a:extLst>
              <a:ext uri="{FF2B5EF4-FFF2-40B4-BE49-F238E27FC236}">
                <a16:creationId xmlns:a16="http://schemas.microsoft.com/office/drawing/2014/main" id="{7012BE1F-6CEB-45F5-80AC-687F1BED0DAC}"/>
              </a:ext>
            </a:extLst>
          </p:cNvPr>
          <p:cNvSpPr/>
          <p:nvPr/>
        </p:nvSpPr>
        <p:spPr>
          <a:xfrm>
            <a:off x="2735798" y="2727873"/>
            <a:ext cx="128373" cy="140835"/>
          </a:xfrm>
          <a:prstGeom prst="diamond">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2" name="Multiplication Sign 251">
            <a:extLst>
              <a:ext uri="{FF2B5EF4-FFF2-40B4-BE49-F238E27FC236}">
                <a16:creationId xmlns:a16="http://schemas.microsoft.com/office/drawing/2014/main" id="{8F4A67B7-D2CC-495C-9CB7-731AD1CAF56B}"/>
              </a:ext>
            </a:extLst>
          </p:cNvPr>
          <p:cNvSpPr/>
          <p:nvPr/>
        </p:nvSpPr>
        <p:spPr>
          <a:xfrm>
            <a:off x="2422493" y="2268563"/>
            <a:ext cx="214685" cy="205953"/>
          </a:xfrm>
          <a:prstGeom prst="mathMultiply">
            <a:avLst/>
          </a:prstGeom>
          <a:solidFill>
            <a:srgbClr val="03254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3" name="Right Arrow 1">
            <a:extLst>
              <a:ext uri="{FF2B5EF4-FFF2-40B4-BE49-F238E27FC236}">
                <a16:creationId xmlns:a16="http://schemas.microsoft.com/office/drawing/2014/main" id="{1DCF4A37-C3C6-4618-918E-CBD64AB6C28A}"/>
              </a:ext>
            </a:extLst>
          </p:cNvPr>
          <p:cNvSpPr/>
          <p:nvPr/>
        </p:nvSpPr>
        <p:spPr bwMode="gray">
          <a:xfrm rot="5400000">
            <a:off x="5509104" y="2086496"/>
            <a:ext cx="202265" cy="162818"/>
          </a:xfrm>
          <a:prstGeom prst="triangle">
            <a:avLst/>
          </a:prstGeom>
          <a:solidFill>
            <a:srgbClr val="00965E"/>
          </a:solidFill>
          <a:ln w="2857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32546"/>
              </a:solidFill>
              <a:effectLst/>
              <a:uLnTx/>
              <a:uFillTx/>
              <a:latin typeface="Arial" panose="020B0604020202020204" pitchFamily="34" charset="0"/>
              <a:ea typeface="+mn-ea"/>
              <a:cs typeface="Arial" panose="020B0604020202020204" pitchFamily="34" charset="0"/>
            </a:endParaRPr>
          </a:p>
        </p:txBody>
      </p:sp>
      <p:sp>
        <p:nvSpPr>
          <p:cNvPr id="254" name="Diamond 253">
            <a:extLst>
              <a:ext uri="{FF2B5EF4-FFF2-40B4-BE49-F238E27FC236}">
                <a16:creationId xmlns:a16="http://schemas.microsoft.com/office/drawing/2014/main" id="{0799918F-B516-4BB1-A18D-7D4C8DA13FD9}"/>
              </a:ext>
            </a:extLst>
          </p:cNvPr>
          <p:cNvSpPr/>
          <p:nvPr/>
        </p:nvSpPr>
        <p:spPr>
          <a:xfrm>
            <a:off x="2730811" y="2512511"/>
            <a:ext cx="128373" cy="140888"/>
          </a:xfrm>
          <a:prstGeom prst="diamond">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5" name="TextBox 254">
            <a:extLst>
              <a:ext uri="{FF2B5EF4-FFF2-40B4-BE49-F238E27FC236}">
                <a16:creationId xmlns:a16="http://schemas.microsoft.com/office/drawing/2014/main" id="{E0FB58A3-B4DE-4439-9026-F1C77DC0E7A6}"/>
              </a:ext>
            </a:extLst>
          </p:cNvPr>
          <p:cNvSpPr txBox="1"/>
          <p:nvPr/>
        </p:nvSpPr>
        <p:spPr>
          <a:xfrm>
            <a:off x="10140669" y="5706126"/>
            <a:ext cx="3520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30</a:t>
            </a:r>
          </a:p>
        </p:txBody>
      </p:sp>
      <p:sp>
        <p:nvSpPr>
          <p:cNvPr id="256" name="TextBox 255">
            <a:extLst>
              <a:ext uri="{FF2B5EF4-FFF2-40B4-BE49-F238E27FC236}">
                <a16:creationId xmlns:a16="http://schemas.microsoft.com/office/drawing/2014/main" id="{5E093CF0-BA34-4E70-BA7C-9FB90240C67F}"/>
              </a:ext>
            </a:extLst>
          </p:cNvPr>
          <p:cNvSpPr txBox="1"/>
          <p:nvPr/>
        </p:nvSpPr>
        <p:spPr>
          <a:xfrm>
            <a:off x="10941418" y="5706126"/>
            <a:ext cx="3520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33</a:t>
            </a:r>
          </a:p>
        </p:txBody>
      </p:sp>
      <p:sp>
        <p:nvSpPr>
          <p:cNvPr id="257" name="TextBox 256">
            <a:extLst>
              <a:ext uri="{FF2B5EF4-FFF2-40B4-BE49-F238E27FC236}">
                <a16:creationId xmlns:a16="http://schemas.microsoft.com/office/drawing/2014/main" id="{130DC3FC-D371-4CA8-9FEF-CB398DD52087}"/>
              </a:ext>
            </a:extLst>
          </p:cNvPr>
          <p:cNvSpPr txBox="1"/>
          <p:nvPr/>
        </p:nvSpPr>
        <p:spPr>
          <a:xfrm>
            <a:off x="1262521" y="1431173"/>
            <a:ext cx="6983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ALL-29</a:t>
            </a:r>
          </a:p>
        </p:txBody>
      </p:sp>
      <p:sp>
        <p:nvSpPr>
          <p:cNvPr id="258" name="Diamond 257">
            <a:extLst>
              <a:ext uri="{FF2B5EF4-FFF2-40B4-BE49-F238E27FC236}">
                <a16:creationId xmlns:a16="http://schemas.microsoft.com/office/drawing/2014/main" id="{0E425ADF-8E63-4A2B-8CCF-4AD07BA20069}"/>
              </a:ext>
            </a:extLst>
          </p:cNvPr>
          <p:cNvSpPr/>
          <p:nvPr/>
        </p:nvSpPr>
        <p:spPr>
          <a:xfrm>
            <a:off x="3866063" y="2713959"/>
            <a:ext cx="128373" cy="140835"/>
          </a:xfrm>
          <a:prstGeom prst="diamond">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9" name="Star: 5 Points 258">
            <a:extLst>
              <a:ext uri="{FF2B5EF4-FFF2-40B4-BE49-F238E27FC236}">
                <a16:creationId xmlns:a16="http://schemas.microsoft.com/office/drawing/2014/main" id="{70C9C289-23D0-4F5A-805E-DC81A70D3D99}"/>
              </a:ext>
            </a:extLst>
          </p:cNvPr>
          <p:cNvSpPr/>
          <p:nvPr/>
        </p:nvSpPr>
        <p:spPr>
          <a:xfrm>
            <a:off x="4581441" y="2463402"/>
            <a:ext cx="170733" cy="187060"/>
          </a:xfrm>
          <a:prstGeom prst="star5">
            <a:avLst/>
          </a:prstGeom>
          <a:solidFill>
            <a:schemeClr val="accent2"/>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0" name="Right Arrow 1">
            <a:extLst>
              <a:ext uri="{FF2B5EF4-FFF2-40B4-BE49-F238E27FC236}">
                <a16:creationId xmlns:a16="http://schemas.microsoft.com/office/drawing/2014/main" id="{02E3C8CB-CCE3-435D-A5F4-4BCC93BF2056}"/>
              </a:ext>
            </a:extLst>
          </p:cNvPr>
          <p:cNvSpPr/>
          <p:nvPr/>
        </p:nvSpPr>
        <p:spPr bwMode="gray">
          <a:xfrm rot="5400000">
            <a:off x="2425324" y="1464132"/>
            <a:ext cx="202265" cy="162818"/>
          </a:xfrm>
          <a:prstGeom prst="triangle">
            <a:avLst/>
          </a:prstGeom>
          <a:solidFill>
            <a:srgbClr val="00ACB8"/>
          </a:solidFill>
          <a:ln w="2857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32546"/>
              </a:solidFill>
              <a:effectLst/>
              <a:uLnTx/>
              <a:uFillTx/>
              <a:latin typeface="Arial" panose="020B0604020202020204" pitchFamily="34" charset="0"/>
              <a:ea typeface="+mn-ea"/>
              <a:cs typeface="Arial" panose="020B0604020202020204" pitchFamily="34" charset="0"/>
            </a:endParaRPr>
          </a:p>
        </p:txBody>
      </p:sp>
      <p:sp>
        <p:nvSpPr>
          <p:cNvPr id="261" name="Right Arrow 1">
            <a:extLst>
              <a:ext uri="{FF2B5EF4-FFF2-40B4-BE49-F238E27FC236}">
                <a16:creationId xmlns:a16="http://schemas.microsoft.com/office/drawing/2014/main" id="{A5C3D7BA-13B2-4258-92B5-6412A9829C8B}"/>
              </a:ext>
            </a:extLst>
          </p:cNvPr>
          <p:cNvSpPr/>
          <p:nvPr/>
        </p:nvSpPr>
        <p:spPr bwMode="gray">
          <a:xfrm rot="5400000">
            <a:off x="5697814" y="2497490"/>
            <a:ext cx="202265" cy="162818"/>
          </a:xfrm>
          <a:prstGeom prst="triangle">
            <a:avLst/>
          </a:prstGeom>
          <a:solidFill>
            <a:srgbClr val="00965E"/>
          </a:solidFill>
          <a:ln w="2857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32546"/>
              </a:solidFill>
              <a:effectLst/>
              <a:uLnTx/>
              <a:uFillTx/>
              <a:latin typeface="Arial" panose="020B0604020202020204" pitchFamily="34" charset="0"/>
              <a:ea typeface="+mn-ea"/>
              <a:cs typeface="Arial" panose="020B0604020202020204" pitchFamily="34" charset="0"/>
            </a:endParaRPr>
          </a:p>
        </p:txBody>
      </p:sp>
      <p:sp>
        <p:nvSpPr>
          <p:cNvPr id="262" name="Multiplication Sign 261">
            <a:extLst>
              <a:ext uri="{FF2B5EF4-FFF2-40B4-BE49-F238E27FC236}">
                <a16:creationId xmlns:a16="http://schemas.microsoft.com/office/drawing/2014/main" id="{64DCA6D9-C83B-496D-B60A-6021ABEA026E}"/>
              </a:ext>
            </a:extLst>
          </p:cNvPr>
          <p:cNvSpPr/>
          <p:nvPr/>
        </p:nvSpPr>
        <p:spPr>
          <a:xfrm>
            <a:off x="3278407" y="1644468"/>
            <a:ext cx="214685" cy="205953"/>
          </a:xfrm>
          <a:prstGeom prst="mathMultiply">
            <a:avLst/>
          </a:prstGeom>
          <a:solidFill>
            <a:srgbClr val="03254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91" name="Straight Connector 90">
            <a:extLst>
              <a:ext uri="{FF2B5EF4-FFF2-40B4-BE49-F238E27FC236}">
                <a16:creationId xmlns:a16="http://schemas.microsoft.com/office/drawing/2014/main" id="{CEAFF256-9587-1441-9F18-5A0EA3480F6F}"/>
              </a:ext>
            </a:extLst>
          </p:cNvPr>
          <p:cNvCxnSpPr>
            <a:cxnSpLocks/>
          </p:cNvCxnSpPr>
          <p:nvPr/>
        </p:nvCxnSpPr>
        <p:spPr>
          <a:xfrm flipV="1">
            <a:off x="3933093" y="1438838"/>
            <a:ext cx="0" cy="416261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5939493-002C-5F4E-B932-4BA7FBA03262}"/>
              </a:ext>
            </a:extLst>
          </p:cNvPr>
          <p:cNvCxnSpPr>
            <a:cxnSpLocks/>
          </p:cNvCxnSpPr>
          <p:nvPr/>
        </p:nvCxnSpPr>
        <p:spPr>
          <a:xfrm flipV="1">
            <a:off x="5528827" y="1444407"/>
            <a:ext cx="0" cy="416261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A0EE0E8-5212-CF4A-AACE-87A9C947A99D}"/>
              </a:ext>
            </a:extLst>
          </p:cNvPr>
          <p:cNvCxnSpPr>
            <a:cxnSpLocks/>
          </p:cNvCxnSpPr>
          <p:nvPr/>
        </p:nvCxnSpPr>
        <p:spPr>
          <a:xfrm flipV="1">
            <a:off x="7125979" y="1412885"/>
            <a:ext cx="0" cy="416261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5A85DBE-F594-B341-B463-3DA8915B3C5E}"/>
              </a:ext>
            </a:extLst>
          </p:cNvPr>
          <p:cNvCxnSpPr>
            <a:cxnSpLocks/>
          </p:cNvCxnSpPr>
          <p:nvPr/>
        </p:nvCxnSpPr>
        <p:spPr>
          <a:xfrm flipV="1">
            <a:off x="8723131" y="1412885"/>
            <a:ext cx="0" cy="416261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689FC186-0E95-E848-AA0A-46D81DA7226F}"/>
              </a:ext>
            </a:extLst>
          </p:cNvPr>
          <p:cNvSpPr/>
          <p:nvPr/>
        </p:nvSpPr>
        <p:spPr>
          <a:xfrm>
            <a:off x="5745438" y="1615802"/>
            <a:ext cx="2926760" cy="523220"/>
          </a:xfrm>
          <a:prstGeom prst="rect">
            <a:avLst/>
          </a:prstGeom>
          <a:solidFill>
            <a:schemeClr val="bg1"/>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solidFill>
                  <a:srgbClr val="00ACB8"/>
                </a:solidFill>
                <a:effectLst/>
                <a:uLnTx/>
                <a:uFillTx/>
                <a:latin typeface="Avenir Next" panose="020B0503020202020204" pitchFamily="34" charset="0"/>
                <a:cs typeface="Arial" panose="020B0604020202020204" pitchFamily="34" charset="0"/>
              </a:rPr>
              <a:t>MEDIAN FOLLOW-UP 16.9 MONTHS (RANGE 0.6 – 30.5 M)</a:t>
            </a:r>
          </a:p>
        </p:txBody>
      </p:sp>
      <p:cxnSp>
        <p:nvCxnSpPr>
          <p:cNvPr id="96" name="Straight Connector 95">
            <a:extLst>
              <a:ext uri="{FF2B5EF4-FFF2-40B4-BE49-F238E27FC236}">
                <a16:creationId xmlns:a16="http://schemas.microsoft.com/office/drawing/2014/main" id="{3607E582-3F58-C04B-96B4-3B416CB2D357}"/>
              </a:ext>
            </a:extLst>
          </p:cNvPr>
          <p:cNvCxnSpPr>
            <a:cxnSpLocks/>
          </p:cNvCxnSpPr>
          <p:nvPr/>
        </p:nvCxnSpPr>
        <p:spPr>
          <a:xfrm flipV="1">
            <a:off x="2331670" y="1438838"/>
            <a:ext cx="0" cy="416261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97" name="Picture 96">
            <a:extLst>
              <a:ext uri="{FF2B5EF4-FFF2-40B4-BE49-F238E27FC236}">
                <a16:creationId xmlns:a16="http://schemas.microsoft.com/office/drawing/2014/main" id="{8F0C2379-F0AF-E047-9811-1085A5BC841A}"/>
              </a:ext>
            </a:extLst>
          </p:cNvPr>
          <p:cNvPicPr>
            <a:picLocks noChangeAspect="1"/>
          </p:cNvPicPr>
          <p:nvPr/>
        </p:nvPicPr>
        <p:blipFill rotWithShape="1">
          <a:blip r:embed="rId4"/>
          <a:srcRect r="7239"/>
          <a:stretch/>
        </p:blipFill>
        <p:spPr>
          <a:xfrm>
            <a:off x="673033" y="5834165"/>
            <a:ext cx="878181" cy="719136"/>
          </a:xfrm>
          <a:prstGeom prst="rect">
            <a:avLst/>
          </a:prstGeom>
        </p:spPr>
      </p:pic>
      <p:sp>
        <p:nvSpPr>
          <p:cNvPr id="98" name="Rectangle: Rounded Corners 37">
            <a:extLst>
              <a:ext uri="{FF2B5EF4-FFF2-40B4-BE49-F238E27FC236}">
                <a16:creationId xmlns:a16="http://schemas.microsoft.com/office/drawing/2014/main" id="{B6A11E8A-7F00-EC4C-938B-9CBD8A21F6B7}"/>
              </a:ext>
            </a:extLst>
          </p:cNvPr>
          <p:cNvSpPr/>
          <p:nvPr/>
        </p:nvSpPr>
        <p:spPr bwMode="gray">
          <a:xfrm>
            <a:off x="9729062" y="3218528"/>
            <a:ext cx="134800" cy="135826"/>
          </a:xfrm>
          <a:prstGeom prst="rect">
            <a:avLst/>
          </a:prstGeom>
          <a:solidFill>
            <a:sysClr val="window" lastClr="FFFFFF"/>
          </a:solidFill>
          <a:ln w="12700" cap="flat" cmpd="sng" algn="ctr">
            <a:solidFill>
              <a:srgbClr val="C00000"/>
            </a:solidFill>
            <a:prstDash val="solid"/>
            <a:miter lim="800000"/>
          </a:ln>
          <a:effectLst/>
        </p:spPr>
        <p:txBody>
          <a:bodyPr wrap="none" lIns="41148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Rectangle 98">
            <a:extLst>
              <a:ext uri="{FF2B5EF4-FFF2-40B4-BE49-F238E27FC236}">
                <a16:creationId xmlns:a16="http://schemas.microsoft.com/office/drawing/2014/main" id="{45F1F69C-969A-A64B-A26E-D090449832D7}"/>
              </a:ext>
            </a:extLst>
          </p:cNvPr>
          <p:cNvSpPr/>
          <p:nvPr/>
        </p:nvSpPr>
        <p:spPr>
          <a:xfrm>
            <a:off x="9863630" y="3169423"/>
            <a:ext cx="1364476" cy="2616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u="none" strike="noStrike" kern="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CD19 -</a:t>
            </a:r>
            <a:r>
              <a:rPr kumimoji="0" lang="en-GB" sz="1100" u="none" strike="noStrike" kern="0" cap="none" spc="0" normalizeH="0" baseline="0" noProof="0" dirty="0" err="1">
                <a:ln>
                  <a:noFill/>
                </a:ln>
                <a:solidFill>
                  <a:schemeClr val="accent1">
                    <a:lumMod val="50000"/>
                  </a:schemeClr>
                </a:solidFill>
                <a:effectLst/>
                <a:uLnTx/>
                <a:uFillTx/>
                <a:latin typeface="Avenir Next" panose="020B0503020202020204" pitchFamily="34" charset="0"/>
                <a:cs typeface="Arial" panose="020B0604020202020204" pitchFamily="34" charset="0"/>
              </a:rPr>
              <a:t>ve</a:t>
            </a:r>
            <a:r>
              <a:rPr kumimoji="0" lang="en-GB" sz="1100" u="none" strike="noStrike" kern="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 Relapse </a:t>
            </a:r>
          </a:p>
        </p:txBody>
      </p:sp>
      <p:sp>
        <p:nvSpPr>
          <p:cNvPr id="100" name="Rectangle: Rounded Corners 37">
            <a:extLst>
              <a:ext uri="{FF2B5EF4-FFF2-40B4-BE49-F238E27FC236}">
                <a16:creationId xmlns:a16="http://schemas.microsoft.com/office/drawing/2014/main" id="{60F7B6AE-8F8C-4142-A0B9-049A05461065}"/>
              </a:ext>
            </a:extLst>
          </p:cNvPr>
          <p:cNvSpPr/>
          <p:nvPr/>
        </p:nvSpPr>
        <p:spPr bwMode="gray">
          <a:xfrm>
            <a:off x="9704505" y="2267247"/>
            <a:ext cx="200007" cy="132127"/>
          </a:xfrm>
          <a:prstGeom prst="rect">
            <a:avLst/>
          </a:prstGeom>
          <a:solidFill>
            <a:srgbClr val="00ACB8"/>
          </a:solidFill>
          <a:ln w="9525" cap="flat" cmpd="sng" algn="ctr">
            <a:noFill/>
            <a:prstDash val="solid"/>
            <a:miter lim="800000"/>
          </a:ln>
          <a:effectLst/>
        </p:spPr>
        <p:txBody>
          <a:bodyPr wrap="none" lIns="41148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u="none" strike="noStrike" kern="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Not Evaluable</a:t>
            </a:r>
          </a:p>
        </p:txBody>
      </p:sp>
      <p:sp>
        <p:nvSpPr>
          <p:cNvPr id="101" name="TextBox 100">
            <a:extLst>
              <a:ext uri="{FF2B5EF4-FFF2-40B4-BE49-F238E27FC236}">
                <a16:creationId xmlns:a16="http://schemas.microsoft.com/office/drawing/2014/main" id="{21D52106-AE52-1544-99D4-643A3FFBB40D}"/>
              </a:ext>
            </a:extLst>
          </p:cNvPr>
          <p:cNvSpPr txBox="1"/>
          <p:nvPr/>
        </p:nvSpPr>
        <p:spPr>
          <a:xfrm>
            <a:off x="9880016" y="3710446"/>
            <a:ext cx="1128835"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u="none" strike="noStrike" kern="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Allogenic BMT</a:t>
            </a:r>
          </a:p>
        </p:txBody>
      </p:sp>
      <p:sp>
        <p:nvSpPr>
          <p:cNvPr id="102" name="TextBox 101">
            <a:extLst>
              <a:ext uri="{FF2B5EF4-FFF2-40B4-BE49-F238E27FC236}">
                <a16:creationId xmlns:a16="http://schemas.microsoft.com/office/drawing/2014/main" id="{90D79509-3C98-0B46-86C3-5D55B428EBF8}"/>
              </a:ext>
            </a:extLst>
          </p:cNvPr>
          <p:cNvSpPr txBox="1"/>
          <p:nvPr/>
        </p:nvSpPr>
        <p:spPr>
          <a:xfrm>
            <a:off x="9870391" y="3933561"/>
            <a:ext cx="574196"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u="none" strike="noStrike" kern="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Death</a:t>
            </a:r>
          </a:p>
        </p:txBody>
      </p:sp>
      <p:sp>
        <p:nvSpPr>
          <p:cNvPr id="103" name="Multiplication Sign 202">
            <a:extLst>
              <a:ext uri="{FF2B5EF4-FFF2-40B4-BE49-F238E27FC236}">
                <a16:creationId xmlns:a16="http://schemas.microsoft.com/office/drawing/2014/main" id="{526D3758-0A44-2842-BC3C-C89FE9E1C144}"/>
              </a:ext>
            </a:extLst>
          </p:cNvPr>
          <p:cNvSpPr/>
          <p:nvPr/>
        </p:nvSpPr>
        <p:spPr>
          <a:xfrm>
            <a:off x="9689736" y="3949233"/>
            <a:ext cx="214685" cy="205953"/>
          </a:xfrm>
          <a:prstGeom prst="mathMultiply">
            <a:avLst/>
          </a:prstGeom>
          <a:solidFill>
            <a:srgbClr val="03254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 name="Rectangle: Rounded Corners 37">
            <a:extLst>
              <a:ext uri="{FF2B5EF4-FFF2-40B4-BE49-F238E27FC236}">
                <a16:creationId xmlns:a16="http://schemas.microsoft.com/office/drawing/2014/main" id="{E4287950-C22D-CC49-B6B6-042494591E02}"/>
              </a:ext>
            </a:extLst>
          </p:cNvPr>
          <p:cNvSpPr/>
          <p:nvPr/>
        </p:nvSpPr>
        <p:spPr bwMode="gray">
          <a:xfrm>
            <a:off x="9698499" y="1983722"/>
            <a:ext cx="218170" cy="183693"/>
          </a:xfrm>
          <a:prstGeom prst="rect">
            <a:avLst/>
          </a:prstGeom>
          <a:solidFill>
            <a:srgbClr val="009A5E"/>
          </a:solidFill>
          <a:ln w="12700" cap="flat" cmpd="sng" algn="ctr">
            <a:noFill/>
            <a:prstDash val="solid"/>
            <a:miter lim="800000"/>
          </a:ln>
          <a:effectLst/>
        </p:spPr>
        <p:txBody>
          <a:bodyPr wrap="none" lIns="41148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u="none" strike="noStrike" kern="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Complete Remission</a:t>
            </a:r>
          </a:p>
        </p:txBody>
      </p:sp>
      <p:sp>
        <p:nvSpPr>
          <p:cNvPr id="105" name="Star: 5 Points 204">
            <a:extLst>
              <a:ext uri="{FF2B5EF4-FFF2-40B4-BE49-F238E27FC236}">
                <a16:creationId xmlns:a16="http://schemas.microsoft.com/office/drawing/2014/main" id="{11289161-8C9D-6844-BA22-8A7B0A12C3F9}"/>
              </a:ext>
            </a:extLst>
          </p:cNvPr>
          <p:cNvSpPr/>
          <p:nvPr/>
        </p:nvSpPr>
        <p:spPr>
          <a:xfrm>
            <a:off x="9717522" y="3721633"/>
            <a:ext cx="170733" cy="187060"/>
          </a:xfrm>
          <a:prstGeom prst="star5">
            <a:avLst/>
          </a:prstGeom>
          <a:solidFill>
            <a:schemeClr val="accent2"/>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 name="5-Point Star 18">
            <a:extLst>
              <a:ext uri="{FF2B5EF4-FFF2-40B4-BE49-F238E27FC236}">
                <a16:creationId xmlns:a16="http://schemas.microsoft.com/office/drawing/2014/main" id="{78748324-3A2E-914E-86B8-31D3D768F30B}"/>
              </a:ext>
            </a:extLst>
          </p:cNvPr>
          <p:cNvSpPr>
            <a:spLocks noChangeAspect="1"/>
          </p:cNvSpPr>
          <p:nvPr/>
        </p:nvSpPr>
        <p:spPr bwMode="gray">
          <a:xfrm>
            <a:off x="9708446" y="2575950"/>
            <a:ext cx="176834" cy="182880"/>
          </a:xfrm>
          <a:prstGeom prst="diamond">
            <a:avLst/>
          </a:prstGeom>
          <a:solidFill>
            <a:srgbClr val="99CC00"/>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 name="TextBox 106">
            <a:extLst>
              <a:ext uri="{FF2B5EF4-FFF2-40B4-BE49-F238E27FC236}">
                <a16:creationId xmlns:a16="http://schemas.microsoft.com/office/drawing/2014/main" id="{05FED24D-996A-604B-809D-B96DFA92EF5F}"/>
              </a:ext>
            </a:extLst>
          </p:cNvPr>
          <p:cNvSpPr txBox="1"/>
          <p:nvPr/>
        </p:nvSpPr>
        <p:spPr>
          <a:xfrm>
            <a:off x="9863862" y="2502503"/>
            <a:ext cx="1350050" cy="4308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u="none" strike="noStrike" kern="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MRD negative CR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u="none" strike="noStrike" kern="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(PCR/Flow)</a:t>
            </a:r>
          </a:p>
        </p:txBody>
      </p:sp>
      <p:sp>
        <p:nvSpPr>
          <p:cNvPr id="108" name="Rectangle: Rounded Corners 37">
            <a:extLst>
              <a:ext uri="{FF2B5EF4-FFF2-40B4-BE49-F238E27FC236}">
                <a16:creationId xmlns:a16="http://schemas.microsoft.com/office/drawing/2014/main" id="{9727E20B-71EE-564C-B828-5D051E21A016}"/>
              </a:ext>
            </a:extLst>
          </p:cNvPr>
          <p:cNvSpPr/>
          <p:nvPr/>
        </p:nvSpPr>
        <p:spPr bwMode="gray">
          <a:xfrm>
            <a:off x="9698499" y="2940023"/>
            <a:ext cx="209064" cy="155479"/>
          </a:xfrm>
          <a:prstGeom prst="rect">
            <a:avLst/>
          </a:prstGeom>
          <a:solidFill>
            <a:schemeClr val="bg1">
              <a:lumMod val="50000"/>
            </a:schemeClr>
          </a:solidFill>
          <a:ln w="9525" cap="flat" cmpd="sng" algn="ctr">
            <a:noFill/>
            <a:prstDash val="solid"/>
            <a:miter lim="800000"/>
          </a:ln>
          <a:effectLst/>
        </p:spPr>
        <p:txBody>
          <a:bodyPr wrap="none" lIns="41148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u="none" strike="noStrike" kern="0" cap="none" spc="0" normalizeH="0" baseline="0" noProof="0" dirty="0">
                <a:ln>
                  <a:noFill/>
                </a:ln>
                <a:solidFill>
                  <a:schemeClr val="accent1">
                    <a:lumMod val="50000"/>
                  </a:schemeClr>
                </a:solidFill>
                <a:effectLst/>
                <a:uLnTx/>
                <a:uFillTx/>
                <a:latin typeface="Avenir Next" panose="020B0503020202020204" pitchFamily="34" charset="0"/>
                <a:cs typeface="Arial" panose="020B0604020202020204" pitchFamily="34" charset="0"/>
              </a:rPr>
              <a:t>Ongoing Disease </a:t>
            </a:r>
          </a:p>
        </p:txBody>
      </p:sp>
      <p:sp>
        <p:nvSpPr>
          <p:cNvPr id="109" name="Rectangle 108">
            <a:extLst>
              <a:ext uri="{FF2B5EF4-FFF2-40B4-BE49-F238E27FC236}">
                <a16:creationId xmlns:a16="http://schemas.microsoft.com/office/drawing/2014/main" id="{4AC11A3D-3BF6-AC4D-A5B9-8C7CF97B7A2B}"/>
              </a:ext>
            </a:extLst>
          </p:cNvPr>
          <p:cNvSpPr/>
          <p:nvPr/>
        </p:nvSpPr>
        <p:spPr>
          <a:xfrm>
            <a:off x="9863630" y="3427850"/>
            <a:ext cx="1414170" cy="2616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u="none" strike="noStrike" kern="0" cap="none" spc="0" normalizeH="0" baseline="0" noProof="0" dirty="0">
                <a:ln>
                  <a:noFill/>
                </a:ln>
                <a:solidFill>
                  <a:prstClr val="black"/>
                </a:solidFill>
                <a:effectLst/>
                <a:uLnTx/>
                <a:uFillTx/>
                <a:latin typeface="Avenir Next" panose="020B0503020202020204" pitchFamily="34" charset="0"/>
                <a:cs typeface="Arial" panose="020B0604020202020204" pitchFamily="34" charset="0"/>
              </a:rPr>
              <a:t>CD19 +</a:t>
            </a:r>
            <a:r>
              <a:rPr kumimoji="0" lang="en-GB" sz="1100" u="none" strike="noStrike" kern="0" cap="none" spc="0" normalizeH="0" baseline="0" noProof="0" dirty="0" err="1">
                <a:ln>
                  <a:noFill/>
                </a:ln>
                <a:solidFill>
                  <a:prstClr val="black"/>
                </a:solidFill>
                <a:effectLst/>
                <a:uLnTx/>
                <a:uFillTx/>
                <a:latin typeface="Avenir Next" panose="020B0503020202020204" pitchFamily="34" charset="0"/>
                <a:cs typeface="Arial" panose="020B0604020202020204" pitchFamily="34" charset="0"/>
              </a:rPr>
              <a:t>ve</a:t>
            </a:r>
            <a:r>
              <a:rPr kumimoji="0" lang="en-GB" sz="1100" u="none" strike="noStrike" kern="0" cap="none" spc="0" normalizeH="0" baseline="0" noProof="0" dirty="0">
                <a:ln>
                  <a:noFill/>
                </a:ln>
                <a:solidFill>
                  <a:prstClr val="black"/>
                </a:solidFill>
                <a:effectLst/>
                <a:uLnTx/>
                <a:uFillTx/>
                <a:latin typeface="Avenir Next" panose="020B0503020202020204" pitchFamily="34" charset="0"/>
                <a:cs typeface="Arial" panose="020B0604020202020204" pitchFamily="34" charset="0"/>
              </a:rPr>
              <a:t> Relapse </a:t>
            </a:r>
          </a:p>
        </p:txBody>
      </p:sp>
      <p:sp>
        <p:nvSpPr>
          <p:cNvPr id="110" name="Rectangle: Rounded Corners 37">
            <a:extLst>
              <a:ext uri="{FF2B5EF4-FFF2-40B4-BE49-F238E27FC236}">
                <a16:creationId xmlns:a16="http://schemas.microsoft.com/office/drawing/2014/main" id="{78A16C5E-CA70-F042-9814-1151974EA85A}"/>
              </a:ext>
            </a:extLst>
          </p:cNvPr>
          <p:cNvSpPr/>
          <p:nvPr/>
        </p:nvSpPr>
        <p:spPr bwMode="gray">
          <a:xfrm>
            <a:off x="9728830" y="3462720"/>
            <a:ext cx="134800" cy="135826"/>
          </a:xfrm>
          <a:prstGeom prst="rect">
            <a:avLst/>
          </a:prstGeom>
          <a:solidFill>
            <a:sysClr val="window" lastClr="FFFFFF"/>
          </a:solidFill>
          <a:ln w="12700" cap="flat" cmpd="sng" algn="ctr">
            <a:solidFill>
              <a:srgbClr val="0070C0"/>
            </a:solidFill>
            <a:prstDash val="solid"/>
            <a:miter lim="800000"/>
          </a:ln>
          <a:effectLst/>
        </p:spPr>
        <p:txBody>
          <a:bodyPr wrap="none" lIns="41148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 name="TextBox 110">
            <a:extLst>
              <a:ext uri="{FF2B5EF4-FFF2-40B4-BE49-F238E27FC236}">
                <a16:creationId xmlns:a16="http://schemas.microsoft.com/office/drawing/2014/main" id="{ED1E42B0-E2EA-DB4F-9646-EE9E0C7D7BB0}"/>
              </a:ext>
            </a:extLst>
          </p:cNvPr>
          <p:cNvSpPr txBox="1"/>
          <p:nvPr/>
        </p:nvSpPr>
        <p:spPr bwMode="gray">
          <a:xfrm>
            <a:off x="9607355" y="1621764"/>
            <a:ext cx="1290529" cy="261610"/>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GB" sz="1100" u="none" strike="noStrike" kern="0" cap="none" spc="0" normalizeH="0" baseline="0" noProof="0" dirty="0">
                <a:ln>
                  <a:noFill/>
                </a:ln>
                <a:solidFill>
                  <a:schemeClr val="accent1">
                    <a:lumMod val="50000"/>
                  </a:schemeClr>
                </a:solidFill>
                <a:effectLst/>
                <a:uLnTx/>
                <a:uFillTx/>
                <a:latin typeface="Avenir Next Medium" panose="020B0503020202020204" pitchFamily="34" charset="0"/>
                <a:cs typeface="Arial" panose="020B0604020202020204" pitchFamily="34" charset="0"/>
              </a:rPr>
              <a:t>PATIENT ID</a:t>
            </a:r>
          </a:p>
        </p:txBody>
      </p:sp>
      <p:cxnSp>
        <p:nvCxnSpPr>
          <p:cNvPr id="112" name="Straight Connector 111">
            <a:extLst>
              <a:ext uri="{FF2B5EF4-FFF2-40B4-BE49-F238E27FC236}">
                <a16:creationId xmlns:a16="http://schemas.microsoft.com/office/drawing/2014/main" id="{02CC79C3-ADD0-C242-A646-DEDCACAF7886}"/>
              </a:ext>
            </a:extLst>
          </p:cNvPr>
          <p:cNvCxnSpPr>
            <a:cxnSpLocks/>
          </p:cNvCxnSpPr>
          <p:nvPr/>
        </p:nvCxnSpPr>
        <p:spPr>
          <a:xfrm>
            <a:off x="749970" y="4338006"/>
            <a:ext cx="10408782" cy="3800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0" name="Slide Number Placeholder 2">
            <a:extLst>
              <a:ext uri="{FF2B5EF4-FFF2-40B4-BE49-F238E27FC236}">
                <a16:creationId xmlns:a16="http://schemas.microsoft.com/office/drawing/2014/main" id="{48F6A664-214B-D447-A9E9-7CABB101D09B}"/>
              </a:ext>
            </a:extLst>
          </p:cNvPr>
          <p:cNvSpPr>
            <a:spLocks noGrp="1"/>
          </p:cNvSpPr>
          <p:nvPr>
            <p:ph type="sldNum" sz="quarter" idx="10"/>
          </p:nvPr>
        </p:nvSpPr>
        <p:spPr>
          <a:xfrm>
            <a:off x="8610600" y="6356350"/>
            <a:ext cx="2743200" cy="365125"/>
          </a:xfrm>
        </p:spPr>
        <p:txBody>
          <a:bodyPr/>
          <a:lstStyle/>
          <a:p>
            <a:fld id="{EB0983FF-4977-374B-8B5B-8BB7F3D0294A}" type="slidenum">
              <a:rPr lang="en-US" smtClean="0">
                <a:solidFill>
                  <a:srgbClr val="00ACB8"/>
                </a:solidFill>
              </a:rPr>
              <a:pPr/>
              <a:t>11</a:t>
            </a:fld>
            <a:endParaRPr lang="en-US" dirty="0">
              <a:solidFill>
                <a:srgbClr val="00ACB8"/>
              </a:solidFill>
            </a:endParaRPr>
          </a:p>
        </p:txBody>
      </p:sp>
    </p:spTree>
    <p:extLst>
      <p:ext uri="{BB962C8B-B14F-4D97-AF65-F5344CB8AC3E}">
        <p14:creationId xmlns:p14="http://schemas.microsoft.com/office/powerpoint/2010/main" val="544013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CFC2-EAF1-9045-B519-5E22D1C89E5E}"/>
              </a:ext>
            </a:extLst>
          </p:cNvPr>
          <p:cNvSpPr>
            <a:spLocks noGrp="1"/>
          </p:cNvSpPr>
          <p:nvPr>
            <p:ph type="title"/>
          </p:nvPr>
        </p:nvSpPr>
        <p:spPr/>
        <p:txBody>
          <a:bodyPr/>
          <a:lstStyle/>
          <a:p>
            <a:r>
              <a:rPr lang="en-GB" dirty="0"/>
              <a:t>Event-free survival of 52% at 12 months supports AUTO1’s unique profile</a:t>
            </a:r>
            <a:endParaRPr lang="en-US" sz="2200" dirty="0"/>
          </a:p>
        </p:txBody>
      </p:sp>
      <p:sp>
        <p:nvSpPr>
          <p:cNvPr id="26" name="Title 1">
            <a:extLst>
              <a:ext uri="{FF2B5EF4-FFF2-40B4-BE49-F238E27FC236}">
                <a16:creationId xmlns:a16="http://schemas.microsoft.com/office/drawing/2014/main" id="{077E6738-7709-8946-B8DE-3F12F71D771E}"/>
              </a:ext>
            </a:extLst>
          </p:cNvPr>
          <p:cNvSpPr txBox="1">
            <a:spLocks/>
          </p:cNvSpPr>
          <p:nvPr/>
        </p:nvSpPr>
        <p:spPr>
          <a:xfrm>
            <a:off x="853441" y="3118755"/>
            <a:ext cx="8623069" cy="720080"/>
          </a:xfrm>
          <a:prstGeom prst="rect">
            <a:avLst/>
          </a:prstGeom>
        </p:spPr>
        <p:txBody>
          <a:bodyPr/>
          <a:lstStyle>
            <a:lvl1pPr algn="l" defTabSz="914400" rtl="0" eaLnBrk="1" latinLnBrk="0" hangingPunct="1">
              <a:lnSpc>
                <a:spcPct val="90000"/>
              </a:lnSpc>
              <a:spcBef>
                <a:spcPct val="0"/>
              </a:spcBef>
              <a:buNone/>
              <a:defRPr sz="2400" b="0" i="0" kern="1200">
                <a:solidFill>
                  <a:srgbClr val="00ACB8"/>
                </a:solidFill>
                <a:latin typeface="Avenir Next Medium" panose="020B0503020202020204" pitchFamily="34" charset="0"/>
                <a:ea typeface="+mj-ea"/>
                <a:cs typeface="+mj-cs"/>
              </a:defRPr>
            </a:lvl1pPr>
          </a:lstStyle>
          <a:p>
            <a:pPr>
              <a:lnSpc>
                <a:spcPts val="2400"/>
              </a:lnSpc>
            </a:pPr>
            <a:r>
              <a:rPr lang="en-US" sz="2200" dirty="0">
                <a:solidFill>
                  <a:srgbClr val="00965E"/>
                </a:solidFill>
              </a:rPr>
              <a:t>AUTO1: Efficacy Overview</a:t>
            </a:r>
            <a:endParaRPr lang="en-GB" sz="2200" dirty="0">
              <a:solidFill>
                <a:srgbClr val="00965E"/>
              </a:solidFill>
              <a:latin typeface="Avenir Next" panose="020B0503020202020204" pitchFamily="34" charset="0"/>
            </a:endParaRPr>
          </a:p>
          <a:p>
            <a:pPr>
              <a:lnSpc>
                <a:spcPts val="2400"/>
              </a:lnSpc>
            </a:pPr>
            <a:br>
              <a:rPr lang="en-GB" sz="2000" dirty="0">
                <a:solidFill>
                  <a:schemeClr val="bg1"/>
                </a:solidFill>
              </a:rPr>
            </a:br>
            <a:endParaRPr lang="en-GB" sz="2000" dirty="0">
              <a:solidFill>
                <a:schemeClr val="bg1"/>
              </a:solidFill>
            </a:endParaRPr>
          </a:p>
        </p:txBody>
      </p:sp>
      <p:cxnSp>
        <p:nvCxnSpPr>
          <p:cNvPr id="40" name="Straight Connector 39">
            <a:extLst>
              <a:ext uri="{FF2B5EF4-FFF2-40B4-BE49-F238E27FC236}">
                <a16:creationId xmlns:a16="http://schemas.microsoft.com/office/drawing/2014/main" id="{F7E03E23-2B19-5D4C-952D-59A125C499EB}"/>
              </a:ext>
            </a:extLst>
          </p:cNvPr>
          <p:cNvCxnSpPr>
            <a:cxnSpLocks/>
          </p:cNvCxnSpPr>
          <p:nvPr/>
        </p:nvCxnSpPr>
        <p:spPr>
          <a:xfrm>
            <a:off x="5408341" y="2820561"/>
            <a:ext cx="5908852"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367EFFA-07B7-7E4D-A7C2-0C0A75E6592F}"/>
              </a:ext>
            </a:extLst>
          </p:cNvPr>
          <p:cNvSpPr/>
          <p:nvPr/>
        </p:nvSpPr>
        <p:spPr>
          <a:xfrm>
            <a:off x="874807" y="1680477"/>
            <a:ext cx="4533534" cy="4104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B4B8CF8C-5505-9847-AE5E-414D866724A6}"/>
              </a:ext>
            </a:extLst>
          </p:cNvPr>
          <p:cNvCxnSpPr>
            <a:cxnSpLocks/>
          </p:cNvCxnSpPr>
          <p:nvPr/>
        </p:nvCxnSpPr>
        <p:spPr>
          <a:xfrm flipV="1">
            <a:off x="5408341" y="1876084"/>
            <a:ext cx="5908852" cy="1216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Footer Placeholder 5">
            <a:extLst>
              <a:ext uri="{FF2B5EF4-FFF2-40B4-BE49-F238E27FC236}">
                <a16:creationId xmlns:a16="http://schemas.microsoft.com/office/drawing/2014/main" id="{51FE25D4-7C74-4344-B7E8-1AEF8CB908F4}"/>
              </a:ext>
            </a:extLst>
          </p:cNvPr>
          <p:cNvSpPr txBox="1">
            <a:spLocks/>
          </p:cNvSpPr>
          <p:nvPr/>
        </p:nvSpPr>
        <p:spPr>
          <a:xfrm>
            <a:off x="5284981" y="6080694"/>
            <a:ext cx="5241074" cy="5528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100" dirty="0">
                <a:solidFill>
                  <a:schemeClr val="bg1">
                    <a:lumMod val="50000"/>
                  </a:schemeClr>
                </a:solidFill>
                <a:latin typeface="Avenir Next" panose="020B0503020202020204" pitchFamily="34" charset="0"/>
                <a:cs typeface="Arial" panose="020B0604020202020204" pitchFamily="34" charset="0"/>
              </a:rPr>
              <a:t>*N = All patients with at least M1 follow-up or RIP prior to Month 1</a:t>
            </a:r>
          </a:p>
          <a:p>
            <a:pPr>
              <a:defRPr/>
            </a:pPr>
            <a:r>
              <a:rPr lang="en-US" sz="1100" dirty="0">
                <a:solidFill>
                  <a:schemeClr val="bg1">
                    <a:lumMod val="50000"/>
                  </a:schemeClr>
                </a:solidFill>
                <a:latin typeface="Avenir Next" panose="020B0503020202020204" pitchFamily="34" charset="0"/>
                <a:cs typeface="Arial" panose="020B0604020202020204" pitchFamily="34" charset="0"/>
              </a:rPr>
              <a:t>ɫ Closed  process is the commercial manufacturing process</a:t>
            </a:r>
          </a:p>
          <a:p>
            <a:pPr>
              <a:defRPr/>
            </a:pPr>
            <a:r>
              <a:rPr lang="en-US" sz="1100" dirty="0">
                <a:solidFill>
                  <a:schemeClr val="bg1">
                    <a:lumMod val="50000"/>
                  </a:schemeClr>
                </a:solidFill>
                <a:latin typeface="Avenir Next" panose="020B0503020202020204" pitchFamily="34" charset="0"/>
                <a:cs typeface="Arial" panose="020B0604020202020204" pitchFamily="34" charset="0"/>
              </a:rPr>
              <a:t>Event = death or morphological relapse</a:t>
            </a:r>
          </a:p>
          <a:p>
            <a:pPr>
              <a:defRPr/>
            </a:pPr>
            <a:r>
              <a:rPr lang="en-US" sz="1100" dirty="0">
                <a:solidFill>
                  <a:schemeClr val="bg1">
                    <a:lumMod val="50000"/>
                  </a:schemeClr>
                </a:solidFill>
                <a:latin typeface="Avenir Next" panose="020B0503020202020204" pitchFamily="34" charset="0"/>
                <a:cs typeface="Arial" panose="020B0604020202020204" pitchFamily="34" charset="0"/>
              </a:rPr>
              <a:t>DOR, EFS and OS data are preliminary considering the small n</a:t>
            </a:r>
            <a:endParaRPr lang="en-GB" sz="1100" dirty="0">
              <a:solidFill>
                <a:schemeClr val="bg1">
                  <a:lumMod val="50000"/>
                </a:schemeClr>
              </a:solidFill>
              <a:latin typeface="Avenir Next" panose="020B0503020202020204" pitchFamily="34" charset="0"/>
              <a:cs typeface="Arial" panose="020B0604020202020204" pitchFamily="34" charset="0"/>
            </a:endParaRPr>
          </a:p>
          <a:p>
            <a:pPr defTabSz="457200">
              <a:defRPr/>
            </a:pPr>
            <a:endParaRPr lang="en-GB" sz="1100" dirty="0">
              <a:solidFill>
                <a:schemeClr val="bg1">
                  <a:lumMod val="50000"/>
                </a:schemeClr>
              </a:solidFill>
              <a:latin typeface="Avenir Next" panose="020B0503020202020204" pitchFamily="34" charset="0"/>
            </a:endParaRPr>
          </a:p>
        </p:txBody>
      </p:sp>
      <p:cxnSp>
        <p:nvCxnSpPr>
          <p:cNvPr id="19" name="Straight Connector 18">
            <a:extLst>
              <a:ext uri="{FF2B5EF4-FFF2-40B4-BE49-F238E27FC236}">
                <a16:creationId xmlns:a16="http://schemas.microsoft.com/office/drawing/2014/main" id="{7CBE6B79-F1DD-9C44-8F57-A539F6135807}"/>
              </a:ext>
            </a:extLst>
          </p:cNvPr>
          <p:cNvCxnSpPr>
            <a:cxnSpLocks/>
          </p:cNvCxnSpPr>
          <p:nvPr/>
        </p:nvCxnSpPr>
        <p:spPr>
          <a:xfrm flipV="1">
            <a:off x="7195791" y="1450200"/>
            <a:ext cx="0" cy="436495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884BFD8-FFF4-3349-8C10-754F49E30CC9}"/>
              </a:ext>
            </a:extLst>
          </p:cNvPr>
          <p:cNvCxnSpPr>
            <a:cxnSpLocks/>
          </p:cNvCxnSpPr>
          <p:nvPr/>
        </p:nvCxnSpPr>
        <p:spPr>
          <a:xfrm flipV="1">
            <a:off x="9188142" y="1450200"/>
            <a:ext cx="0" cy="437712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77FC574-29A9-774D-9F19-7EBE283F55B9}"/>
              </a:ext>
            </a:extLst>
          </p:cNvPr>
          <p:cNvCxnSpPr>
            <a:cxnSpLocks/>
          </p:cNvCxnSpPr>
          <p:nvPr/>
        </p:nvCxnSpPr>
        <p:spPr>
          <a:xfrm flipV="1">
            <a:off x="11317193" y="1524000"/>
            <a:ext cx="0" cy="429115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315B2F9-9440-0A49-8867-87155BCC14BE}"/>
              </a:ext>
            </a:extLst>
          </p:cNvPr>
          <p:cNvCxnSpPr>
            <a:cxnSpLocks/>
          </p:cNvCxnSpPr>
          <p:nvPr/>
        </p:nvCxnSpPr>
        <p:spPr>
          <a:xfrm flipV="1">
            <a:off x="5408341" y="1888248"/>
            <a:ext cx="0" cy="391289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964E001-9E6E-C644-A696-5E1B7993EF55}"/>
              </a:ext>
            </a:extLst>
          </p:cNvPr>
          <p:cNvCxnSpPr>
            <a:cxnSpLocks/>
          </p:cNvCxnSpPr>
          <p:nvPr/>
        </p:nvCxnSpPr>
        <p:spPr>
          <a:xfrm>
            <a:off x="5408341" y="3857784"/>
            <a:ext cx="5908852"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2CC19D2-6727-6846-84C6-E0808EC2FA2C}"/>
              </a:ext>
            </a:extLst>
          </p:cNvPr>
          <p:cNvCxnSpPr>
            <a:cxnSpLocks/>
          </p:cNvCxnSpPr>
          <p:nvPr/>
        </p:nvCxnSpPr>
        <p:spPr>
          <a:xfrm>
            <a:off x="5433797" y="4842649"/>
            <a:ext cx="5908852"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4108475-0763-F142-9EC8-8B76714F36D5}"/>
              </a:ext>
            </a:extLst>
          </p:cNvPr>
          <p:cNvCxnSpPr>
            <a:cxnSpLocks/>
          </p:cNvCxnSpPr>
          <p:nvPr/>
        </p:nvCxnSpPr>
        <p:spPr>
          <a:xfrm>
            <a:off x="5408341" y="5823473"/>
            <a:ext cx="5908852"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B4F37611-53F6-054C-949E-C2F54BE1DDFD}"/>
              </a:ext>
            </a:extLst>
          </p:cNvPr>
          <p:cNvSpPr/>
          <p:nvPr/>
        </p:nvSpPr>
        <p:spPr>
          <a:xfrm>
            <a:off x="247259" y="1626232"/>
            <a:ext cx="4909321" cy="4909321"/>
          </a:xfrm>
          <a:prstGeom prst="ellipse">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D2D89112-19D7-0648-9163-AB4746E58675}"/>
              </a:ext>
            </a:extLst>
          </p:cNvPr>
          <p:cNvPicPr>
            <a:picLocks noChangeAspect="1"/>
          </p:cNvPicPr>
          <p:nvPr/>
        </p:nvPicPr>
        <p:blipFill rotWithShape="1">
          <a:blip r:embed="rId2">
            <a:alphaModFix/>
          </a:blip>
          <a:srcRect l="3021" t="3144" r="7117" b="4494"/>
          <a:stretch/>
        </p:blipFill>
        <p:spPr>
          <a:xfrm>
            <a:off x="641374" y="2459133"/>
            <a:ext cx="4533534" cy="3388790"/>
          </a:xfrm>
          <a:prstGeom prst="rect">
            <a:avLst/>
          </a:prstGeom>
          <a:solidFill>
            <a:srgbClr val="E6E6E6"/>
          </a:solidFill>
        </p:spPr>
      </p:pic>
      <p:sp>
        <p:nvSpPr>
          <p:cNvPr id="3" name="Rectangle 2">
            <a:extLst>
              <a:ext uri="{FF2B5EF4-FFF2-40B4-BE49-F238E27FC236}">
                <a16:creationId xmlns:a16="http://schemas.microsoft.com/office/drawing/2014/main" id="{F6878E0E-E4EE-5F40-9D09-55EEFD92ACC6}"/>
              </a:ext>
            </a:extLst>
          </p:cNvPr>
          <p:cNvSpPr/>
          <p:nvPr/>
        </p:nvSpPr>
        <p:spPr>
          <a:xfrm>
            <a:off x="5408341" y="1888248"/>
            <a:ext cx="5908852" cy="932313"/>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76E6E26-A268-6E4D-83DE-ACD62C65061F}"/>
              </a:ext>
            </a:extLst>
          </p:cNvPr>
          <p:cNvSpPr/>
          <p:nvPr/>
        </p:nvSpPr>
        <p:spPr>
          <a:xfrm>
            <a:off x="5408341" y="3856851"/>
            <a:ext cx="5908852" cy="981951"/>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lide Number Placeholder 2">
            <a:extLst>
              <a:ext uri="{FF2B5EF4-FFF2-40B4-BE49-F238E27FC236}">
                <a16:creationId xmlns:a16="http://schemas.microsoft.com/office/drawing/2014/main" id="{D6F6F03D-6B2B-DA47-9269-9171FA630CF5}"/>
              </a:ext>
            </a:extLst>
          </p:cNvPr>
          <p:cNvSpPr>
            <a:spLocks noGrp="1"/>
          </p:cNvSpPr>
          <p:nvPr>
            <p:ph type="sldNum" sz="quarter" idx="10"/>
          </p:nvPr>
        </p:nvSpPr>
        <p:spPr>
          <a:xfrm>
            <a:off x="8610600" y="6356350"/>
            <a:ext cx="2743200" cy="365125"/>
          </a:xfrm>
        </p:spPr>
        <p:txBody>
          <a:bodyPr/>
          <a:lstStyle/>
          <a:p>
            <a:fld id="{EB0983FF-4977-374B-8B5B-8BB7F3D0294A}" type="slidenum">
              <a:rPr lang="en-US" smtClean="0">
                <a:solidFill>
                  <a:srgbClr val="00ACB8"/>
                </a:solidFill>
              </a:rPr>
              <a:pPr/>
              <a:t>12</a:t>
            </a:fld>
            <a:endParaRPr lang="en-US" dirty="0">
              <a:solidFill>
                <a:srgbClr val="00ACB8"/>
              </a:solidFill>
            </a:endParaRPr>
          </a:p>
        </p:txBody>
      </p:sp>
      <p:graphicFrame>
        <p:nvGraphicFramePr>
          <p:cNvPr id="25" name="Table 24">
            <a:extLst>
              <a:ext uri="{FF2B5EF4-FFF2-40B4-BE49-F238E27FC236}">
                <a16:creationId xmlns:a16="http://schemas.microsoft.com/office/drawing/2014/main" id="{5B1A045F-D867-9D49-8EDD-DE3C7B021AB6}"/>
              </a:ext>
            </a:extLst>
          </p:cNvPr>
          <p:cNvGraphicFramePr>
            <a:graphicFrameLocks noGrp="1"/>
          </p:cNvGraphicFramePr>
          <p:nvPr>
            <p:extLst>
              <p:ext uri="{D42A27DB-BD31-4B8C-83A1-F6EECF244321}">
                <p14:modId xmlns:p14="http://schemas.microsoft.com/office/powerpoint/2010/main" val="1378952203"/>
              </p:ext>
            </p:extLst>
          </p:nvPr>
        </p:nvGraphicFramePr>
        <p:xfrm>
          <a:off x="5436853" y="1369352"/>
          <a:ext cx="5823389" cy="4456288"/>
        </p:xfrm>
        <a:graphic>
          <a:graphicData uri="http://schemas.openxmlformats.org/drawingml/2006/table">
            <a:tbl>
              <a:tblPr firstRow="1" bandRow="1">
                <a:tableStyleId>{2D5ABB26-0587-4C30-8999-92F81FD0307C}</a:tableStyleId>
              </a:tblPr>
              <a:tblGrid>
                <a:gridCol w="531033">
                  <a:extLst>
                    <a:ext uri="{9D8B030D-6E8A-4147-A177-3AD203B41FA5}">
                      <a16:colId xmlns:a16="http://schemas.microsoft.com/office/drawing/2014/main" val="3377270044"/>
                    </a:ext>
                  </a:extLst>
                </a:gridCol>
                <a:gridCol w="1106684">
                  <a:extLst>
                    <a:ext uri="{9D8B030D-6E8A-4147-A177-3AD203B41FA5}">
                      <a16:colId xmlns:a16="http://schemas.microsoft.com/office/drawing/2014/main" val="981226350"/>
                    </a:ext>
                  </a:extLst>
                </a:gridCol>
                <a:gridCol w="2049720">
                  <a:extLst>
                    <a:ext uri="{9D8B030D-6E8A-4147-A177-3AD203B41FA5}">
                      <a16:colId xmlns:a16="http://schemas.microsoft.com/office/drawing/2014/main" val="428308147"/>
                    </a:ext>
                  </a:extLst>
                </a:gridCol>
                <a:gridCol w="2135952">
                  <a:extLst>
                    <a:ext uri="{9D8B030D-6E8A-4147-A177-3AD203B41FA5}">
                      <a16:colId xmlns:a16="http://schemas.microsoft.com/office/drawing/2014/main" val="2534878790"/>
                    </a:ext>
                  </a:extLst>
                </a:gridCol>
              </a:tblGrid>
              <a:tr h="662652">
                <a:tc>
                  <a:txBody>
                    <a:bodyPr/>
                    <a:lstStyle/>
                    <a:p>
                      <a:pPr>
                        <a:lnSpc>
                          <a:spcPts val="1340"/>
                        </a:lnSpc>
                        <a:spcAft>
                          <a:spcPts val="0"/>
                        </a:spcAft>
                      </a:pP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ts val="1340"/>
                        </a:lnSpc>
                        <a:spcAft>
                          <a:spcPts val="0"/>
                        </a:spcAft>
                      </a:pPr>
                      <a:r>
                        <a:rPr lang="en-US" sz="1200" b="0" i="0" dirty="0">
                          <a:solidFill>
                            <a:schemeClr val="accent1">
                              <a:lumMod val="50000"/>
                            </a:schemeClr>
                          </a:solidFill>
                          <a:effectLst/>
                          <a:latin typeface="Avenir Next" panose="020B0503020202020204" pitchFamily="34" charset="0"/>
                        </a:rPr>
                        <a:t> </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ts val="1340"/>
                        </a:lnSpc>
                        <a:spcAft>
                          <a:spcPts val="0"/>
                        </a:spcAft>
                      </a:pPr>
                      <a:r>
                        <a:rPr lang="en-US" sz="1200" b="0" i="0" dirty="0">
                          <a:solidFill>
                            <a:schemeClr val="accent1">
                              <a:lumMod val="50000"/>
                            </a:schemeClr>
                          </a:solidFill>
                          <a:effectLst/>
                          <a:latin typeface="Avenir Next" panose="020B0503020202020204" pitchFamily="34" charset="0"/>
                        </a:rPr>
                        <a:t>     </a:t>
                      </a:r>
                      <a:r>
                        <a:rPr lang="en-US" sz="1200" b="0" i="0" dirty="0">
                          <a:solidFill>
                            <a:schemeClr val="accent1">
                              <a:lumMod val="50000"/>
                            </a:schemeClr>
                          </a:solidFill>
                          <a:effectLst/>
                          <a:latin typeface="Avenir Next Medium" panose="020B0503020202020204" pitchFamily="34" charset="0"/>
                        </a:rPr>
                        <a:t>All patients</a:t>
                      </a:r>
                      <a:r>
                        <a:rPr lang="en-GB" sz="1200" b="0" i="0" dirty="0">
                          <a:solidFill>
                            <a:schemeClr val="accent1">
                              <a:lumMod val="50000"/>
                            </a:schemeClr>
                          </a:solidFill>
                          <a:effectLst/>
                          <a:latin typeface="Avenir Next Medium" panose="020B0503020202020204" pitchFamily="34" charset="0"/>
                        </a:rPr>
                        <a:t> </a:t>
                      </a:r>
                      <a:br>
                        <a:rPr lang="en-GB" sz="1200" b="0" i="0" dirty="0">
                          <a:solidFill>
                            <a:schemeClr val="accent1">
                              <a:lumMod val="50000"/>
                            </a:schemeClr>
                          </a:solidFill>
                          <a:effectLst/>
                          <a:latin typeface="Avenir Next Medium" panose="020B0503020202020204" pitchFamily="34" charset="0"/>
                        </a:rPr>
                      </a:br>
                      <a:r>
                        <a:rPr lang="en-US" sz="1200" b="0" i="0" dirty="0">
                          <a:solidFill>
                            <a:schemeClr val="accent1">
                              <a:lumMod val="50000"/>
                            </a:schemeClr>
                          </a:solidFill>
                          <a:effectLst/>
                          <a:latin typeface="Avenir Next Medium" panose="020B0503020202020204" pitchFamily="34" charset="0"/>
                        </a:rPr>
                        <a:t>Est [95% CI]</a:t>
                      </a: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US" sz="1200" b="0" i="0" dirty="0">
                          <a:solidFill>
                            <a:schemeClr val="accent1">
                              <a:lumMod val="50000"/>
                            </a:schemeClr>
                          </a:solidFill>
                          <a:effectLst/>
                          <a:latin typeface="Avenir Next" panose="020B0503020202020204" pitchFamily="34" charset="0"/>
                        </a:rPr>
                        <a:t> </a:t>
                      </a:r>
                      <a:r>
                        <a:rPr lang="en-US" sz="1200" b="0" i="0" dirty="0">
                          <a:solidFill>
                            <a:schemeClr val="accent1">
                              <a:lumMod val="50000"/>
                            </a:schemeClr>
                          </a:solidFill>
                          <a:effectLst/>
                          <a:latin typeface="Avenir Next Medium" panose="020B0503020202020204" pitchFamily="34" charset="0"/>
                        </a:rPr>
                        <a:t>Closed </a:t>
                      </a:r>
                      <a:r>
                        <a:rPr lang="en-US" sz="1200" b="0" i="0" dirty="0" err="1">
                          <a:solidFill>
                            <a:schemeClr val="accent1">
                              <a:lumMod val="50000"/>
                            </a:schemeClr>
                          </a:solidFill>
                          <a:effectLst/>
                          <a:latin typeface="Avenir Next Medium" panose="020B0503020202020204" pitchFamily="34" charset="0"/>
                        </a:rPr>
                        <a:t>processɫ</a:t>
                      </a:r>
                      <a:r>
                        <a:rPr lang="en-GB" sz="1200" b="0" i="0" dirty="0">
                          <a:solidFill>
                            <a:schemeClr val="accent1">
                              <a:lumMod val="50000"/>
                            </a:schemeClr>
                          </a:solidFill>
                          <a:effectLst/>
                          <a:latin typeface="Avenir Next Medium" panose="020B0503020202020204" pitchFamily="34" charset="0"/>
                        </a:rPr>
                        <a:t> </a:t>
                      </a:r>
                      <a:br>
                        <a:rPr lang="en-GB" sz="1200" b="0" i="0" dirty="0">
                          <a:solidFill>
                            <a:schemeClr val="accent1">
                              <a:lumMod val="50000"/>
                            </a:schemeClr>
                          </a:solidFill>
                          <a:effectLst/>
                          <a:latin typeface="Avenir Next Medium" panose="020B0503020202020204" pitchFamily="34" charset="0"/>
                        </a:rPr>
                      </a:br>
                      <a:r>
                        <a:rPr lang="en-US" sz="1200" b="0" i="0" dirty="0">
                          <a:solidFill>
                            <a:schemeClr val="accent1">
                              <a:lumMod val="50000"/>
                            </a:schemeClr>
                          </a:solidFill>
                          <a:effectLst/>
                          <a:latin typeface="Avenir Next Medium" panose="020B0503020202020204" pitchFamily="34" charset="0"/>
                        </a:rPr>
                        <a:t>Est [95% CI]</a:t>
                      </a:r>
                    </a:p>
                  </a:txBody>
                  <a:tcPr marL="68580" marR="68580" marT="0" marB="0" anchor="ctr"/>
                </a:tc>
                <a:extLst>
                  <a:ext uri="{0D108BD9-81ED-4DB2-BD59-A6C34878D82A}">
                    <a16:rowId xmlns:a16="http://schemas.microsoft.com/office/drawing/2014/main" val="659934102"/>
                  </a:ext>
                </a:extLst>
              </a:tr>
              <a:tr h="234916">
                <a:tc>
                  <a:txBody>
                    <a:bodyPr/>
                    <a:lstStyle/>
                    <a:p>
                      <a:pPr>
                        <a:lnSpc>
                          <a:spcPts val="1340"/>
                        </a:lnSpc>
                        <a:spcAft>
                          <a:spcPts val="0"/>
                        </a:spcAft>
                      </a:pP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ts val="1340"/>
                        </a:lnSpc>
                        <a:spcAft>
                          <a:spcPts val="0"/>
                        </a:spcAft>
                      </a:pPr>
                      <a:r>
                        <a:rPr lang="en-US" sz="1200" b="0" i="0" dirty="0">
                          <a:solidFill>
                            <a:schemeClr val="accent1">
                              <a:lumMod val="50000"/>
                            </a:schemeClr>
                          </a:solidFill>
                          <a:effectLst/>
                          <a:latin typeface="Avenir Next Medium" panose="020B0503020202020204" pitchFamily="34" charset="0"/>
                        </a:rPr>
                        <a:t>N*</a:t>
                      </a: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US" sz="1200" b="0" i="0" dirty="0">
                          <a:solidFill>
                            <a:schemeClr val="accent1">
                              <a:lumMod val="50000"/>
                            </a:schemeClr>
                          </a:solidFill>
                          <a:effectLst/>
                          <a:latin typeface="Avenir Next" panose="020B0503020202020204" pitchFamily="34" charset="0"/>
                        </a:rPr>
                        <a:t>19</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US" sz="1200" b="0" i="0" dirty="0">
                          <a:solidFill>
                            <a:schemeClr val="accent1">
                              <a:lumMod val="50000"/>
                            </a:schemeClr>
                          </a:solidFill>
                          <a:effectLst/>
                          <a:latin typeface="Avenir Next" panose="020B0503020202020204" pitchFamily="34" charset="0"/>
                        </a:rPr>
                        <a:t>13</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750598671"/>
                  </a:ext>
                </a:extLst>
              </a:tr>
              <a:tr h="234916">
                <a:tc>
                  <a:txBody>
                    <a:bodyPr/>
                    <a:lstStyle/>
                    <a:p>
                      <a:pPr>
                        <a:lnSpc>
                          <a:spcPts val="1340"/>
                        </a:lnSpc>
                        <a:spcAft>
                          <a:spcPts val="0"/>
                        </a:spcAft>
                      </a:pP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ts val="1340"/>
                        </a:lnSpc>
                        <a:spcAft>
                          <a:spcPts val="0"/>
                        </a:spcAft>
                      </a:pPr>
                      <a:r>
                        <a:rPr lang="en-US" sz="1200" b="0" i="0" dirty="0">
                          <a:solidFill>
                            <a:schemeClr val="accent1">
                              <a:lumMod val="50000"/>
                            </a:schemeClr>
                          </a:solidFill>
                          <a:effectLst/>
                          <a:latin typeface="Avenir Next Medium" panose="020B0503020202020204" pitchFamily="34" charset="0"/>
                        </a:rPr>
                        <a:t>ORR</a:t>
                      </a: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US" sz="1200" b="0" i="0" dirty="0">
                          <a:solidFill>
                            <a:schemeClr val="accent1">
                              <a:lumMod val="50000"/>
                            </a:schemeClr>
                          </a:solidFill>
                          <a:effectLst/>
                          <a:latin typeface="Avenir Next" panose="020B0503020202020204" pitchFamily="34" charset="0"/>
                        </a:rPr>
                        <a:t>84%</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US" sz="1200" b="0" i="0" dirty="0">
                          <a:solidFill>
                            <a:schemeClr val="accent1">
                              <a:lumMod val="50000"/>
                            </a:schemeClr>
                          </a:solidFill>
                          <a:effectLst/>
                          <a:latin typeface="Avenir Next" panose="020B0503020202020204" pitchFamily="34" charset="0"/>
                        </a:rPr>
                        <a:t>92%</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507018962"/>
                  </a:ext>
                </a:extLst>
              </a:tr>
              <a:tr h="234916">
                <a:tc>
                  <a:txBody>
                    <a:bodyPr/>
                    <a:lstStyle/>
                    <a:p>
                      <a:pPr algn="l">
                        <a:lnSpc>
                          <a:spcPts val="1340"/>
                        </a:lnSpc>
                      </a:pPr>
                      <a:endParaRPr lang="en-GB" sz="1200" b="0" i="0" dirty="0">
                        <a:solidFill>
                          <a:schemeClr val="accent1">
                            <a:lumMod val="50000"/>
                          </a:schemeClr>
                        </a:solidFill>
                        <a:latin typeface="Avenir Next Medium" panose="020B0503020202020204" pitchFamily="34" charset="0"/>
                        <a:cs typeface="Calibri" panose="020F0502020204030204" pitchFamily="34" charset="0"/>
                      </a:endParaRPr>
                    </a:p>
                  </a:txBody>
                  <a:tcPr marL="68580" marR="68580" marT="0" marB="0" anchor="ctr"/>
                </a:tc>
                <a:tc>
                  <a:txBody>
                    <a:bodyPr/>
                    <a:lstStyle/>
                    <a:p>
                      <a:pPr algn="l">
                        <a:lnSpc>
                          <a:spcPts val="1340"/>
                        </a:lnSpc>
                      </a:pPr>
                      <a:r>
                        <a:rPr lang="en-GB" sz="1200" b="0" i="0" dirty="0">
                          <a:solidFill>
                            <a:schemeClr val="accent1">
                              <a:lumMod val="50000"/>
                            </a:schemeClr>
                          </a:solidFill>
                          <a:latin typeface="Avenir Next Medium" panose="020B0503020202020204" pitchFamily="34" charset="0"/>
                        </a:rPr>
                        <a:t>MRD Neg CR</a:t>
                      </a:r>
                      <a:endParaRPr lang="en-GB" sz="1200" b="0" i="0" dirty="0">
                        <a:solidFill>
                          <a:schemeClr val="accent1">
                            <a:lumMod val="50000"/>
                          </a:schemeClr>
                        </a:solidFill>
                        <a:latin typeface="Avenir Next Medium" panose="020B050302020202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US" sz="1200" b="0" i="0" dirty="0">
                          <a:solidFill>
                            <a:schemeClr val="accent1">
                              <a:lumMod val="50000"/>
                            </a:schemeClr>
                          </a:solidFill>
                          <a:effectLst/>
                          <a:latin typeface="Avenir Next" panose="020B0503020202020204" pitchFamily="34" charset="0"/>
                        </a:rPr>
                        <a:t>84%</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US" sz="1200" b="0" i="0" dirty="0">
                          <a:solidFill>
                            <a:schemeClr val="accent1">
                              <a:lumMod val="50000"/>
                            </a:schemeClr>
                          </a:solidFill>
                          <a:effectLst/>
                          <a:latin typeface="Avenir Next" panose="020B0503020202020204" pitchFamily="34" charset="0"/>
                        </a:rPr>
                        <a:t>92%</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106221412"/>
                  </a:ext>
                </a:extLst>
              </a:tr>
              <a:tr h="343467">
                <a:tc>
                  <a:txBody>
                    <a:bodyPr/>
                    <a:lstStyle/>
                    <a:p>
                      <a:pPr marL="0" marR="0" lvl="0" indent="0" algn="l" defTabSz="914400" rtl="0" eaLnBrk="1" fontAlgn="auto" latinLnBrk="0" hangingPunct="1">
                        <a:lnSpc>
                          <a:spcPts val="1340"/>
                        </a:lnSpc>
                        <a:spcBef>
                          <a:spcPts val="0"/>
                        </a:spcBef>
                        <a:spcAft>
                          <a:spcPts val="0"/>
                        </a:spcAft>
                        <a:buClrTx/>
                        <a:buSzTx/>
                        <a:buFontTx/>
                        <a:buNone/>
                        <a:tabLst/>
                        <a:defRPr/>
                      </a:pPr>
                      <a:r>
                        <a:rPr lang="en-GB" sz="1200" b="0" i="0" dirty="0">
                          <a:solidFill>
                            <a:schemeClr val="accent1">
                              <a:lumMod val="50000"/>
                            </a:schemeClr>
                          </a:solidFill>
                          <a:effectLst/>
                          <a:latin typeface="Avenir Next Medium" panose="020B0503020202020204" pitchFamily="34" charset="0"/>
                        </a:rPr>
                        <a:t>        DOR </a:t>
                      </a: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nSpc>
                          <a:spcPts val="1340"/>
                        </a:lnSpc>
                        <a:spcAft>
                          <a:spcPts val="0"/>
                        </a:spcAft>
                      </a:pP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835804967"/>
                  </a:ext>
                </a:extLst>
              </a:tr>
              <a:tr h="234916">
                <a:tc>
                  <a:txBody>
                    <a:bodyPr/>
                    <a:lstStyle/>
                    <a:p>
                      <a:pPr>
                        <a:lnSpc>
                          <a:spcPts val="1340"/>
                        </a:lnSpc>
                        <a:spcAft>
                          <a:spcPts val="0"/>
                        </a:spcAft>
                      </a:pP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ts val="1340"/>
                        </a:lnSpc>
                        <a:spcAft>
                          <a:spcPts val="0"/>
                        </a:spcAft>
                      </a:pPr>
                      <a:r>
                        <a:rPr lang="en-GB" sz="1200" b="0" i="0" dirty="0">
                          <a:solidFill>
                            <a:schemeClr val="accent1">
                              <a:lumMod val="50000"/>
                            </a:schemeClr>
                          </a:solidFill>
                          <a:effectLst/>
                          <a:latin typeface="Avenir Next" panose="020B0503020202020204" pitchFamily="34" charset="0"/>
                        </a:rPr>
                        <a:t>Median</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GB" sz="1200" b="0" i="0" dirty="0">
                          <a:solidFill>
                            <a:schemeClr val="accent1">
                              <a:lumMod val="50000"/>
                            </a:schemeClr>
                          </a:solidFill>
                          <a:effectLst/>
                          <a:latin typeface="Avenir Next" panose="020B0503020202020204" pitchFamily="34" charset="0"/>
                        </a:rPr>
                        <a:t>Not reached</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GB" sz="1200" b="0" i="0" dirty="0">
                          <a:solidFill>
                            <a:schemeClr val="accent1">
                              <a:lumMod val="50000"/>
                            </a:schemeClr>
                          </a:solidFill>
                          <a:effectLst/>
                          <a:latin typeface="Avenir Next" panose="020B0503020202020204" pitchFamily="34" charset="0"/>
                        </a:rPr>
                        <a:t>Not reached</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661850641"/>
                  </a:ext>
                </a:extLst>
              </a:tr>
              <a:tr h="234916">
                <a:tc>
                  <a:txBody>
                    <a:bodyPr/>
                    <a:lstStyle/>
                    <a:p>
                      <a:pPr>
                        <a:lnSpc>
                          <a:spcPts val="1340"/>
                        </a:lnSpc>
                        <a:spcAft>
                          <a:spcPts val="0"/>
                        </a:spcAft>
                      </a:pP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ts val="1340"/>
                        </a:lnSpc>
                        <a:spcAft>
                          <a:spcPts val="0"/>
                        </a:spcAft>
                      </a:pPr>
                      <a:r>
                        <a:rPr lang="en-GB" sz="1200" b="0" i="0" dirty="0">
                          <a:solidFill>
                            <a:schemeClr val="accent1">
                              <a:lumMod val="50000"/>
                            </a:schemeClr>
                          </a:solidFill>
                          <a:effectLst/>
                          <a:latin typeface="Avenir Next" panose="020B0503020202020204" pitchFamily="34" charset="0"/>
                        </a:rPr>
                        <a:t>6 months</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GB" sz="1200" b="0" i="0" dirty="0">
                          <a:solidFill>
                            <a:schemeClr val="accent1">
                              <a:lumMod val="50000"/>
                            </a:schemeClr>
                          </a:solidFill>
                          <a:effectLst/>
                          <a:latin typeface="Avenir Next" panose="020B0503020202020204" pitchFamily="34" charset="0"/>
                        </a:rPr>
                        <a:t>81% [52%, 94%]</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GB" sz="1200" b="0" i="0" dirty="0">
                          <a:solidFill>
                            <a:schemeClr val="accent1">
                              <a:lumMod val="50000"/>
                            </a:schemeClr>
                          </a:solidFill>
                          <a:effectLst/>
                          <a:latin typeface="Avenir Next" panose="020B0503020202020204" pitchFamily="34" charset="0"/>
                        </a:rPr>
                        <a:t>83% [48%, 96%]</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02754085"/>
                  </a:ext>
                </a:extLst>
              </a:tr>
              <a:tr h="234916">
                <a:tc>
                  <a:txBody>
                    <a:bodyPr/>
                    <a:lstStyle/>
                    <a:p>
                      <a:pPr>
                        <a:lnSpc>
                          <a:spcPts val="1340"/>
                        </a:lnSpc>
                        <a:spcAft>
                          <a:spcPts val="0"/>
                        </a:spcAft>
                      </a:pP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ts val="1340"/>
                        </a:lnSpc>
                        <a:spcAft>
                          <a:spcPts val="0"/>
                        </a:spcAft>
                      </a:pPr>
                      <a:r>
                        <a:rPr lang="en-GB" sz="1200" b="0" i="0" dirty="0">
                          <a:solidFill>
                            <a:schemeClr val="accent1">
                              <a:lumMod val="50000"/>
                            </a:schemeClr>
                          </a:solidFill>
                          <a:effectLst/>
                          <a:latin typeface="Avenir Next" panose="020B0503020202020204" pitchFamily="34" charset="0"/>
                        </a:rPr>
                        <a:t>12 months</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GB" sz="1200" b="0" i="0" dirty="0">
                          <a:solidFill>
                            <a:schemeClr val="accent1">
                              <a:lumMod val="50000"/>
                            </a:schemeClr>
                          </a:solidFill>
                          <a:effectLst/>
                          <a:latin typeface="Avenir Next" panose="020B0503020202020204" pitchFamily="34" charset="0"/>
                        </a:rPr>
                        <a:t>68% [39%, 85%]</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GB" sz="1200" b="0" i="0" dirty="0">
                          <a:solidFill>
                            <a:schemeClr val="accent1">
                              <a:lumMod val="50000"/>
                            </a:schemeClr>
                          </a:solidFill>
                          <a:effectLst/>
                          <a:latin typeface="Avenir Next" panose="020B0503020202020204" pitchFamily="34" charset="0"/>
                        </a:rPr>
                        <a:t>65% [31%, 85%]</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945485243"/>
                  </a:ext>
                </a:extLst>
              </a:tr>
              <a:tr h="321164">
                <a:tc>
                  <a:txBody>
                    <a:bodyPr/>
                    <a:lstStyle/>
                    <a:p>
                      <a:pPr marL="0" marR="0" lvl="0" indent="0" algn="l" defTabSz="914400" rtl="0" eaLnBrk="1" fontAlgn="auto" latinLnBrk="0" hangingPunct="1">
                        <a:lnSpc>
                          <a:spcPts val="1340"/>
                        </a:lnSpc>
                        <a:spcBef>
                          <a:spcPts val="0"/>
                        </a:spcBef>
                        <a:spcAft>
                          <a:spcPts val="0"/>
                        </a:spcAft>
                        <a:buClrTx/>
                        <a:buSzTx/>
                        <a:buFontTx/>
                        <a:buNone/>
                        <a:tabLst/>
                        <a:defRPr/>
                      </a:pPr>
                      <a:r>
                        <a:rPr lang="en-GB" sz="1200" b="0" i="0" dirty="0">
                          <a:solidFill>
                            <a:schemeClr val="accent1">
                              <a:lumMod val="50000"/>
                            </a:schemeClr>
                          </a:solidFill>
                          <a:effectLst/>
                          <a:latin typeface="Avenir Next Medium" panose="020B0503020202020204" pitchFamily="34" charset="0"/>
                        </a:rPr>
                        <a:t>EFS </a:t>
                      </a: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nSpc>
                          <a:spcPts val="1340"/>
                        </a:lnSpc>
                        <a:spcAft>
                          <a:spcPts val="0"/>
                        </a:spcAft>
                      </a:pP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121640508"/>
                  </a:ext>
                </a:extLst>
              </a:tr>
              <a:tr h="234916">
                <a:tc>
                  <a:txBody>
                    <a:bodyPr/>
                    <a:lstStyle/>
                    <a:p>
                      <a:pPr>
                        <a:lnSpc>
                          <a:spcPts val="1340"/>
                        </a:lnSpc>
                        <a:spcAft>
                          <a:spcPts val="0"/>
                        </a:spcAft>
                      </a:pP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ts val="1340"/>
                        </a:lnSpc>
                        <a:spcAft>
                          <a:spcPts val="0"/>
                        </a:spcAft>
                      </a:pPr>
                      <a:r>
                        <a:rPr lang="en-US" sz="1200" b="0" i="0" dirty="0">
                          <a:solidFill>
                            <a:schemeClr val="accent1">
                              <a:lumMod val="50000"/>
                            </a:schemeClr>
                          </a:solidFill>
                          <a:effectLst/>
                          <a:latin typeface="Avenir Next" panose="020B0503020202020204" pitchFamily="34" charset="0"/>
                        </a:rPr>
                        <a:t>Median</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GB" sz="1200" b="0" i="0" dirty="0">
                          <a:solidFill>
                            <a:schemeClr val="accent1">
                              <a:lumMod val="50000"/>
                            </a:schemeClr>
                          </a:solidFill>
                          <a:effectLst/>
                          <a:latin typeface="Avenir Next" panose="020B0503020202020204" pitchFamily="34" charset="0"/>
                        </a:rPr>
                        <a:t>Not reached</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GB" sz="1200" b="0" i="0" dirty="0">
                          <a:solidFill>
                            <a:schemeClr val="accent1">
                              <a:lumMod val="50000"/>
                            </a:schemeClr>
                          </a:solidFill>
                          <a:effectLst/>
                          <a:latin typeface="Avenir Next" panose="020B0503020202020204" pitchFamily="34" charset="0"/>
                        </a:rPr>
                        <a:t>Not reached</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466586509"/>
                  </a:ext>
                </a:extLst>
              </a:tr>
              <a:tr h="234916">
                <a:tc>
                  <a:txBody>
                    <a:bodyPr/>
                    <a:lstStyle/>
                    <a:p>
                      <a:pPr>
                        <a:lnSpc>
                          <a:spcPts val="1340"/>
                        </a:lnSpc>
                        <a:spcAft>
                          <a:spcPts val="0"/>
                        </a:spcAft>
                      </a:pP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ts val="1340"/>
                        </a:lnSpc>
                        <a:spcAft>
                          <a:spcPts val="0"/>
                        </a:spcAft>
                      </a:pPr>
                      <a:r>
                        <a:rPr lang="en-US" sz="1200" b="0" i="0" dirty="0">
                          <a:solidFill>
                            <a:schemeClr val="accent1">
                              <a:lumMod val="50000"/>
                            </a:schemeClr>
                          </a:solidFill>
                          <a:effectLst/>
                          <a:latin typeface="Avenir Next" panose="020B0503020202020204" pitchFamily="34" charset="0"/>
                        </a:rPr>
                        <a:t>6 months</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r">
                        <a:lnSpc>
                          <a:spcPts val="1340"/>
                        </a:lnSpc>
                        <a:spcBef>
                          <a:spcPts val="0"/>
                        </a:spcBef>
                        <a:spcAft>
                          <a:spcPts val="0"/>
                        </a:spcAft>
                      </a:pPr>
                      <a:r>
                        <a:rPr lang="en-US" sz="1200" b="0" i="0" kern="1200" dirty="0">
                          <a:solidFill>
                            <a:schemeClr val="accent1">
                              <a:lumMod val="50000"/>
                            </a:schemeClr>
                          </a:solidFill>
                          <a:effectLst/>
                          <a:latin typeface="Avenir Next" panose="020B0503020202020204" pitchFamily="34" charset="0"/>
                        </a:rPr>
                        <a:t>69% [43%, 85%]</a:t>
                      </a:r>
                      <a:endParaRPr lang="en-US" sz="1200" b="0" i="0" kern="1200" dirty="0">
                        <a:solidFill>
                          <a:schemeClr val="accent1">
                            <a:lumMod val="50000"/>
                          </a:schemeClr>
                        </a:solidFill>
                        <a:effectLst/>
                        <a:latin typeface="Avenir Next" panose="020B0503020202020204" pitchFamily="34" charset="0"/>
                        <a:ea typeface="DengXian" panose="02010600030101010101" pitchFamily="2" charset="-122"/>
                        <a:cs typeface="Calibri" panose="020F0502020204030204" pitchFamily="34" charset="0"/>
                      </a:endParaRPr>
                    </a:p>
                  </a:txBody>
                  <a:tcPr marL="68580" marR="68580" marT="9525" marB="0" anchor="ctr"/>
                </a:tc>
                <a:tc>
                  <a:txBody>
                    <a:bodyPr/>
                    <a:lstStyle/>
                    <a:p>
                      <a:pPr marL="0" marR="0" algn="r">
                        <a:lnSpc>
                          <a:spcPts val="1340"/>
                        </a:lnSpc>
                        <a:spcBef>
                          <a:spcPts val="0"/>
                        </a:spcBef>
                        <a:spcAft>
                          <a:spcPts val="0"/>
                        </a:spcAft>
                      </a:pPr>
                      <a:r>
                        <a:rPr lang="en-US" sz="1200" b="0" i="0" kern="1200" dirty="0">
                          <a:solidFill>
                            <a:schemeClr val="accent1">
                              <a:lumMod val="50000"/>
                            </a:schemeClr>
                          </a:solidFill>
                          <a:effectLst/>
                          <a:latin typeface="Avenir Next" panose="020B0503020202020204" pitchFamily="34" charset="0"/>
                        </a:rPr>
                        <a:t>85% [52%, 96%]</a:t>
                      </a:r>
                      <a:endParaRPr lang="en-US" sz="1200" b="0" i="0" kern="1200" dirty="0">
                        <a:solidFill>
                          <a:schemeClr val="accent1">
                            <a:lumMod val="50000"/>
                          </a:schemeClr>
                        </a:solidFill>
                        <a:effectLst/>
                        <a:latin typeface="Avenir Next" panose="020B0503020202020204" pitchFamily="34" charset="0"/>
                        <a:ea typeface="DengXian" panose="02010600030101010101" pitchFamily="2" charset="-122"/>
                        <a:cs typeface="Calibri" panose="020F0502020204030204" pitchFamily="34" charset="0"/>
                      </a:endParaRPr>
                    </a:p>
                  </a:txBody>
                  <a:tcPr marL="68580" marR="68580" marT="9525" marB="0" anchor="ctr"/>
                </a:tc>
                <a:extLst>
                  <a:ext uri="{0D108BD9-81ED-4DB2-BD59-A6C34878D82A}">
                    <a16:rowId xmlns:a16="http://schemas.microsoft.com/office/drawing/2014/main" val="3099819602"/>
                  </a:ext>
                </a:extLst>
              </a:tr>
              <a:tr h="234916">
                <a:tc>
                  <a:txBody>
                    <a:bodyPr/>
                    <a:lstStyle/>
                    <a:p>
                      <a:pPr>
                        <a:lnSpc>
                          <a:spcPts val="1340"/>
                        </a:lnSpc>
                        <a:spcAft>
                          <a:spcPts val="0"/>
                        </a:spcAft>
                      </a:pP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ts val="1340"/>
                        </a:lnSpc>
                        <a:spcAft>
                          <a:spcPts val="0"/>
                        </a:spcAft>
                      </a:pPr>
                      <a:r>
                        <a:rPr lang="en-GB" sz="1200" b="0" i="0" dirty="0">
                          <a:solidFill>
                            <a:schemeClr val="accent1">
                              <a:lumMod val="50000"/>
                            </a:schemeClr>
                          </a:solidFill>
                          <a:effectLst/>
                          <a:latin typeface="Avenir Next" panose="020B0503020202020204" pitchFamily="34" charset="0"/>
                        </a:rPr>
                        <a:t>12 months</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r">
                        <a:lnSpc>
                          <a:spcPts val="1340"/>
                        </a:lnSpc>
                        <a:spcBef>
                          <a:spcPts val="0"/>
                        </a:spcBef>
                        <a:spcAft>
                          <a:spcPts val="0"/>
                        </a:spcAft>
                      </a:pPr>
                      <a:r>
                        <a:rPr lang="en-US" sz="1200" b="0" i="0" kern="1200" dirty="0">
                          <a:solidFill>
                            <a:schemeClr val="accent1">
                              <a:lumMod val="50000"/>
                            </a:schemeClr>
                          </a:solidFill>
                          <a:effectLst/>
                          <a:latin typeface="Avenir Next" panose="020B0503020202020204" pitchFamily="34" charset="0"/>
                        </a:rPr>
                        <a:t>52% [28%, 71%]</a:t>
                      </a:r>
                      <a:endParaRPr lang="en-US" sz="1200" b="0" i="0" kern="1200" dirty="0">
                        <a:solidFill>
                          <a:schemeClr val="accent1">
                            <a:lumMod val="50000"/>
                          </a:schemeClr>
                        </a:solidFill>
                        <a:effectLst/>
                        <a:latin typeface="Avenir Next" panose="020B0503020202020204" pitchFamily="34" charset="0"/>
                        <a:ea typeface="DengXian" panose="02010600030101010101" pitchFamily="2" charset="-122"/>
                        <a:cs typeface="Calibri" panose="020F0502020204030204" pitchFamily="34" charset="0"/>
                      </a:endParaRPr>
                    </a:p>
                  </a:txBody>
                  <a:tcPr marL="68580" marR="68580" marT="9525" marB="0" anchor="ctr"/>
                </a:tc>
                <a:tc>
                  <a:txBody>
                    <a:bodyPr/>
                    <a:lstStyle/>
                    <a:p>
                      <a:pPr marL="0" marR="0" algn="r">
                        <a:lnSpc>
                          <a:spcPts val="1340"/>
                        </a:lnSpc>
                        <a:spcBef>
                          <a:spcPts val="0"/>
                        </a:spcBef>
                        <a:spcAft>
                          <a:spcPts val="0"/>
                        </a:spcAft>
                      </a:pPr>
                      <a:r>
                        <a:rPr lang="en-US" sz="1200" b="0" i="0" kern="1200" dirty="0">
                          <a:solidFill>
                            <a:schemeClr val="accent1">
                              <a:lumMod val="50000"/>
                            </a:schemeClr>
                          </a:solidFill>
                          <a:effectLst/>
                          <a:latin typeface="Avenir Next" panose="020B0503020202020204" pitchFamily="34" charset="0"/>
                        </a:rPr>
                        <a:t>60% [29%, 81%]</a:t>
                      </a:r>
                      <a:endParaRPr lang="en-US" sz="1200" b="0" i="0" kern="1200" dirty="0">
                        <a:solidFill>
                          <a:schemeClr val="accent1">
                            <a:lumMod val="50000"/>
                          </a:schemeClr>
                        </a:solidFill>
                        <a:effectLst/>
                        <a:latin typeface="Avenir Next" panose="020B0503020202020204" pitchFamily="34" charset="0"/>
                        <a:ea typeface="DengXian" panose="02010600030101010101" pitchFamily="2" charset="-122"/>
                        <a:cs typeface="Calibri" panose="020F0502020204030204" pitchFamily="34" charset="0"/>
                      </a:endParaRPr>
                    </a:p>
                  </a:txBody>
                  <a:tcPr marL="68580" marR="68580" marT="9525" marB="0" anchor="ctr"/>
                </a:tc>
                <a:extLst>
                  <a:ext uri="{0D108BD9-81ED-4DB2-BD59-A6C34878D82A}">
                    <a16:rowId xmlns:a16="http://schemas.microsoft.com/office/drawing/2014/main" val="2504427636"/>
                  </a:ext>
                </a:extLst>
              </a:tr>
              <a:tr h="310013">
                <a:tc>
                  <a:txBody>
                    <a:bodyPr/>
                    <a:lstStyle/>
                    <a:p>
                      <a:pPr marL="0" marR="0" lvl="0" indent="0" algn="l" defTabSz="914400" rtl="0" eaLnBrk="1" fontAlgn="auto" latinLnBrk="0" hangingPunct="1">
                        <a:lnSpc>
                          <a:spcPts val="1340"/>
                        </a:lnSpc>
                        <a:spcBef>
                          <a:spcPts val="0"/>
                        </a:spcBef>
                        <a:spcAft>
                          <a:spcPts val="0"/>
                        </a:spcAft>
                        <a:buClrTx/>
                        <a:buSzTx/>
                        <a:buFontTx/>
                        <a:buNone/>
                        <a:tabLst/>
                        <a:defRPr/>
                      </a:pPr>
                      <a:r>
                        <a:rPr lang="en-GB" sz="1200" b="0" i="0" dirty="0">
                          <a:solidFill>
                            <a:schemeClr val="accent1">
                              <a:lumMod val="50000"/>
                            </a:schemeClr>
                          </a:solidFill>
                          <a:effectLst/>
                          <a:latin typeface="Avenir Next Medium" panose="020B0503020202020204" pitchFamily="34" charset="0"/>
                        </a:rPr>
                        <a:t>OS</a:t>
                      </a: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b"/>
                </a:tc>
                <a:tc>
                  <a:txBody>
                    <a:bodyPr/>
                    <a:lstStyle/>
                    <a:p>
                      <a:pPr>
                        <a:lnSpc>
                          <a:spcPts val="1340"/>
                        </a:lnSpc>
                        <a:spcAft>
                          <a:spcPts val="0"/>
                        </a:spcAft>
                      </a:pP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999618738"/>
                  </a:ext>
                </a:extLst>
              </a:tr>
              <a:tr h="234916">
                <a:tc>
                  <a:txBody>
                    <a:bodyPr/>
                    <a:lstStyle/>
                    <a:p>
                      <a:pPr>
                        <a:lnSpc>
                          <a:spcPts val="1340"/>
                        </a:lnSpc>
                        <a:spcAft>
                          <a:spcPts val="0"/>
                        </a:spcAft>
                      </a:pP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ts val="1340"/>
                        </a:lnSpc>
                        <a:spcAft>
                          <a:spcPts val="0"/>
                        </a:spcAft>
                      </a:pPr>
                      <a:r>
                        <a:rPr lang="en-US" sz="1200" b="0" i="0" dirty="0">
                          <a:solidFill>
                            <a:schemeClr val="accent1">
                              <a:lumMod val="50000"/>
                            </a:schemeClr>
                          </a:solidFill>
                          <a:effectLst/>
                          <a:latin typeface="Avenir Next" panose="020B0503020202020204" pitchFamily="34" charset="0"/>
                        </a:rPr>
                        <a:t>Median</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US" sz="1200" b="0" i="0" dirty="0">
                          <a:solidFill>
                            <a:schemeClr val="accent1">
                              <a:lumMod val="50000"/>
                            </a:schemeClr>
                          </a:solidFill>
                          <a:effectLst/>
                          <a:latin typeface="Avenir Next" panose="020B0503020202020204" pitchFamily="34" charset="0"/>
                        </a:rPr>
                        <a:t>Not reached</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US" sz="1200" b="0" i="0" dirty="0">
                          <a:solidFill>
                            <a:schemeClr val="accent1">
                              <a:lumMod val="50000"/>
                            </a:schemeClr>
                          </a:solidFill>
                          <a:effectLst/>
                          <a:latin typeface="Avenir Next" panose="020B0503020202020204" pitchFamily="34" charset="0"/>
                        </a:rPr>
                        <a:t>Not reached</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308488811"/>
                  </a:ext>
                </a:extLst>
              </a:tr>
              <a:tr h="234916">
                <a:tc>
                  <a:txBody>
                    <a:bodyPr/>
                    <a:lstStyle/>
                    <a:p>
                      <a:pPr>
                        <a:lnSpc>
                          <a:spcPts val="1340"/>
                        </a:lnSpc>
                        <a:spcAft>
                          <a:spcPts val="0"/>
                        </a:spcAft>
                      </a:pPr>
                      <a:endParaRPr lang="en-GB" sz="1200" b="0" i="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ts val="1340"/>
                        </a:lnSpc>
                        <a:spcAft>
                          <a:spcPts val="0"/>
                        </a:spcAft>
                      </a:pPr>
                      <a:r>
                        <a:rPr lang="en-US" sz="1200" b="0" i="0" dirty="0">
                          <a:solidFill>
                            <a:schemeClr val="accent1">
                              <a:lumMod val="50000"/>
                            </a:schemeClr>
                          </a:solidFill>
                          <a:effectLst/>
                          <a:latin typeface="Avenir Next" panose="020B0503020202020204" pitchFamily="34" charset="0"/>
                        </a:rPr>
                        <a:t>6 months</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US" sz="1200" b="0" i="0" dirty="0">
                          <a:solidFill>
                            <a:schemeClr val="accent1">
                              <a:lumMod val="50000"/>
                            </a:schemeClr>
                          </a:solidFill>
                          <a:effectLst/>
                          <a:latin typeface="Avenir Next" panose="020B0503020202020204" pitchFamily="34" charset="0"/>
                        </a:rPr>
                        <a:t>68% [43%, 84%]</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US" sz="1200" b="0" i="0" dirty="0">
                          <a:solidFill>
                            <a:schemeClr val="accent1">
                              <a:lumMod val="50000"/>
                            </a:schemeClr>
                          </a:solidFill>
                          <a:effectLst/>
                          <a:latin typeface="Avenir Next" panose="020B0503020202020204" pitchFamily="34" charset="0"/>
                        </a:rPr>
                        <a:t>85% [51%, 96%]</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584329919"/>
                  </a:ext>
                </a:extLst>
              </a:tr>
              <a:tr h="234916">
                <a:tc>
                  <a:txBody>
                    <a:bodyPr/>
                    <a:lstStyle/>
                    <a:p>
                      <a:pPr>
                        <a:lnSpc>
                          <a:spcPts val="1340"/>
                        </a:lnSpc>
                        <a:spcAft>
                          <a:spcPts val="0"/>
                        </a:spcAft>
                      </a:pPr>
                      <a:endParaRPr lang="en-GB" sz="1200" b="0" i="0" dirty="0">
                        <a:solidFill>
                          <a:schemeClr val="accent1">
                            <a:lumMod val="50000"/>
                          </a:schemeClr>
                        </a:solidFill>
                        <a:effectLst/>
                        <a:latin typeface="Avenir Next Medium"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ts val="1340"/>
                        </a:lnSpc>
                        <a:spcAft>
                          <a:spcPts val="0"/>
                        </a:spcAft>
                      </a:pPr>
                      <a:r>
                        <a:rPr lang="en-GB" sz="1200" b="0" i="0" dirty="0">
                          <a:solidFill>
                            <a:schemeClr val="accent1">
                              <a:lumMod val="50000"/>
                            </a:schemeClr>
                          </a:solidFill>
                          <a:effectLst/>
                          <a:latin typeface="Avenir Next" panose="020B0503020202020204" pitchFamily="34" charset="0"/>
                        </a:rPr>
                        <a:t>12 months</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GB" sz="1200" b="0" i="0" dirty="0">
                          <a:solidFill>
                            <a:schemeClr val="accent1">
                              <a:lumMod val="50000"/>
                            </a:schemeClr>
                          </a:solidFill>
                          <a:effectLst/>
                          <a:latin typeface="Avenir Next" panose="020B0503020202020204" pitchFamily="34" charset="0"/>
                        </a:rPr>
                        <a:t>63% [37%, 80%]</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r">
                        <a:lnSpc>
                          <a:spcPts val="1340"/>
                        </a:lnSpc>
                        <a:spcAft>
                          <a:spcPts val="0"/>
                        </a:spcAft>
                      </a:pPr>
                      <a:r>
                        <a:rPr lang="en-GB" sz="1200" b="0" i="0" dirty="0">
                          <a:solidFill>
                            <a:schemeClr val="accent1">
                              <a:lumMod val="50000"/>
                            </a:schemeClr>
                          </a:solidFill>
                          <a:effectLst/>
                          <a:latin typeface="Avenir Next" panose="020B0503020202020204" pitchFamily="34" charset="0"/>
                        </a:rPr>
                        <a:t>76% [43%, 92%]</a:t>
                      </a:r>
                      <a:endParaRPr lang="en-GB" sz="1200" b="0" i="0" dirty="0">
                        <a:solidFill>
                          <a:schemeClr val="accent1">
                            <a:lumMod val="50000"/>
                          </a:schemeClr>
                        </a:solidFill>
                        <a:effectLst/>
                        <a:latin typeface="Avenir Next" panose="020B0503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337525308"/>
                  </a:ext>
                </a:extLst>
              </a:tr>
            </a:tbl>
          </a:graphicData>
        </a:graphic>
      </p:graphicFrame>
      <p:pic>
        <p:nvPicPr>
          <p:cNvPr id="29" name="Picture 28">
            <a:extLst>
              <a:ext uri="{FF2B5EF4-FFF2-40B4-BE49-F238E27FC236}">
                <a16:creationId xmlns:a16="http://schemas.microsoft.com/office/drawing/2014/main" id="{5DA0B425-9627-CD4C-8BC5-B6ED21DFEA46}"/>
              </a:ext>
            </a:extLst>
          </p:cNvPr>
          <p:cNvPicPr>
            <a:picLocks noChangeAspect="1"/>
          </p:cNvPicPr>
          <p:nvPr/>
        </p:nvPicPr>
        <p:blipFill rotWithShape="1">
          <a:blip r:embed="rId3"/>
          <a:srcRect r="7239"/>
          <a:stretch/>
        </p:blipFill>
        <p:spPr>
          <a:xfrm>
            <a:off x="673033" y="5834165"/>
            <a:ext cx="878181" cy="719136"/>
          </a:xfrm>
          <a:prstGeom prst="rect">
            <a:avLst/>
          </a:prstGeom>
        </p:spPr>
      </p:pic>
    </p:spTree>
    <p:extLst>
      <p:ext uri="{BB962C8B-B14F-4D97-AF65-F5344CB8AC3E}">
        <p14:creationId xmlns:p14="http://schemas.microsoft.com/office/powerpoint/2010/main" val="1485711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63BB82-ACB4-4DF9-B755-76CCC013B92B}"/>
              </a:ext>
            </a:extLst>
          </p:cNvPr>
          <p:cNvSpPr/>
          <p:nvPr/>
        </p:nvSpPr>
        <p:spPr>
          <a:xfrm>
            <a:off x="656692" y="5369711"/>
            <a:ext cx="10442578" cy="984885"/>
          </a:xfrm>
          <a:prstGeom prst="rect">
            <a:avLst/>
          </a:prstGeom>
        </p:spPr>
        <p:txBody>
          <a:bodyPr wrap="square">
            <a:spAutoFit/>
          </a:bodyPr>
          <a:lstStyle/>
          <a:p>
            <a:pPr marR="0" lvl="0" indent="-228600" algn="l" defTabSz="914400" rtl="0" eaLnBrk="1" fontAlgn="auto" latinLnBrk="0" hangingPunct="1">
              <a:lnSpc>
                <a:spcPct val="100000"/>
              </a:lnSpc>
              <a:spcBef>
                <a:spcPts val="1200"/>
              </a:spcBef>
              <a:spcAft>
                <a:spcPts val="0"/>
              </a:spcAft>
              <a:buClr>
                <a:srgbClr val="00ACB8"/>
              </a:buClr>
              <a:buSzPct val="120000"/>
              <a:buFont typeface="Courier New" panose="02070309020205020404" pitchFamily="49" charset="0"/>
              <a:buChar char="o"/>
              <a:tabLst/>
              <a:defRPr/>
            </a:pPr>
            <a:r>
              <a:rPr kumimoji="0" lang="en-US" sz="16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Approximately 50% of blinatumomab and inotuzumab patients </a:t>
            </a:r>
            <a:r>
              <a:rPr kumimoji="0" lang="en-GB" sz="16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received subsequent HSCT</a:t>
            </a:r>
            <a:endParaRPr kumimoji="0" lang="en-US" sz="16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endParaRPr>
          </a:p>
          <a:p>
            <a:pPr marL="192024" marR="0" lvl="0" indent="-228600" algn="l" defTabSz="914400" rtl="0" eaLnBrk="1" fontAlgn="auto" latinLnBrk="0" hangingPunct="1">
              <a:lnSpc>
                <a:spcPct val="100000"/>
              </a:lnSpc>
              <a:spcBef>
                <a:spcPts val="1200"/>
              </a:spcBef>
              <a:spcAft>
                <a:spcPts val="0"/>
              </a:spcAft>
              <a:buClr>
                <a:srgbClr val="00ACB8"/>
              </a:buClr>
              <a:buSzPct val="120000"/>
              <a:buFont typeface="Courier New" panose="02070309020205020404" pitchFamily="49" charset="0"/>
              <a:buChar char="o"/>
              <a:tabLst/>
              <a:defRPr/>
            </a:pPr>
            <a:r>
              <a:rPr kumimoji="0" lang="en-US" sz="16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Veno-Occlusive Disease (VoD) during treatment and following subsequent HSCT, with the latter causing a higher post-HSCT non-relapse mortality rate, has limited inotuzumab uptake</a:t>
            </a:r>
            <a:endParaRPr kumimoji="0" lang="en-GB" sz="16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endParaRPr>
          </a:p>
        </p:txBody>
      </p:sp>
      <p:sp>
        <p:nvSpPr>
          <p:cNvPr id="9" name="Title 5">
            <a:extLst>
              <a:ext uri="{FF2B5EF4-FFF2-40B4-BE49-F238E27FC236}">
                <a16:creationId xmlns:a16="http://schemas.microsoft.com/office/drawing/2014/main" id="{E808A02A-ECDC-BC49-A923-94A0E1339A2B}"/>
              </a:ext>
            </a:extLst>
          </p:cNvPr>
          <p:cNvSpPr txBox="1">
            <a:spLocks/>
          </p:cNvSpPr>
          <p:nvPr/>
        </p:nvSpPr>
        <p:spPr>
          <a:xfrm>
            <a:off x="653504" y="410885"/>
            <a:ext cx="9986594" cy="7200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400"/>
              </a:lnSpc>
            </a:pPr>
            <a:r>
              <a:rPr lang="en-US" sz="2200" dirty="0">
                <a:solidFill>
                  <a:srgbClr val="00ACB8"/>
                </a:solidFill>
                <a:latin typeface="Avenir Next Medium" panose="020B0503020202020204" pitchFamily="34" charset="0"/>
              </a:rPr>
              <a:t>AUTO1 has potential as a standalone therapy</a:t>
            </a:r>
          </a:p>
          <a:p>
            <a:pPr>
              <a:lnSpc>
                <a:spcPts val="2400"/>
              </a:lnSpc>
            </a:pPr>
            <a:r>
              <a:rPr lang="en-US" sz="1600" dirty="0">
                <a:solidFill>
                  <a:schemeClr val="bg1"/>
                </a:solidFill>
                <a:latin typeface="Avenir Next" panose="020B0503020202020204" pitchFamily="34" charset="0"/>
              </a:rPr>
              <a:t>A cross study comparison of AUTO1 vs current standard of care</a:t>
            </a:r>
            <a:endParaRPr lang="en-GB" sz="1600" dirty="0">
              <a:solidFill>
                <a:schemeClr val="bg1"/>
              </a:solidFill>
              <a:latin typeface="Avenir Next" panose="020B0503020202020204" pitchFamily="34" charset="0"/>
            </a:endParaRPr>
          </a:p>
          <a:p>
            <a:pPr>
              <a:lnSpc>
                <a:spcPts val="2400"/>
              </a:lnSpc>
            </a:pPr>
            <a:br>
              <a:rPr lang="en-GB" sz="2000" dirty="0">
                <a:solidFill>
                  <a:schemeClr val="bg1"/>
                </a:solidFill>
                <a:latin typeface="Avenir Next Medium" panose="020B0503020202020204" pitchFamily="34" charset="0"/>
              </a:rPr>
            </a:br>
            <a:br>
              <a:rPr lang="en-GB" sz="2000" dirty="0">
                <a:solidFill>
                  <a:schemeClr val="bg1"/>
                </a:solidFill>
                <a:latin typeface="Avenir Next Medium" panose="020B0503020202020204" pitchFamily="34" charset="0"/>
              </a:rPr>
            </a:br>
            <a:endParaRPr lang="en-GB" sz="2000" dirty="0">
              <a:solidFill>
                <a:schemeClr val="bg1"/>
              </a:solidFill>
              <a:latin typeface="Avenir Next Medium" panose="020B0503020202020204" pitchFamily="34" charset="0"/>
            </a:endParaRPr>
          </a:p>
        </p:txBody>
      </p:sp>
      <p:sp>
        <p:nvSpPr>
          <p:cNvPr id="11" name="Rectangle 10">
            <a:extLst>
              <a:ext uri="{FF2B5EF4-FFF2-40B4-BE49-F238E27FC236}">
                <a16:creationId xmlns:a16="http://schemas.microsoft.com/office/drawing/2014/main" id="{1166DAC0-4429-1540-B534-B05767F3500E}"/>
              </a:ext>
            </a:extLst>
          </p:cNvPr>
          <p:cNvSpPr/>
          <p:nvPr/>
        </p:nvSpPr>
        <p:spPr>
          <a:xfrm>
            <a:off x="744117" y="1989231"/>
            <a:ext cx="10595802" cy="353423"/>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E1797C-E54F-104F-AEBF-A5BFFE8BC11D}"/>
              </a:ext>
            </a:extLst>
          </p:cNvPr>
          <p:cNvSpPr/>
          <p:nvPr/>
        </p:nvSpPr>
        <p:spPr>
          <a:xfrm>
            <a:off x="756893" y="3119528"/>
            <a:ext cx="10595802" cy="728031"/>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96CD54-D48C-B24F-8353-0E8FB56FD2F2}"/>
              </a:ext>
            </a:extLst>
          </p:cNvPr>
          <p:cNvCxnSpPr>
            <a:cxnSpLocks/>
          </p:cNvCxnSpPr>
          <p:nvPr/>
        </p:nvCxnSpPr>
        <p:spPr>
          <a:xfrm>
            <a:off x="763178" y="1976622"/>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FF98BFC-0139-8347-9CA3-24445D9F498B}"/>
              </a:ext>
            </a:extLst>
          </p:cNvPr>
          <p:cNvCxnSpPr>
            <a:cxnSpLocks/>
          </p:cNvCxnSpPr>
          <p:nvPr/>
        </p:nvCxnSpPr>
        <p:spPr>
          <a:xfrm flipV="1">
            <a:off x="11359187" y="1667178"/>
            <a:ext cx="0" cy="346663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9BB96E-193C-5148-A70F-F9975069FA8A}"/>
              </a:ext>
            </a:extLst>
          </p:cNvPr>
          <p:cNvCxnSpPr>
            <a:cxnSpLocks/>
          </p:cNvCxnSpPr>
          <p:nvPr/>
        </p:nvCxnSpPr>
        <p:spPr>
          <a:xfrm flipV="1">
            <a:off x="8989038" y="1989232"/>
            <a:ext cx="0" cy="314457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89967BE-2F6C-6443-B078-08D50FA0F5ED}"/>
              </a:ext>
            </a:extLst>
          </p:cNvPr>
          <p:cNvCxnSpPr>
            <a:cxnSpLocks/>
          </p:cNvCxnSpPr>
          <p:nvPr/>
        </p:nvCxnSpPr>
        <p:spPr>
          <a:xfrm flipH="1" flipV="1">
            <a:off x="750786" y="1989232"/>
            <a:ext cx="12392" cy="314457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6E6E85D-12B4-F04F-B9FD-B40C8215D18A}"/>
              </a:ext>
            </a:extLst>
          </p:cNvPr>
          <p:cNvCxnSpPr>
            <a:cxnSpLocks/>
          </p:cNvCxnSpPr>
          <p:nvPr/>
        </p:nvCxnSpPr>
        <p:spPr>
          <a:xfrm>
            <a:off x="763178" y="3119530"/>
            <a:ext cx="10596009"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54CC849-5B18-C543-B4D2-953DE37A110D}"/>
              </a:ext>
            </a:extLst>
          </p:cNvPr>
          <p:cNvCxnSpPr>
            <a:cxnSpLocks/>
          </p:cNvCxnSpPr>
          <p:nvPr/>
        </p:nvCxnSpPr>
        <p:spPr>
          <a:xfrm>
            <a:off x="744116" y="2734534"/>
            <a:ext cx="1059213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4FAC3B8-C7A4-A34B-A3FD-C417C7D35DC9}"/>
              </a:ext>
            </a:extLst>
          </p:cNvPr>
          <p:cNvCxnSpPr>
            <a:cxnSpLocks/>
          </p:cNvCxnSpPr>
          <p:nvPr/>
        </p:nvCxnSpPr>
        <p:spPr>
          <a:xfrm>
            <a:off x="763178" y="4298716"/>
            <a:ext cx="10590622"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074E70-C825-564D-8E03-DD8306F894C6}"/>
              </a:ext>
            </a:extLst>
          </p:cNvPr>
          <p:cNvCxnSpPr>
            <a:cxnSpLocks/>
          </p:cNvCxnSpPr>
          <p:nvPr/>
        </p:nvCxnSpPr>
        <p:spPr>
          <a:xfrm>
            <a:off x="744116" y="3846514"/>
            <a:ext cx="10586748"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D9A5FA9-E9E5-9C47-A954-DC47E6D13B01}"/>
              </a:ext>
            </a:extLst>
          </p:cNvPr>
          <p:cNvCxnSpPr>
            <a:cxnSpLocks/>
          </p:cNvCxnSpPr>
          <p:nvPr/>
        </p:nvCxnSpPr>
        <p:spPr>
          <a:xfrm>
            <a:off x="776849" y="5133806"/>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9FC251E-C2B1-CA4C-B0CA-E125DC50EDFA}"/>
              </a:ext>
            </a:extLst>
          </p:cNvPr>
          <p:cNvCxnSpPr>
            <a:cxnSpLocks/>
          </p:cNvCxnSpPr>
          <p:nvPr/>
        </p:nvCxnSpPr>
        <p:spPr>
          <a:xfrm flipV="1">
            <a:off x="3525790" y="1667178"/>
            <a:ext cx="0" cy="344946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4B3D366-EF44-5140-8768-09FE5079A7D5}"/>
              </a:ext>
            </a:extLst>
          </p:cNvPr>
          <p:cNvCxnSpPr>
            <a:cxnSpLocks/>
          </p:cNvCxnSpPr>
          <p:nvPr/>
        </p:nvCxnSpPr>
        <p:spPr>
          <a:xfrm>
            <a:off x="750786" y="2342655"/>
            <a:ext cx="1059213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BC7EBA5C-A56F-3D4C-B47D-505E73255EF8}"/>
              </a:ext>
            </a:extLst>
          </p:cNvPr>
          <p:cNvSpPr/>
          <p:nvPr/>
        </p:nvSpPr>
        <p:spPr>
          <a:xfrm>
            <a:off x="753171" y="4298716"/>
            <a:ext cx="10586748" cy="383948"/>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BD527878-8A20-614B-BEA5-86936133FAD7}"/>
              </a:ext>
            </a:extLst>
          </p:cNvPr>
          <p:cNvCxnSpPr>
            <a:cxnSpLocks/>
          </p:cNvCxnSpPr>
          <p:nvPr/>
        </p:nvCxnSpPr>
        <p:spPr>
          <a:xfrm>
            <a:off x="776849" y="4682664"/>
            <a:ext cx="1057695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5B80CFE7-8185-3C4D-9723-0EC5684F25D7}"/>
              </a:ext>
            </a:extLst>
          </p:cNvPr>
          <p:cNvSpPr/>
          <p:nvPr/>
        </p:nvSpPr>
        <p:spPr>
          <a:xfrm>
            <a:off x="5013499" y="1588404"/>
            <a:ext cx="1738978" cy="3652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35C74918-FC36-D649-8937-8AF4B5DC928C}"/>
              </a:ext>
            </a:extLst>
          </p:cNvPr>
          <p:cNvCxnSpPr>
            <a:cxnSpLocks/>
          </p:cNvCxnSpPr>
          <p:nvPr/>
        </p:nvCxnSpPr>
        <p:spPr>
          <a:xfrm flipV="1">
            <a:off x="5006830" y="1667178"/>
            <a:ext cx="6669" cy="344946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51BF7E-A0F8-6347-A3D5-163E640B784E}"/>
              </a:ext>
            </a:extLst>
          </p:cNvPr>
          <p:cNvCxnSpPr>
            <a:cxnSpLocks/>
          </p:cNvCxnSpPr>
          <p:nvPr/>
        </p:nvCxnSpPr>
        <p:spPr>
          <a:xfrm flipV="1">
            <a:off x="6746937" y="1667178"/>
            <a:ext cx="5540" cy="344946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1" name="Footer Placeholder 14">
            <a:extLst>
              <a:ext uri="{FF2B5EF4-FFF2-40B4-BE49-F238E27FC236}">
                <a16:creationId xmlns:a16="http://schemas.microsoft.com/office/drawing/2014/main" id="{62B8DFFD-59EA-744A-ABC8-E362B4558BB4}"/>
              </a:ext>
            </a:extLst>
          </p:cNvPr>
          <p:cNvSpPr txBox="1">
            <a:spLocks/>
          </p:cNvSpPr>
          <p:nvPr/>
        </p:nvSpPr>
        <p:spPr>
          <a:xfrm>
            <a:off x="5242862" y="2126614"/>
            <a:ext cx="1291577" cy="29240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dirty="0">
                <a:solidFill>
                  <a:schemeClr val="bg1">
                    <a:lumMod val="50000"/>
                  </a:schemeClr>
                </a:solidFill>
                <a:latin typeface="Avenir Next" panose="020B0503020202020204" pitchFamily="34" charset="0"/>
              </a:rPr>
              <a:t>*</a:t>
            </a:r>
            <a:r>
              <a:rPr lang="en-GB" sz="1100" dirty="0">
                <a:solidFill>
                  <a:schemeClr val="bg1">
                    <a:lumMod val="50000"/>
                  </a:schemeClr>
                </a:solidFill>
                <a:latin typeface="Avenir Next" panose="020B0503020202020204" pitchFamily="34" charset="0"/>
              </a:rPr>
              <a:t> Observed in patients with </a:t>
            </a:r>
            <a:br>
              <a:rPr lang="en-GB" sz="1100" dirty="0">
                <a:solidFill>
                  <a:schemeClr val="bg1">
                    <a:lumMod val="50000"/>
                  </a:schemeClr>
                </a:solidFill>
                <a:latin typeface="Avenir Next" panose="020B0503020202020204" pitchFamily="34" charset="0"/>
              </a:rPr>
            </a:br>
            <a:r>
              <a:rPr lang="en-GB" sz="1100" dirty="0">
                <a:solidFill>
                  <a:schemeClr val="bg1">
                    <a:lumMod val="50000"/>
                  </a:schemeClr>
                </a:solidFill>
                <a:latin typeface="Avenir Next" panose="020B0503020202020204" pitchFamily="34" charset="0"/>
              </a:rPr>
              <a:t>&gt; 50% </a:t>
            </a:r>
            <a:r>
              <a:rPr lang="en-GB" sz="1100" dirty="0" err="1">
                <a:solidFill>
                  <a:schemeClr val="bg1">
                    <a:lumMod val="50000"/>
                  </a:schemeClr>
                </a:solidFill>
                <a:latin typeface="Avenir Next" panose="020B0503020202020204" pitchFamily="34" charset="0"/>
              </a:rPr>
              <a:t>tumor</a:t>
            </a:r>
            <a:r>
              <a:rPr lang="en-GB" sz="1100" dirty="0">
                <a:solidFill>
                  <a:schemeClr val="bg1">
                    <a:lumMod val="50000"/>
                  </a:schemeClr>
                </a:solidFill>
                <a:latin typeface="Avenir Next" panose="020B0503020202020204" pitchFamily="34" charset="0"/>
              </a:rPr>
              <a:t> burden</a:t>
            </a:r>
            <a:br>
              <a:rPr lang="en-GB" sz="1100" dirty="0">
                <a:solidFill>
                  <a:schemeClr val="bg1">
                    <a:lumMod val="50000"/>
                  </a:schemeClr>
                </a:solidFill>
                <a:latin typeface="Avenir Next" panose="020B0503020202020204" pitchFamily="34" charset="0"/>
              </a:rPr>
            </a:br>
            <a:endParaRPr lang="fr" sz="1100" dirty="0">
              <a:solidFill>
                <a:schemeClr val="bg1">
                  <a:lumMod val="50000"/>
                </a:schemeClr>
              </a:solidFill>
              <a:latin typeface="Avenir Next" panose="020B0503020202020204" pitchFamily="34" charset="0"/>
            </a:endParaRPr>
          </a:p>
          <a:p>
            <a:pPr defTabSz="457200">
              <a:defRPr/>
            </a:pPr>
            <a:r>
              <a:rPr lang="fr" sz="1100" dirty="0">
                <a:solidFill>
                  <a:schemeClr val="bg1">
                    <a:lumMod val="50000"/>
                  </a:schemeClr>
                </a:solidFill>
                <a:latin typeface="Avenir Next" panose="020B0503020202020204" pitchFamily="34" charset="0"/>
              </a:rPr>
              <a:t>1. </a:t>
            </a:r>
            <a:r>
              <a:rPr lang="fr" sz="1100" dirty="0" err="1">
                <a:solidFill>
                  <a:schemeClr val="bg1">
                    <a:lumMod val="50000"/>
                  </a:schemeClr>
                </a:solidFill>
                <a:latin typeface="Avenir Next" panose="020B0503020202020204" pitchFamily="34" charset="0"/>
              </a:rPr>
              <a:t>Roddie</a:t>
            </a:r>
            <a:r>
              <a:rPr lang="fr" sz="1100" dirty="0">
                <a:solidFill>
                  <a:schemeClr val="bg1">
                    <a:lumMod val="50000"/>
                  </a:schemeClr>
                </a:solidFill>
                <a:latin typeface="Avenir Next" panose="020B0503020202020204" pitchFamily="34" charset="0"/>
              </a:rPr>
              <a:t> et al., </a:t>
            </a:r>
            <a:r>
              <a:rPr lang="en-US" sz="1100" dirty="0">
                <a:solidFill>
                  <a:schemeClr val="bg1">
                    <a:lumMod val="50000"/>
                  </a:schemeClr>
                </a:solidFill>
                <a:latin typeface="Avenir Next" panose="020B0503020202020204" pitchFamily="34" charset="0"/>
              </a:rPr>
              <a:t>ASH </a:t>
            </a:r>
            <a:r>
              <a:rPr lang="fr" sz="1100" dirty="0">
                <a:solidFill>
                  <a:schemeClr val="bg1">
                    <a:lumMod val="50000"/>
                  </a:schemeClr>
                </a:solidFill>
                <a:latin typeface="Avenir Next" panose="020B0503020202020204" pitchFamily="34" charset="0"/>
              </a:rPr>
              <a:t>2020 </a:t>
            </a:r>
            <a:br>
              <a:rPr lang="fr" sz="1100" dirty="0">
                <a:solidFill>
                  <a:schemeClr val="bg1">
                    <a:lumMod val="50000"/>
                  </a:schemeClr>
                </a:solidFill>
                <a:latin typeface="Avenir Next" panose="020B0503020202020204" pitchFamily="34" charset="0"/>
              </a:rPr>
            </a:br>
            <a:endParaRPr lang="en-US" sz="1100" dirty="0">
              <a:solidFill>
                <a:schemeClr val="bg1">
                  <a:lumMod val="50000"/>
                </a:schemeClr>
              </a:solidFill>
              <a:latin typeface="Avenir Next" panose="020B0503020202020204" pitchFamily="34" charset="0"/>
            </a:endParaRPr>
          </a:p>
          <a:p>
            <a:pPr defTabSz="457200">
              <a:defRPr/>
            </a:pPr>
            <a:r>
              <a:rPr lang="en-US" sz="1100" dirty="0">
                <a:solidFill>
                  <a:schemeClr val="bg1">
                    <a:lumMod val="50000"/>
                  </a:schemeClr>
                </a:solidFill>
                <a:latin typeface="Avenir Next" panose="020B0503020202020204" pitchFamily="34" charset="0"/>
              </a:rPr>
              <a:t>2. </a:t>
            </a:r>
            <a:r>
              <a:rPr lang="en-US" sz="1100" dirty="0" err="1">
                <a:solidFill>
                  <a:schemeClr val="bg1">
                    <a:lumMod val="50000"/>
                  </a:schemeClr>
                </a:solidFill>
                <a:latin typeface="Avenir Next" panose="020B0503020202020204" pitchFamily="34" charset="0"/>
              </a:rPr>
              <a:t>Kantarjian</a:t>
            </a:r>
            <a:r>
              <a:rPr lang="en-US" sz="1100" dirty="0">
                <a:solidFill>
                  <a:schemeClr val="bg1">
                    <a:lumMod val="50000"/>
                  </a:schemeClr>
                </a:solidFill>
                <a:latin typeface="Avenir Next" panose="020B0503020202020204" pitchFamily="34" charset="0"/>
              </a:rPr>
              <a:t> et al., 2017</a:t>
            </a:r>
            <a:br>
              <a:rPr lang="en-US" sz="1100" dirty="0">
                <a:solidFill>
                  <a:schemeClr val="bg1">
                    <a:lumMod val="50000"/>
                  </a:schemeClr>
                </a:solidFill>
                <a:latin typeface="Avenir Next" panose="020B0503020202020204" pitchFamily="34" charset="0"/>
              </a:rPr>
            </a:br>
            <a:endParaRPr lang="en-US" sz="1100" dirty="0">
              <a:solidFill>
                <a:schemeClr val="bg1">
                  <a:lumMod val="50000"/>
                </a:schemeClr>
              </a:solidFill>
              <a:latin typeface="Avenir Next" panose="020B0503020202020204" pitchFamily="34" charset="0"/>
            </a:endParaRPr>
          </a:p>
          <a:p>
            <a:pPr defTabSz="457200">
              <a:defRPr/>
            </a:pPr>
            <a:r>
              <a:rPr lang="en-US" sz="1100" dirty="0">
                <a:solidFill>
                  <a:schemeClr val="bg1">
                    <a:lumMod val="50000"/>
                  </a:schemeClr>
                </a:solidFill>
                <a:latin typeface="Avenir Next" panose="020B0503020202020204" pitchFamily="34" charset="0"/>
              </a:rPr>
              <a:t>3. </a:t>
            </a:r>
            <a:r>
              <a:rPr lang="en-US" sz="1100" dirty="0" err="1">
                <a:solidFill>
                  <a:schemeClr val="bg1">
                    <a:lumMod val="50000"/>
                  </a:schemeClr>
                </a:solidFill>
                <a:latin typeface="Avenir Next" panose="020B0503020202020204" pitchFamily="34" charset="0"/>
              </a:rPr>
              <a:t>Kantarjian</a:t>
            </a:r>
            <a:r>
              <a:rPr lang="en-US" sz="1100" dirty="0">
                <a:solidFill>
                  <a:schemeClr val="bg1">
                    <a:lumMod val="50000"/>
                  </a:schemeClr>
                </a:solidFill>
                <a:latin typeface="Avenir Next" panose="020B0503020202020204" pitchFamily="34" charset="0"/>
              </a:rPr>
              <a:t> et al., 2016</a:t>
            </a:r>
          </a:p>
          <a:p>
            <a:pPr defTabSz="457200">
              <a:defRPr/>
            </a:pPr>
            <a:endParaRPr lang="en-US" sz="1100" dirty="0">
              <a:solidFill>
                <a:schemeClr val="bg1">
                  <a:lumMod val="50000"/>
                </a:schemeClr>
              </a:solidFill>
              <a:latin typeface="Avenir Next" panose="020B0503020202020204" pitchFamily="34" charset="0"/>
            </a:endParaRPr>
          </a:p>
          <a:p>
            <a:pPr defTabSz="457200">
              <a:defRPr/>
            </a:pPr>
            <a:r>
              <a:rPr lang="en-GB" sz="1100" dirty="0">
                <a:solidFill>
                  <a:schemeClr val="bg1">
                    <a:lumMod val="50000"/>
                  </a:schemeClr>
                </a:solidFill>
                <a:latin typeface="Avenir Next" panose="020B0503020202020204" pitchFamily="34" charset="0"/>
                <a:cs typeface="Calibri" panose="020F0502020204030204" pitchFamily="34" charset="0"/>
              </a:rPr>
              <a:t>†20 patients evaluable for safety  </a:t>
            </a:r>
          </a:p>
          <a:p>
            <a:pPr defTabSz="457200">
              <a:defRPr/>
            </a:pPr>
            <a:endParaRPr lang="en-GB" sz="1100" dirty="0">
              <a:solidFill>
                <a:schemeClr val="bg1">
                  <a:lumMod val="50000"/>
                </a:schemeClr>
              </a:solidFill>
              <a:latin typeface="Avenir Next" panose="020B0503020202020204" pitchFamily="34" charset="0"/>
            </a:endParaRPr>
          </a:p>
        </p:txBody>
      </p:sp>
      <p:graphicFrame>
        <p:nvGraphicFramePr>
          <p:cNvPr id="64" name="Content Placeholder 4">
            <a:extLst>
              <a:ext uri="{FF2B5EF4-FFF2-40B4-BE49-F238E27FC236}">
                <a16:creationId xmlns:a16="http://schemas.microsoft.com/office/drawing/2014/main" id="{79E58E7B-0A60-F64F-8FBC-74B6BD5695B0}"/>
              </a:ext>
            </a:extLst>
          </p:cNvPr>
          <p:cNvGraphicFramePr>
            <a:graphicFrameLocks/>
          </p:cNvGraphicFramePr>
          <p:nvPr>
            <p:extLst>
              <p:ext uri="{D42A27DB-BD31-4B8C-83A1-F6EECF244321}">
                <p14:modId xmlns:p14="http://schemas.microsoft.com/office/powerpoint/2010/main" val="4240483712"/>
              </p:ext>
            </p:extLst>
          </p:nvPr>
        </p:nvGraphicFramePr>
        <p:xfrm>
          <a:off x="653504" y="1635537"/>
          <a:ext cx="10705681" cy="3529912"/>
        </p:xfrm>
        <a:graphic>
          <a:graphicData uri="http://schemas.openxmlformats.org/drawingml/2006/table">
            <a:tbl>
              <a:tblPr>
                <a:tableStyleId>{2D5ABB26-0587-4C30-8999-92F81FD0307C}</a:tableStyleId>
              </a:tblPr>
              <a:tblGrid>
                <a:gridCol w="2378043">
                  <a:extLst>
                    <a:ext uri="{9D8B030D-6E8A-4147-A177-3AD203B41FA5}">
                      <a16:colId xmlns:a16="http://schemas.microsoft.com/office/drawing/2014/main" val="3563778395"/>
                    </a:ext>
                  </a:extLst>
                </a:gridCol>
                <a:gridCol w="2341128">
                  <a:extLst>
                    <a:ext uri="{9D8B030D-6E8A-4147-A177-3AD203B41FA5}">
                      <a16:colId xmlns:a16="http://schemas.microsoft.com/office/drawing/2014/main" val="622119667"/>
                    </a:ext>
                  </a:extLst>
                </a:gridCol>
                <a:gridCol w="1321891">
                  <a:extLst>
                    <a:ext uri="{9D8B030D-6E8A-4147-A177-3AD203B41FA5}">
                      <a16:colId xmlns:a16="http://schemas.microsoft.com/office/drawing/2014/main" val="2843036442"/>
                    </a:ext>
                  </a:extLst>
                </a:gridCol>
                <a:gridCol w="2211214">
                  <a:extLst>
                    <a:ext uri="{9D8B030D-6E8A-4147-A177-3AD203B41FA5}">
                      <a16:colId xmlns:a16="http://schemas.microsoft.com/office/drawing/2014/main" val="2034697426"/>
                    </a:ext>
                  </a:extLst>
                </a:gridCol>
                <a:gridCol w="2453405">
                  <a:extLst>
                    <a:ext uri="{9D8B030D-6E8A-4147-A177-3AD203B41FA5}">
                      <a16:colId xmlns:a16="http://schemas.microsoft.com/office/drawing/2014/main" val="3720609407"/>
                    </a:ext>
                  </a:extLst>
                </a:gridCol>
              </a:tblGrid>
              <a:tr h="329028">
                <a:tc rowSpan="2">
                  <a:txBody>
                    <a:bodyPr/>
                    <a:lstStyle/>
                    <a:p>
                      <a:pPr marL="112395">
                        <a:lnSpc>
                          <a:spcPct val="100000"/>
                        </a:lnSpc>
                        <a:spcBef>
                          <a:spcPts val="944"/>
                        </a:spcBef>
                      </a:pPr>
                      <a:endParaRPr sz="1400" b="0" i="0" dirty="0">
                        <a:solidFill>
                          <a:schemeClr val="accent1">
                            <a:lumMod val="50000"/>
                          </a:schemeClr>
                        </a:solidFill>
                        <a:latin typeface="Avenir Next" panose="020B0503020202020204" pitchFamily="34" charset="0"/>
                        <a:cs typeface="Calibri"/>
                      </a:endParaRPr>
                    </a:p>
                  </a:txBody>
                  <a:tcPr marL="0" marR="0" marT="90011" marB="0" anchor="ctr"/>
                </a:tc>
                <a:tc>
                  <a:txBody>
                    <a:bodyPr/>
                    <a:lstStyle/>
                    <a:p>
                      <a:pPr marL="112395" marR="0" lvl="0" indent="0" algn="ctr" defTabSz="685783" rtl="0" eaLnBrk="1" fontAlgn="auto" latinLnBrk="0" hangingPunct="1">
                        <a:lnSpc>
                          <a:spcPct val="100000"/>
                        </a:lnSpc>
                        <a:spcBef>
                          <a:spcPts val="944"/>
                        </a:spcBef>
                        <a:spcAft>
                          <a:spcPts val="0"/>
                        </a:spcAft>
                        <a:buClrTx/>
                        <a:buSzTx/>
                        <a:buFontTx/>
                        <a:buNone/>
                        <a:tabLst/>
                        <a:defRPr/>
                      </a:pPr>
                      <a:r>
                        <a:rPr kumimoji="0" lang="en-US" sz="1400" b="0" i="0" u="none" strike="noStrike" kern="1200" cap="none" spc="0" normalizeH="0" baseline="0" noProof="0" dirty="0">
                          <a:ln>
                            <a:noFill/>
                          </a:ln>
                          <a:solidFill>
                            <a:schemeClr val="accent1">
                              <a:lumMod val="50000"/>
                            </a:schemeClr>
                          </a:solidFill>
                          <a:effectLst/>
                          <a:uLnTx/>
                          <a:uFillTx/>
                          <a:latin typeface="Avenir Next" panose="020B0503020202020204" pitchFamily="34" charset="0"/>
                        </a:rPr>
                        <a:t>AUTO1</a:t>
                      </a:r>
                      <a:r>
                        <a:rPr kumimoji="0" lang="en-US" sz="1400" b="0" i="0" u="none" strike="noStrike" kern="1200" cap="none" spc="0" normalizeH="0" baseline="30000" noProof="0" dirty="0">
                          <a:ln>
                            <a:noFill/>
                          </a:ln>
                          <a:solidFill>
                            <a:schemeClr val="accent1">
                              <a:lumMod val="50000"/>
                            </a:schemeClr>
                          </a:solidFill>
                          <a:effectLst/>
                          <a:uLnTx/>
                          <a:uFillTx/>
                          <a:latin typeface="Avenir Next" panose="020B0503020202020204" pitchFamily="34" charset="0"/>
                        </a:rPr>
                        <a:t>1</a:t>
                      </a:r>
                      <a:endParaRPr kumimoji="0" lang="en-GB" sz="1400" b="0" i="0" u="none" strike="noStrike" kern="1200" cap="none" spc="0" normalizeH="0" baseline="0" noProof="0" dirty="0">
                        <a:ln>
                          <a:noFill/>
                        </a:ln>
                        <a:solidFill>
                          <a:schemeClr val="accent1">
                            <a:lumMod val="50000"/>
                          </a:schemeClr>
                        </a:solidFill>
                        <a:effectLst/>
                        <a:uLnTx/>
                        <a:uFillTx/>
                        <a:latin typeface="Avenir Next" panose="020B0503020202020204" pitchFamily="34" charset="0"/>
                        <a:ea typeface="+mn-ea"/>
                        <a:cs typeface="Calibri" panose="020F0502020204030204" pitchFamily="34" charset="0"/>
                      </a:endParaRPr>
                    </a:p>
                  </a:txBody>
                  <a:tcPr marL="68580" marR="68580" marT="34290" marB="34290" anchor="ctr"/>
                </a:tc>
                <a:tc>
                  <a:txBody>
                    <a:bodyPr/>
                    <a:lstStyle/>
                    <a:p>
                      <a:pPr marL="112395" marR="0" lvl="0" indent="0" algn="ctr" defTabSz="685783" rtl="0" eaLnBrk="1" fontAlgn="auto" latinLnBrk="0" hangingPunct="1">
                        <a:lnSpc>
                          <a:spcPct val="100000"/>
                        </a:lnSpc>
                        <a:spcBef>
                          <a:spcPts val="944"/>
                        </a:spcBef>
                        <a:spcAft>
                          <a:spcPts val="0"/>
                        </a:spcAft>
                        <a:buClrTx/>
                        <a:buSzTx/>
                        <a:buFontTx/>
                        <a:buNone/>
                        <a:tabLst/>
                        <a:defRPr/>
                      </a:pPr>
                      <a:endParaRPr kumimoji="0" lang="en-GB" sz="1400" b="0" i="0" u="none" strike="noStrike" kern="1200" cap="none" spc="0" normalizeH="0" baseline="0" noProof="0" dirty="0">
                        <a:ln>
                          <a:noFill/>
                        </a:ln>
                        <a:solidFill>
                          <a:schemeClr val="accent1">
                            <a:lumMod val="50000"/>
                          </a:schemeClr>
                        </a:solidFill>
                        <a:effectLst/>
                        <a:uLnTx/>
                        <a:uFillTx/>
                        <a:latin typeface="Avenir Next" panose="020B0503020202020204" pitchFamily="34" charset="0"/>
                        <a:ea typeface="+mn-ea"/>
                        <a:cs typeface="Calibri" panose="020F0502020204030204" pitchFamily="34" charset="0"/>
                      </a:endParaRPr>
                    </a:p>
                  </a:txBody>
                  <a:tcPr marL="68580" marR="68580" marT="34290" marB="34290" anchor="ctr"/>
                </a:tc>
                <a:tc gridSpan="2">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lumMod val="50000"/>
                            </a:schemeClr>
                          </a:solidFill>
                          <a:effectLst/>
                          <a:uLnTx/>
                          <a:uFillTx/>
                          <a:latin typeface="Avenir Next" panose="020B0503020202020204" pitchFamily="34" charset="0"/>
                        </a:rPr>
                        <a:t>Standard of Care</a:t>
                      </a:r>
                      <a:endParaRPr kumimoji="0" lang="en-GB" sz="1400" b="0" i="0" u="none" strike="noStrike" kern="1200" cap="none" spc="0" normalizeH="0" baseline="0" noProof="0" dirty="0">
                        <a:ln>
                          <a:noFill/>
                        </a:ln>
                        <a:solidFill>
                          <a:schemeClr val="accent1">
                            <a:lumMod val="50000"/>
                          </a:schemeClr>
                        </a:solidFill>
                        <a:effectLst/>
                        <a:uLnTx/>
                        <a:uFillTx/>
                        <a:latin typeface="Avenir Next" panose="020B0503020202020204" pitchFamily="34" charset="0"/>
                        <a:ea typeface="+mn-ea"/>
                        <a:cs typeface="Calibri" panose="020F0502020204030204" pitchFamily="34" charset="0"/>
                      </a:endParaRPr>
                    </a:p>
                  </a:txBody>
                  <a:tcPr marL="68580" marR="68580" marT="34290" marB="3429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dirty="0">
                        <a:solidFill>
                          <a:schemeClr val="bg1"/>
                        </a:solidFill>
                        <a:latin typeface="+mj-lt"/>
                        <a:cs typeface="Calibri" panose="020F0502020204030204" pitchFamily="34" charset="0"/>
                      </a:endParaRPr>
                    </a:p>
                  </a:txBody>
                  <a:tcPr marL="68580" marR="68580" marT="34290" marB="34290" anchor="ctr">
                    <a:solidFill>
                      <a:schemeClr val="accent1"/>
                    </a:solidFill>
                  </a:tcPr>
                </a:tc>
                <a:extLst>
                  <a:ext uri="{0D108BD9-81ED-4DB2-BD59-A6C34878D82A}">
                    <a16:rowId xmlns:a16="http://schemas.microsoft.com/office/drawing/2014/main" val="2336004063"/>
                  </a:ext>
                </a:extLst>
              </a:tr>
              <a:tr h="413890">
                <a:tc vMerge="1">
                  <a:txBody>
                    <a:bodyPr/>
                    <a:lstStyle/>
                    <a:p>
                      <a:pPr marL="112395">
                        <a:lnSpc>
                          <a:spcPct val="100000"/>
                        </a:lnSpc>
                        <a:spcBef>
                          <a:spcPts val="944"/>
                        </a:spcBef>
                      </a:pPr>
                      <a:endParaRPr sz="1800" dirty="0">
                        <a:solidFill>
                          <a:schemeClr val="bg1"/>
                        </a:solidFill>
                        <a:latin typeface="+mj-lt"/>
                        <a:cs typeface="Calibri"/>
                      </a:endParaRPr>
                    </a:p>
                  </a:txBody>
                  <a:tcPr marL="0" marR="0" marT="90011"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solidFill>
                  </a:tcPr>
                </a:tc>
                <a:tc>
                  <a:txBody>
                    <a:bodyPr/>
                    <a:lstStyle/>
                    <a:p>
                      <a:pPr marL="112395" algn="ctr" defTabSz="685783" rtl="0" eaLnBrk="1" latinLnBrk="0" hangingPunct="1">
                        <a:lnSpc>
                          <a:spcPct val="100000"/>
                        </a:lnSpc>
                        <a:spcBef>
                          <a:spcPts val="944"/>
                        </a:spcBef>
                      </a:pPr>
                      <a:r>
                        <a:rPr lang="da-DK" sz="1400" b="0" i="0" kern="1200" dirty="0">
                          <a:solidFill>
                            <a:schemeClr val="accent1">
                              <a:lumMod val="50000"/>
                            </a:schemeClr>
                          </a:solidFill>
                          <a:latin typeface="Avenir Next" panose="020B0503020202020204" pitchFamily="34" charset="0"/>
                        </a:rPr>
                        <a:t>All patients</a:t>
                      </a:r>
                      <a:endParaRPr lang="da-DK" sz="14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68580" marR="68580" marT="34290" marB="34290" anchor="ctr"/>
                </a:tc>
                <a:tc>
                  <a:txBody>
                    <a:bodyPr/>
                    <a:lstStyle/>
                    <a:p>
                      <a:pPr marL="112395" algn="ctr" defTabSz="685783" rtl="0" eaLnBrk="1" latinLnBrk="0" hangingPunct="1">
                        <a:lnSpc>
                          <a:spcPct val="100000"/>
                        </a:lnSpc>
                        <a:spcBef>
                          <a:spcPts val="944"/>
                        </a:spcBef>
                      </a:pPr>
                      <a:endParaRPr lang="da-DK" sz="14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68580" marR="68580" marT="34290" marB="34290" anchor="ctr"/>
                </a:tc>
                <a:tc>
                  <a:txBody>
                    <a:bodyPr/>
                    <a:lstStyle/>
                    <a:p>
                      <a:pPr algn="ctr"/>
                      <a:r>
                        <a:rPr lang="en-US" sz="1400" b="0" i="0" dirty="0">
                          <a:solidFill>
                            <a:schemeClr val="accent1">
                              <a:lumMod val="50000"/>
                            </a:schemeClr>
                          </a:solidFill>
                          <a:latin typeface="Avenir Next" panose="020B0503020202020204" pitchFamily="34" charset="0"/>
                        </a:rPr>
                        <a:t>Blinatumomab</a:t>
                      </a:r>
                      <a:r>
                        <a:rPr lang="en-US" sz="1400" b="0" i="0" baseline="30000" dirty="0">
                          <a:solidFill>
                            <a:schemeClr val="accent1">
                              <a:lumMod val="50000"/>
                            </a:schemeClr>
                          </a:solidFill>
                          <a:latin typeface="Avenir Next" panose="020B0503020202020204" pitchFamily="34" charset="0"/>
                        </a:rPr>
                        <a:t>2</a:t>
                      </a:r>
                      <a:endParaRPr lang="en-GB" sz="1400" b="0" i="0" dirty="0">
                        <a:solidFill>
                          <a:schemeClr val="accent1">
                            <a:lumMod val="50000"/>
                          </a:schemeClr>
                        </a:solidFill>
                        <a:latin typeface="Avenir Next" panose="020B0503020202020204" pitchFamily="34" charset="0"/>
                        <a:cs typeface="Calibri" panose="020F0502020204030204" pitchFamily="34"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i="0" kern="1200" dirty="0" err="1">
                          <a:solidFill>
                            <a:schemeClr val="accent1">
                              <a:lumMod val="50000"/>
                            </a:schemeClr>
                          </a:solidFill>
                          <a:effectLst/>
                          <a:latin typeface="Avenir Next" panose="020B0503020202020204" pitchFamily="34" charset="0"/>
                        </a:rPr>
                        <a:t>Inotuzumab</a:t>
                      </a:r>
                      <a:r>
                        <a:rPr lang="en-US" sz="1400" b="0" i="0" baseline="30000" dirty="0">
                          <a:solidFill>
                            <a:schemeClr val="accent1">
                              <a:lumMod val="50000"/>
                            </a:schemeClr>
                          </a:solidFill>
                          <a:latin typeface="Avenir Next" panose="020B0503020202020204" pitchFamily="34" charset="0"/>
                        </a:rPr>
                        <a:t>3</a:t>
                      </a:r>
                      <a:endParaRPr lang="en-GB" sz="1400" b="0" i="0" dirty="0">
                        <a:solidFill>
                          <a:schemeClr val="accent1">
                            <a:lumMod val="50000"/>
                          </a:schemeClr>
                        </a:solidFill>
                        <a:latin typeface="Avenir Next" panose="020B050302020202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2608601100"/>
                  </a:ext>
                </a:extLst>
              </a:tr>
              <a:tr h="370703">
                <a:tc>
                  <a:txBody>
                    <a:bodyPr/>
                    <a:lstStyle/>
                    <a:p>
                      <a:pPr marL="255270">
                        <a:lnSpc>
                          <a:spcPct val="150000"/>
                        </a:lnSpc>
                        <a:spcBef>
                          <a:spcPts val="325"/>
                        </a:spcBef>
                      </a:pPr>
                      <a:r>
                        <a:rPr sz="1400" b="0" i="0" spc="-5" dirty="0">
                          <a:solidFill>
                            <a:schemeClr val="accent1">
                              <a:lumMod val="50000"/>
                            </a:schemeClr>
                          </a:solidFill>
                          <a:latin typeface="Avenir Next" panose="020B0503020202020204" pitchFamily="34" charset="0"/>
                        </a:rPr>
                        <a:t>Patient</a:t>
                      </a:r>
                      <a:r>
                        <a:rPr sz="1400" b="0" i="0" spc="-10" dirty="0">
                          <a:solidFill>
                            <a:schemeClr val="accent1">
                              <a:lumMod val="50000"/>
                            </a:schemeClr>
                          </a:solidFill>
                          <a:latin typeface="Avenir Next" panose="020B0503020202020204" pitchFamily="34" charset="0"/>
                        </a:rPr>
                        <a:t> </a:t>
                      </a:r>
                      <a:r>
                        <a:rPr sz="1400" b="0" i="0" spc="-5" dirty="0">
                          <a:solidFill>
                            <a:schemeClr val="accent1">
                              <a:lumMod val="50000"/>
                            </a:schemeClr>
                          </a:solidFill>
                          <a:latin typeface="Avenir Next" panose="020B0503020202020204" pitchFamily="34" charset="0"/>
                        </a:rPr>
                        <a:t>Numbers</a:t>
                      </a:r>
                      <a:endParaRPr sz="1400" b="0" i="0" dirty="0">
                        <a:solidFill>
                          <a:schemeClr val="accent1">
                            <a:lumMod val="50000"/>
                          </a:schemeClr>
                        </a:solidFill>
                        <a:latin typeface="Avenir Next" panose="020B0503020202020204" pitchFamily="34" charset="0"/>
                        <a:cs typeface="Calibri" panose="020F0502020204030204" pitchFamily="34" charset="0"/>
                      </a:endParaRPr>
                    </a:p>
                  </a:txBody>
                  <a:tcPr marL="0" marR="0" marT="30956" marB="0"/>
                </a:tc>
                <a:tc>
                  <a:txBody>
                    <a:bodyPr/>
                    <a:lstStyle/>
                    <a:p>
                      <a:pPr marL="75565" algn="ctr">
                        <a:lnSpc>
                          <a:spcPct val="150000"/>
                        </a:lnSpc>
                        <a:spcBef>
                          <a:spcPts val="325"/>
                        </a:spcBef>
                      </a:pPr>
                      <a:r>
                        <a:rPr lang="en-US" sz="1400" b="0" i="0" dirty="0">
                          <a:solidFill>
                            <a:schemeClr val="accent1">
                              <a:lumMod val="50000"/>
                            </a:schemeClr>
                          </a:solidFill>
                          <a:latin typeface="Avenir Next" panose="020B0503020202020204" pitchFamily="34" charset="0"/>
                        </a:rPr>
                        <a:t>19</a:t>
                      </a:r>
                      <a:endParaRPr sz="1400" b="0" i="0" dirty="0">
                        <a:solidFill>
                          <a:schemeClr val="accent1">
                            <a:lumMod val="50000"/>
                          </a:schemeClr>
                        </a:solidFill>
                        <a:latin typeface="Avenir Next" panose="020B0503020202020204" pitchFamily="34" charset="0"/>
                        <a:cs typeface="Calibri" panose="020F0502020204030204" pitchFamily="34" charset="0"/>
                      </a:endParaRPr>
                    </a:p>
                  </a:txBody>
                  <a:tcPr marL="0" marR="0" marT="30956" marB="0"/>
                </a:tc>
                <a:tc>
                  <a:txBody>
                    <a:bodyPr/>
                    <a:lstStyle/>
                    <a:p>
                      <a:pPr marL="75565" algn="ctr">
                        <a:lnSpc>
                          <a:spcPct val="150000"/>
                        </a:lnSpc>
                        <a:spcBef>
                          <a:spcPts val="325"/>
                        </a:spcBef>
                      </a:pPr>
                      <a:endParaRPr lang="en-GB" sz="1400" b="0" i="0" dirty="0">
                        <a:solidFill>
                          <a:schemeClr val="accent1">
                            <a:lumMod val="50000"/>
                          </a:schemeClr>
                        </a:solidFill>
                        <a:latin typeface="Avenir Next" panose="020B0503020202020204" pitchFamily="34" charset="0"/>
                        <a:cs typeface="Calibri" panose="020F0502020204030204" pitchFamily="34" charset="0"/>
                      </a:endParaRPr>
                    </a:p>
                  </a:txBody>
                  <a:tcPr marL="0" marR="0" marT="30956" marB="0"/>
                </a:tc>
                <a:tc>
                  <a:txBody>
                    <a:bodyPr/>
                    <a:lstStyle/>
                    <a:p>
                      <a:pPr algn="ctr">
                        <a:lnSpc>
                          <a:spcPct val="150000"/>
                        </a:lnSpc>
                      </a:pPr>
                      <a:r>
                        <a:rPr lang="en-US" sz="1400" b="0" i="0" dirty="0">
                          <a:solidFill>
                            <a:schemeClr val="accent1">
                              <a:lumMod val="50000"/>
                            </a:schemeClr>
                          </a:solidFill>
                          <a:latin typeface="Avenir Next" panose="020B0503020202020204" pitchFamily="34" charset="0"/>
                        </a:rPr>
                        <a:t>271</a:t>
                      </a:r>
                      <a:endParaRPr lang="en-GB" sz="1400" b="0" i="0" dirty="0">
                        <a:solidFill>
                          <a:schemeClr val="accent1">
                            <a:lumMod val="50000"/>
                          </a:schemeClr>
                        </a:solidFill>
                        <a:latin typeface="Avenir Next" panose="020B0503020202020204" pitchFamily="34" charset="0"/>
                        <a:cs typeface="Calibri" panose="020F0502020204030204" pitchFamily="34" charset="0"/>
                      </a:endParaRPr>
                    </a:p>
                  </a:txBody>
                  <a:tcPr marL="68580" marR="68580" marT="34290" marB="34290"/>
                </a:tc>
                <a:tc>
                  <a:txBody>
                    <a:bodyPr/>
                    <a:lstStyle/>
                    <a:p>
                      <a:pPr algn="ctr">
                        <a:lnSpc>
                          <a:spcPct val="150000"/>
                        </a:lnSpc>
                      </a:pPr>
                      <a:r>
                        <a:rPr lang="en-US" sz="1400" b="0" i="0" dirty="0">
                          <a:solidFill>
                            <a:schemeClr val="accent1">
                              <a:lumMod val="50000"/>
                            </a:schemeClr>
                          </a:solidFill>
                          <a:latin typeface="Avenir Next" panose="020B0503020202020204" pitchFamily="34" charset="0"/>
                        </a:rPr>
                        <a:t>218</a:t>
                      </a:r>
                      <a:endParaRPr lang="en-GB" sz="1400" b="0" i="0" dirty="0">
                        <a:solidFill>
                          <a:schemeClr val="accent1">
                            <a:lumMod val="50000"/>
                          </a:schemeClr>
                        </a:solidFill>
                        <a:latin typeface="Avenir Next" panose="020B050302020202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2959618076"/>
                  </a:ext>
                </a:extLst>
              </a:tr>
              <a:tr h="502508">
                <a:tc>
                  <a:txBody>
                    <a:bodyPr/>
                    <a:lstStyle/>
                    <a:p>
                      <a:pPr marL="255270">
                        <a:lnSpc>
                          <a:spcPct val="150000"/>
                        </a:lnSpc>
                        <a:spcBef>
                          <a:spcPts val="475"/>
                        </a:spcBef>
                      </a:pPr>
                      <a:r>
                        <a:rPr lang="en-US" sz="1400" b="0" i="0" spc="-5" dirty="0">
                          <a:solidFill>
                            <a:schemeClr val="accent1">
                              <a:lumMod val="50000"/>
                            </a:schemeClr>
                          </a:solidFill>
                          <a:latin typeface="Avenir Next" panose="020B0503020202020204" pitchFamily="34" charset="0"/>
                        </a:rPr>
                        <a:t>C</a:t>
                      </a:r>
                      <a:r>
                        <a:rPr sz="1400" b="0" i="0" spc="-5" dirty="0">
                          <a:solidFill>
                            <a:schemeClr val="accent1">
                              <a:lumMod val="50000"/>
                            </a:schemeClr>
                          </a:solidFill>
                          <a:latin typeface="Avenir Next" panose="020B0503020202020204" pitchFamily="34" charset="0"/>
                        </a:rPr>
                        <a:t>R</a:t>
                      </a:r>
                      <a:r>
                        <a:rPr lang="en-US" sz="1400" b="0" i="0" spc="-5" dirty="0">
                          <a:solidFill>
                            <a:schemeClr val="accent1">
                              <a:lumMod val="50000"/>
                            </a:schemeClr>
                          </a:solidFill>
                          <a:latin typeface="Avenir Next" panose="020B0503020202020204" pitchFamily="34" charset="0"/>
                        </a:rPr>
                        <a:t> Rate</a:t>
                      </a:r>
                      <a:endParaRPr sz="1400" b="0" i="0" dirty="0">
                        <a:solidFill>
                          <a:schemeClr val="accent1">
                            <a:lumMod val="50000"/>
                          </a:schemeClr>
                        </a:solidFill>
                        <a:latin typeface="Avenir Next" panose="020B0503020202020204" pitchFamily="34" charset="0"/>
                        <a:cs typeface="Calibri" panose="020F0502020204030204" pitchFamily="34" charset="0"/>
                      </a:endParaRPr>
                    </a:p>
                  </a:txBody>
                  <a:tcPr marL="0" marR="0" marT="45244" marB="0"/>
                </a:tc>
                <a:tc>
                  <a:txBody>
                    <a:bodyPr/>
                    <a:lstStyle/>
                    <a:p>
                      <a:pPr marL="75565" algn="ctr">
                        <a:lnSpc>
                          <a:spcPct val="150000"/>
                        </a:lnSpc>
                        <a:spcBef>
                          <a:spcPts val="475"/>
                        </a:spcBef>
                      </a:pPr>
                      <a:r>
                        <a:rPr lang="en-US" sz="1400" b="0" i="0" dirty="0">
                          <a:solidFill>
                            <a:schemeClr val="accent1">
                              <a:lumMod val="50000"/>
                            </a:schemeClr>
                          </a:solidFill>
                          <a:latin typeface="Avenir Next" panose="020B0503020202020204" pitchFamily="34" charset="0"/>
                        </a:rPr>
                        <a:t>84%</a:t>
                      </a:r>
                      <a:endParaRPr sz="1400" b="0" i="0" dirty="0">
                        <a:solidFill>
                          <a:schemeClr val="accent1">
                            <a:lumMod val="50000"/>
                          </a:schemeClr>
                        </a:solidFill>
                        <a:latin typeface="Avenir Next" panose="020B0503020202020204" pitchFamily="34" charset="0"/>
                        <a:cs typeface="Calibri" panose="020F0502020204030204" pitchFamily="34" charset="0"/>
                      </a:endParaRPr>
                    </a:p>
                  </a:txBody>
                  <a:tcPr marL="0" marR="0" marT="45244" marB="0"/>
                </a:tc>
                <a:tc>
                  <a:txBody>
                    <a:bodyPr/>
                    <a:lstStyle/>
                    <a:p>
                      <a:pPr marL="75565" algn="ctr">
                        <a:lnSpc>
                          <a:spcPct val="150000"/>
                        </a:lnSpc>
                        <a:spcBef>
                          <a:spcPts val="475"/>
                        </a:spcBef>
                      </a:pPr>
                      <a:endParaRPr lang="en-GB" sz="1400" b="0" i="0" dirty="0">
                        <a:solidFill>
                          <a:schemeClr val="accent1">
                            <a:lumMod val="50000"/>
                          </a:schemeClr>
                        </a:solidFill>
                        <a:latin typeface="Avenir Next" panose="020B0503020202020204" pitchFamily="34" charset="0"/>
                        <a:cs typeface="Calibri" panose="020F0502020204030204" pitchFamily="34" charset="0"/>
                      </a:endParaRPr>
                    </a:p>
                  </a:txBody>
                  <a:tcPr marL="0" marR="0" marT="45244" marB="0"/>
                </a:tc>
                <a:tc>
                  <a:txBody>
                    <a:bodyPr/>
                    <a:lstStyle/>
                    <a:p>
                      <a:pPr algn="ctr">
                        <a:lnSpc>
                          <a:spcPct val="150000"/>
                        </a:lnSpc>
                      </a:pPr>
                      <a:r>
                        <a:rPr lang="en-US" sz="1400" b="0" i="0" dirty="0">
                          <a:solidFill>
                            <a:schemeClr val="accent1">
                              <a:lumMod val="50000"/>
                            </a:schemeClr>
                          </a:solidFill>
                          <a:latin typeface="Avenir Next" panose="020B0503020202020204" pitchFamily="34" charset="0"/>
                        </a:rPr>
                        <a:t>44%</a:t>
                      </a:r>
                      <a:endParaRPr lang="en-GB" sz="1400" b="0" i="0" dirty="0">
                        <a:solidFill>
                          <a:schemeClr val="accent1">
                            <a:lumMod val="50000"/>
                          </a:schemeClr>
                        </a:solidFill>
                        <a:latin typeface="Avenir Next" panose="020B0503020202020204" pitchFamily="34" charset="0"/>
                        <a:cs typeface="Calibri" panose="020F0502020204030204" pitchFamily="34" charset="0"/>
                      </a:endParaRPr>
                    </a:p>
                  </a:txBody>
                  <a:tcPr marL="68580" marR="68580" marT="34290" marB="34290"/>
                </a:tc>
                <a:tc>
                  <a:txBody>
                    <a:bodyPr/>
                    <a:lstStyle/>
                    <a:p>
                      <a:pPr algn="ctr">
                        <a:lnSpc>
                          <a:spcPct val="150000"/>
                        </a:lnSpc>
                      </a:pPr>
                      <a:r>
                        <a:rPr lang="en-US" sz="1400" b="0" i="0" dirty="0">
                          <a:solidFill>
                            <a:schemeClr val="accent1">
                              <a:lumMod val="50000"/>
                            </a:schemeClr>
                          </a:solidFill>
                          <a:latin typeface="Avenir Next" panose="020B0503020202020204" pitchFamily="34" charset="0"/>
                        </a:rPr>
                        <a:t>80.7%</a:t>
                      </a:r>
                      <a:endParaRPr lang="en-GB" sz="1400" b="0" i="0" dirty="0">
                        <a:solidFill>
                          <a:schemeClr val="accent1">
                            <a:lumMod val="50000"/>
                          </a:schemeClr>
                        </a:solidFill>
                        <a:latin typeface="Avenir Next" panose="020B050302020202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2309015819"/>
                  </a:ext>
                </a:extLst>
              </a:tr>
              <a:tr h="642551">
                <a:tc>
                  <a:txBody>
                    <a:bodyPr/>
                    <a:lstStyle/>
                    <a:p>
                      <a:pPr marL="255270">
                        <a:lnSpc>
                          <a:spcPct val="100000"/>
                        </a:lnSpc>
                        <a:spcBef>
                          <a:spcPts val="475"/>
                        </a:spcBef>
                      </a:pPr>
                      <a:r>
                        <a:rPr sz="1400" b="0" i="0" dirty="0">
                          <a:solidFill>
                            <a:schemeClr val="accent1">
                              <a:lumMod val="50000"/>
                            </a:schemeClr>
                          </a:solidFill>
                          <a:latin typeface="Avenir Next" panose="020B0503020202020204" pitchFamily="34" charset="0"/>
                        </a:rPr>
                        <a:t>EFS </a:t>
                      </a:r>
                      <a:r>
                        <a:rPr lang="en-US" sz="1400" b="0" i="0" dirty="0">
                          <a:solidFill>
                            <a:schemeClr val="accent1">
                              <a:lumMod val="50000"/>
                            </a:schemeClr>
                          </a:solidFill>
                          <a:latin typeface="Avenir Next" panose="020B0503020202020204" pitchFamily="34" charset="0"/>
                        </a:rPr>
                        <a:t>6m </a:t>
                      </a:r>
                    </a:p>
                    <a:p>
                      <a:pPr marL="255270">
                        <a:lnSpc>
                          <a:spcPct val="100000"/>
                        </a:lnSpc>
                        <a:spcBef>
                          <a:spcPts val="475"/>
                        </a:spcBef>
                      </a:pPr>
                      <a:r>
                        <a:rPr lang="en-US" sz="1400" b="0" i="1" dirty="0">
                          <a:solidFill>
                            <a:schemeClr val="accent1">
                              <a:lumMod val="50000"/>
                            </a:schemeClr>
                          </a:solidFill>
                          <a:latin typeface="Avenir Next" panose="020B0503020202020204" pitchFamily="34" charset="0"/>
                        </a:rPr>
                        <a:t>(EFS 12m)</a:t>
                      </a:r>
                      <a:endParaRPr sz="1400" b="0" i="1" dirty="0">
                        <a:solidFill>
                          <a:schemeClr val="accent1">
                            <a:lumMod val="50000"/>
                          </a:schemeClr>
                        </a:solidFill>
                        <a:latin typeface="Avenir Next" panose="020B0503020202020204" pitchFamily="34" charset="0"/>
                        <a:cs typeface="Calibri" panose="020F0502020204030204" pitchFamily="34" charset="0"/>
                      </a:endParaRPr>
                    </a:p>
                  </a:txBody>
                  <a:tcPr marL="0" marR="0" marT="45244" marB="0"/>
                </a:tc>
                <a:tc>
                  <a:txBody>
                    <a:bodyPr/>
                    <a:lstStyle/>
                    <a:p>
                      <a:pPr marL="75565" algn="ctr">
                        <a:lnSpc>
                          <a:spcPct val="100000"/>
                        </a:lnSpc>
                        <a:spcBef>
                          <a:spcPts val="475"/>
                        </a:spcBef>
                      </a:pPr>
                      <a:r>
                        <a:rPr lang="en-US" sz="1400" b="0" i="0" strike="noStrike" dirty="0">
                          <a:solidFill>
                            <a:schemeClr val="accent1">
                              <a:lumMod val="50000"/>
                            </a:schemeClr>
                          </a:solidFill>
                          <a:latin typeface="Avenir Next" panose="020B0503020202020204" pitchFamily="34" charset="0"/>
                        </a:rPr>
                        <a:t>69% </a:t>
                      </a:r>
                    </a:p>
                    <a:p>
                      <a:pPr marL="75565" algn="ctr">
                        <a:lnSpc>
                          <a:spcPct val="100000"/>
                        </a:lnSpc>
                        <a:spcBef>
                          <a:spcPts val="475"/>
                        </a:spcBef>
                      </a:pPr>
                      <a:r>
                        <a:rPr lang="en-US" sz="1400" b="0" i="1" strike="noStrike" dirty="0">
                          <a:solidFill>
                            <a:schemeClr val="accent1">
                              <a:lumMod val="50000"/>
                            </a:schemeClr>
                          </a:solidFill>
                          <a:latin typeface="Avenir Next" panose="020B0503020202020204" pitchFamily="34" charset="0"/>
                        </a:rPr>
                        <a:t>(52%)</a:t>
                      </a:r>
                      <a:endParaRPr lang="en-US" sz="1400" b="0" i="1" strike="sngStrike" dirty="0">
                        <a:solidFill>
                          <a:schemeClr val="accent1">
                            <a:lumMod val="50000"/>
                          </a:schemeClr>
                        </a:solidFill>
                        <a:latin typeface="Avenir Next" panose="020B0503020202020204" pitchFamily="34" charset="0"/>
                        <a:cs typeface="Calibri" panose="020F0502020204030204" pitchFamily="34" charset="0"/>
                      </a:endParaRPr>
                    </a:p>
                  </a:txBody>
                  <a:tcPr marL="0" marR="0" marT="45244" marB="0"/>
                </a:tc>
                <a:tc>
                  <a:txBody>
                    <a:bodyPr/>
                    <a:lstStyle/>
                    <a:p>
                      <a:pPr marL="75565" algn="ctr">
                        <a:lnSpc>
                          <a:spcPct val="150000"/>
                        </a:lnSpc>
                        <a:spcBef>
                          <a:spcPts val="475"/>
                        </a:spcBef>
                      </a:pPr>
                      <a:endParaRPr lang="en-US" sz="1400" b="0" i="0" strike="sngStrike" dirty="0">
                        <a:solidFill>
                          <a:schemeClr val="accent1">
                            <a:lumMod val="50000"/>
                          </a:schemeClr>
                        </a:solidFill>
                        <a:latin typeface="Avenir Next" panose="020B0503020202020204" pitchFamily="34" charset="0"/>
                        <a:cs typeface="Calibri" panose="020F0502020204030204" pitchFamily="34" charset="0"/>
                      </a:endParaRPr>
                    </a:p>
                  </a:txBody>
                  <a:tcPr marL="0" marR="0" marT="45244" marB="0" anchor="ctr"/>
                </a:tc>
                <a:tc>
                  <a:txBody>
                    <a:bodyPr/>
                    <a:lstStyle/>
                    <a:p>
                      <a:pPr algn="ctr">
                        <a:lnSpc>
                          <a:spcPct val="150000"/>
                        </a:lnSpc>
                      </a:pPr>
                      <a:r>
                        <a:rPr lang="en-US" sz="1400" b="0" i="0" dirty="0">
                          <a:solidFill>
                            <a:schemeClr val="accent1">
                              <a:lumMod val="50000"/>
                            </a:schemeClr>
                          </a:solidFill>
                          <a:latin typeface="Avenir Next" panose="020B0503020202020204" pitchFamily="34" charset="0"/>
                        </a:rPr>
                        <a:t>31%</a:t>
                      </a:r>
                    </a:p>
                    <a:p>
                      <a:pPr algn="ctr">
                        <a:lnSpc>
                          <a:spcPct val="150000"/>
                        </a:lnSpc>
                      </a:pPr>
                      <a:endParaRPr lang="en-GB" sz="1400" b="0" i="0" baseline="30000" dirty="0">
                        <a:solidFill>
                          <a:schemeClr val="accent1">
                            <a:lumMod val="50000"/>
                          </a:schemeClr>
                        </a:solidFill>
                        <a:latin typeface="Avenir Next" panose="020B0503020202020204" pitchFamily="34" charset="0"/>
                        <a:cs typeface="Calibri" panose="020F0502020204030204" pitchFamily="34" charset="0"/>
                      </a:endParaRPr>
                    </a:p>
                  </a:txBody>
                  <a:tcPr marL="68580" marR="68580" marT="34290" marB="3429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0" i="0" dirty="0" err="1">
                          <a:solidFill>
                            <a:schemeClr val="accent1">
                              <a:lumMod val="50000"/>
                            </a:schemeClr>
                          </a:solidFill>
                          <a:latin typeface="Avenir Next" panose="020B0503020202020204" pitchFamily="34" charset="0"/>
                        </a:rPr>
                        <a:t>mPFS</a:t>
                      </a:r>
                      <a:r>
                        <a:rPr lang="en-US" sz="1400" b="0" i="0" dirty="0">
                          <a:solidFill>
                            <a:schemeClr val="accent1">
                              <a:lumMod val="50000"/>
                            </a:schemeClr>
                          </a:solidFill>
                          <a:latin typeface="Avenir Next" panose="020B0503020202020204" pitchFamily="34" charset="0"/>
                        </a:rPr>
                        <a:t> 5m</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GB" sz="1400" b="0" i="0" baseline="30000" dirty="0">
                        <a:solidFill>
                          <a:schemeClr val="accent1">
                            <a:lumMod val="50000"/>
                          </a:schemeClr>
                        </a:solidFill>
                        <a:latin typeface="Avenir Next" panose="020B050302020202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3390395891"/>
                  </a:ext>
                </a:extLst>
              </a:tr>
              <a:tr h="422400">
                <a:tc>
                  <a:txBody>
                    <a:bodyPr/>
                    <a:lstStyle/>
                    <a:p>
                      <a:pPr marL="255270">
                        <a:lnSpc>
                          <a:spcPct val="150000"/>
                        </a:lnSpc>
                        <a:spcBef>
                          <a:spcPts val="475"/>
                        </a:spcBef>
                      </a:pPr>
                      <a:r>
                        <a:rPr sz="1400" b="0" i="0" spc="-5" dirty="0">
                          <a:solidFill>
                            <a:schemeClr val="accent1">
                              <a:lumMod val="50000"/>
                            </a:schemeClr>
                          </a:solidFill>
                          <a:latin typeface="Avenir Next" panose="020B0503020202020204" pitchFamily="34" charset="0"/>
                        </a:rPr>
                        <a:t>CRS </a:t>
                      </a:r>
                      <a:r>
                        <a:rPr sz="1400" b="0" i="0" dirty="0">
                          <a:solidFill>
                            <a:schemeClr val="accent1">
                              <a:lumMod val="50000"/>
                            </a:schemeClr>
                          </a:solidFill>
                          <a:latin typeface="Avenir Next" panose="020B0503020202020204" pitchFamily="34" charset="0"/>
                        </a:rPr>
                        <a:t>≥ </a:t>
                      </a:r>
                      <a:r>
                        <a:rPr sz="1400" b="0" i="0" spc="-5" dirty="0">
                          <a:solidFill>
                            <a:schemeClr val="accent1">
                              <a:lumMod val="50000"/>
                            </a:schemeClr>
                          </a:solidFill>
                          <a:latin typeface="Avenir Next" panose="020B0503020202020204" pitchFamily="34" charset="0"/>
                        </a:rPr>
                        <a:t>Grade</a:t>
                      </a:r>
                      <a:r>
                        <a:rPr sz="1400" b="0" i="0" spc="-20" dirty="0">
                          <a:solidFill>
                            <a:schemeClr val="accent1">
                              <a:lumMod val="50000"/>
                            </a:schemeClr>
                          </a:solidFill>
                          <a:latin typeface="Avenir Next" panose="020B0503020202020204" pitchFamily="34" charset="0"/>
                        </a:rPr>
                        <a:t> </a:t>
                      </a:r>
                      <a:r>
                        <a:rPr sz="1400" b="0" i="0" dirty="0">
                          <a:solidFill>
                            <a:schemeClr val="accent1">
                              <a:lumMod val="50000"/>
                            </a:schemeClr>
                          </a:solidFill>
                          <a:latin typeface="Avenir Next" panose="020B0503020202020204" pitchFamily="34" charset="0"/>
                        </a:rPr>
                        <a:t>3</a:t>
                      </a:r>
                      <a:r>
                        <a:rPr lang="en-GB" sz="1400" b="0" i="0" baseline="30000" dirty="0">
                          <a:solidFill>
                            <a:schemeClr val="accent1">
                              <a:lumMod val="50000"/>
                            </a:schemeClr>
                          </a:solidFill>
                          <a:latin typeface="Avenir Next" panose="020B0503020202020204" pitchFamily="34" charset="0"/>
                        </a:rPr>
                        <a:t>†</a:t>
                      </a:r>
                      <a:endParaRPr sz="1400" b="0" i="0" baseline="30000" dirty="0">
                        <a:solidFill>
                          <a:schemeClr val="accent1">
                            <a:lumMod val="50000"/>
                          </a:schemeClr>
                        </a:solidFill>
                        <a:latin typeface="Avenir Next" panose="020B0503020202020204" pitchFamily="34" charset="0"/>
                        <a:cs typeface="Calibri" panose="020F0502020204030204" pitchFamily="34" charset="0"/>
                      </a:endParaRPr>
                    </a:p>
                  </a:txBody>
                  <a:tcPr marL="0" marR="0" marT="45244" marB="0"/>
                </a:tc>
                <a:tc>
                  <a:txBody>
                    <a:bodyPr/>
                    <a:lstStyle/>
                    <a:p>
                      <a:pPr marL="75565" algn="ctr">
                        <a:lnSpc>
                          <a:spcPct val="150000"/>
                        </a:lnSpc>
                        <a:spcBef>
                          <a:spcPts val="475"/>
                        </a:spcBef>
                      </a:pPr>
                      <a:r>
                        <a:rPr lang="en-US" sz="1400" b="0" i="0" dirty="0">
                          <a:solidFill>
                            <a:schemeClr val="accent1">
                              <a:lumMod val="50000"/>
                            </a:schemeClr>
                          </a:solidFill>
                          <a:latin typeface="Avenir Next" panose="020B0503020202020204" pitchFamily="34" charset="0"/>
                        </a:rPr>
                        <a:t>0%</a:t>
                      </a:r>
                      <a:endParaRPr sz="1400" b="0" i="0" dirty="0">
                        <a:solidFill>
                          <a:schemeClr val="accent1">
                            <a:lumMod val="50000"/>
                          </a:schemeClr>
                        </a:solidFill>
                        <a:latin typeface="Avenir Next" panose="020B0503020202020204" pitchFamily="34" charset="0"/>
                        <a:cs typeface="Calibri" panose="020F0502020204030204" pitchFamily="34" charset="0"/>
                      </a:endParaRPr>
                    </a:p>
                  </a:txBody>
                  <a:tcPr marL="0" marR="0" marT="45244" marB="0"/>
                </a:tc>
                <a:tc>
                  <a:txBody>
                    <a:bodyPr/>
                    <a:lstStyle/>
                    <a:p>
                      <a:pPr marL="75565" algn="ctr">
                        <a:lnSpc>
                          <a:spcPct val="150000"/>
                        </a:lnSpc>
                        <a:spcBef>
                          <a:spcPts val="475"/>
                        </a:spcBef>
                      </a:pPr>
                      <a:endParaRPr lang="en-GB" sz="1400" b="0" i="0" dirty="0">
                        <a:solidFill>
                          <a:schemeClr val="accent1">
                            <a:lumMod val="50000"/>
                          </a:schemeClr>
                        </a:solidFill>
                        <a:latin typeface="Avenir Next" panose="020B0503020202020204" pitchFamily="34" charset="0"/>
                        <a:cs typeface="Calibri" panose="020F0502020204030204" pitchFamily="34" charset="0"/>
                      </a:endParaRPr>
                    </a:p>
                  </a:txBody>
                  <a:tcPr marL="0" marR="0" marT="45244" marB="0"/>
                </a:tc>
                <a:tc>
                  <a:txBody>
                    <a:bodyPr/>
                    <a:lstStyle/>
                    <a:p>
                      <a:pPr algn="ctr">
                        <a:lnSpc>
                          <a:spcPct val="150000"/>
                        </a:lnSpc>
                      </a:pPr>
                      <a:r>
                        <a:rPr lang="en-US" sz="1400" b="0" i="0" dirty="0">
                          <a:solidFill>
                            <a:schemeClr val="accent1">
                              <a:lumMod val="50000"/>
                            </a:schemeClr>
                          </a:solidFill>
                          <a:latin typeface="Avenir Next" panose="020B0503020202020204" pitchFamily="34" charset="0"/>
                        </a:rPr>
                        <a:t>3%</a:t>
                      </a:r>
                      <a:endParaRPr lang="en-GB" sz="1400" b="0" i="0" dirty="0">
                        <a:solidFill>
                          <a:schemeClr val="accent1">
                            <a:lumMod val="50000"/>
                          </a:schemeClr>
                        </a:solidFill>
                        <a:latin typeface="Avenir Next" panose="020B0503020202020204" pitchFamily="34" charset="0"/>
                        <a:cs typeface="Calibri" panose="020F0502020204030204" pitchFamily="34" charset="0"/>
                      </a:endParaRPr>
                    </a:p>
                  </a:txBody>
                  <a:tcPr marL="68580" marR="68580" marT="34290" marB="34290"/>
                </a:tc>
                <a:tc>
                  <a:txBody>
                    <a:bodyPr/>
                    <a:lstStyle/>
                    <a:p>
                      <a:pPr algn="ctr">
                        <a:lnSpc>
                          <a:spcPct val="150000"/>
                        </a:lnSpc>
                      </a:pPr>
                      <a:r>
                        <a:rPr lang="en-US" sz="1400" b="0" i="0" dirty="0">
                          <a:solidFill>
                            <a:schemeClr val="accent1">
                              <a:lumMod val="50000"/>
                            </a:schemeClr>
                          </a:solidFill>
                          <a:latin typeface="Avenir Next" panose="020B0503020202020204" pitchFamily="34" charset="0"/>
                        </a:rPr>
                        <a:t>0%</a:t>
                      </a:r>
                      <a:endParaRPr lang="en-GB" sz="1400" b="0" i="0" dirty="0">
                        <a:solidFill>
                          <a:schemeClr val="accent1">
                            <a:lumMod val="50000"/>
                          </a:schemeClr>
                        </a:solidFill>
                        <a:latin typeface="Avenir Next" panose="020B050302020202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1905721180"/>
                  </a:ext>
                </a:extLst>
              </a:tr>
              <a:tr h="426432">
                <a:tc>
                  <a:txBody>
                    <a:bodyPr/>
                    <a:lstStyle/>
                    <a:p>
                      <a:pPr marL="255270">
                        <a:lnSpc>
                          <a:spcPct val="150000"/>
                        </a:lnSpc>
                        <a:spcBef>
                          <a:spcPts val="475"/>
                        </a:spcBef>
                      </a:pPr>
                      <a:r>
                        <a:rPr sz="1400" b="0" i="0" dirty="0">
                          <a:solidFill>
                            <a:schemeClr val="accent1">
                              <a:lumMod val="50000"/>
                            </a:schemeClr>
                          </a:solidFill>
                          <a:latin typeface="Avenir Next" panose="020B0503020202020204" pitchFamily="34" charset="0"/>
                        </a:rPr>
                        <a:t>Neurotox ≥ </a:t>
                      </a:r>
                      <a:r>
                        <a:rPr sz="1400" b="0" i="0" spc="-5" dirty="0">
                          <a:solidFill>
                            <a:schemeClr val="accent1">
                              <a:lumMod val="50000"/>
                            </a:schemeClr>
                          </a:solidFill>
                          <a:latin typeface="Avenir Next" panose="020B0503020202020204" pitchFamily="34" charset="0"/>
                        </a:rPr>
                        <a:t>Grade</a:t>
                      </a:r>
                      <a:r>
                        <a:rPr sz="1400" b="0" i="0" spc="-25" dirty="0">
                          <a:solidFill>
                            <a:schemeClr val="accent1">
                              <a:lumMod val="50000"/>
                            </a:schemeClr>
                          </a:solidFill>
                          <a:latin typeface="Avenir Next" panose="020B0503020202020204" pitchFamily="34" charset="0"/>
                        </a:rPr>
                        <a:t> </a:t>
                      </a:r>
                      <a:r>
                        <a:rPr sz="1400" b="0" i="0" dirty="0">
                          <a:solidFill>
                            <a:schemeClr val="accent1">
                              <a:lumMod val="50000"/>
                            </a:schemeClr>
                          </a:solidFill>
                          <a:latin typeface="Avenir Next" panose="020B0503020202020204" pitchFamily="34" charset="0"/>
                        </a:rPr>
                        <a:t>3</a:t>
                      </a:r>
                      <a:r>
                        <a:rPr lang="en-GB" sz="1400" b="0" i="0" baseline="30000" dirty="0">
                          <a:solidFill>
                            <a:schemeClr val="accent1">
                              <a:lumMod val="50000"/>
                            </a:schemeClr>
                          </a:solidFill>
                          <a:latin typeface="Avenir Next" panose="020B0503020202020204" pitchFamily="34" charset="0"/>
                        </a:rPr>
                        <a:t>†</a:t>
                      </a:r>
                      <a:endParaRPr sz="1400" b="0" i="0" baseline="30000" dirty="0">
                        <a:solidFill>
                          <a:schemeClr val="accent1">
                            <a:lumMod val="50000"/>
                          </a:schemeClr>
                        </a:solidFill>
                        <a:latin typeface="Avenir Next" panose="020B0503020202020204" pitchFamily="34" charset="0"/>
                        <a:cs typeface="Calibri" panose="020F0502020204030204" pitchFamily="34" charset="0"/>
                      </a:endParaRPr>
                    </a:p>
                  </a:txBody>
                  <a:tcPr marL="0" marR="0" marT="45244" marB="0"/>
                </a:tc>
                <a:tc>
                  <a:txBody>
                    <a:bodyPr/>
                    <a:lstStyle/>
                    <a:p>
                      <a:pPr marL="75565" algn="ctr">
                        <a:lnSpc>
                          <a:spcPct val="150000"/>
                        </a:lnSpc>
                        <a:spcBef>
                          <a:spcPts val="475"/>
                        </a:spcBef>
                      </a:pPr>
                      <a:r>
                        <a:rPr lang="en-US" sz="1400" b="0" i="0" dirty="0">
                          <a:solidFill>
                            <a:schemeClr val="accent1">
                              <a:lumMod val="50000"/>
                            </a:schemeClr>
                          </a:solidFill>
                          <a:latin typeface="Avenir Next" panose="020B0503020202020204" pitchFamily="34" charset="0"/>
                        </a:rPr>
                        <a:t>15%</a:t>
                      </a:r>
                      <a:r>
                        <a:rPr lang="en-US" sz="1400" b="0" i="0" baseline="30000" dirty="0">
                          <a:solidFill>
                            <a:schemeClr val="accent1">
                              <a:lumMod val="50000"/>
                            </a:schemeClr>
                          </a:solidFill>
                          <a:latin typeface="Avenir Next" panose="020B0503020202020204" pitchFamily="34" charset="0"/>
                        </a:rPr>
                        <a:t>*</a:t>
                      </a:r>
                      <a:endParaRPr sz="1400" b="0" i="0" baseline="30000" dirty="0">
                        <a:solidFill>
                          <a:schemeClr val="accent1">
                            <a:lumMod val="50000"/>
                          </a:schemeClr>
                        </a:solidFill>
                        <a:latin typeface="Avenir Next" panose="020B0503020202020204" pitchFamily="34" charset="0"/>
                        <a:cs typeface="Calibri" panose="020F0502020204030204" pitchFamily="34" charset="0"/>
                      </a:endParaRPr>
                    </a:p>
                  </a:txBody>
                  <a:tcPr marL="0" marR="0" marT="45244" marB="0"/>
                </a:tc>
                <a:tc>
                  <a:txBody>
                    <a:bodyPr/>
                    <a:lstStyle/>
                    <a:p>
                      <a:pPr marL="75565" algn="ctr">
                        <a:lnSpc>
                          <a:spcPct val="150000"/>
                        </a:lnSpc>
                        <a:spcBef>
                          <a:spcPts val="475"/>
                        </a:spcBef>
                      </a:pPr>
                      <a:endParaRPr lang="en-GB" sz="1400" b="0" i="0" baseline="30000" dirty="0">
                        <a:solidFill>
                          <a:schemeClr val="accent1">
                            <a:lumMod val="50000"/>
                          </a:schemeClr>
                        </a:solidFill>
                        <a:latin typeface="Avenir Next" panose="020B0503020202020204" pitchFamily="34" charset="0"/>
                        <a:cs typeface="Calibri" panose="020F0502020204030204" pitchFamily="34" charset="0"/>
                      </a:endParaRPr>
                    </a:p>
                  </a:txBody>
                  <a:tcPr marL="0" marR="0" marT="45244" marB="0"/>
                </a:tc>
                <a:tc>
                  <a:txBody>
                    <a:bodyPr/>
                    <a:lstStyle/>
                    <a:p>
                      <a:pPr algn="ctr">
                        <a:lnSpc>
                          <a:spcPct val="150000"/>
                        </a:lnSpc>
                      </a:pPr>
                      <a:r>
                        <a:rPr lang="en-US" sz="1400" b="0" i="0" dirty="0">
                          <a:solidFill>
                            <a:schemeClr val="accent1">
                              <a:lumMod val="50000"/>
                            </a:schemeClr>
                          </a:solidFill>
                          <a:latin typeface="Avenir Next" panose="020B0503020202020204" pitchFamily="34" charset="0"/>
                        </a:rPr>
                        <a:t>13%</a:t>
                      </a:r>
                      <a:endParaRPr lang="en-GB" sz="1400" b="0" i="0" dirty="0">
                        <a:solidFill>
                          <a:schemeClr val="accent1">
                            <a:lumMod val="50000"/>
                          </a:schemeClr>
                        </a:solidFill>
                        <a:latin typeface="Avenir Next" panose="020B0503020202020204" pitchFamily="34" charset="0"/>
                        <a:cs typeface="Calibri" panose="020F0502020204030204" pitchFamily="34" charset="0"/>
                      </a:endParaRPr>
                    </a:p>
                  </a:txBody>
                  <a:tcPr marL="68580" marR="68580" marT="34290" marB="34290"/>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0" i="0" dirty="0">
                          <a:solidFill>
                            <a:schemeClr val="accent1">
                              <a:lumMod val="50000"/>
                            </a:schemeClr>
                          </a:solidFill>
                          <a:latin typeface="Avenir Next" panose="020B0503020202020204" pitchFamily="34" charset="0"/>
                        </a:rPr>
                        <a:t>0%</a:t>
                      </a:r>
                      <a:endParaRPr lang="en-GB" sz="1400" b="0" i="0" dirty="0">
                        <a:solidFill>
                          <a:schemeClr val="accent1">
                            <a:lumMod val="50000"/>
                          </a:schemeClr>
                        </a:solidFill>
                        <a:latin typeface="Avenir Next" panose="020B050302020202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23667827"/>
                  </a:ext>
                </a:extLst>
              </a:tr>
              <a:tr h="422400">
                <a:tc>
                  <a:txBody>
                    <a:bodyPr/>
                    <a:lstStyle/>
                    <a:p>
                      <a:pPr marL="255270">
                        <a:lnSpc>
                          <a:spcPct val="150000"/>
                        </a:lnSpc>
                        <a:spcBef>
                          <a:spcPts val="475"/>
                        </a:spcBef>
                      </a:pPr>
                      <a:r>
                        <a:rPr lang="en-US" sz="1400" b="0" i="0" dirty="0">
                          <a:solidFill>
                            <a:schemeClr val="accent1">
                              <a:lumMod val="50000"/>
                            </a:schemeClr>
                          </a:solidFill>
                          <a:latin typeface="Avenir Next" panose="020B0503020202020204" pitchFamily="34" charset="0"/>
                        </a:rPr>
                        <a:t>Other notable toxicities</a:t>
                      </a:r>
                      <a:endParaRPr sz="1400" b="0" i="0" dirty="0">
                        <a:solidFill>
                          <a:schemeClr val="accent1">
                            <a:lumMod val="50000"/>
                          </a:schemeClr>
                        </a:solidFill>
                        <a:latin typeface="Avenir Next" panose="020B0503020202020204" pitchFamily="34" charset="0"/>
                        <a:cs typeface="Calibri" panose="020F0502020204030204" pitchFamily="34" charset="0"/>
                      </a:endParaRPr>
                    </a:p>
                  </a:txBody>
                  <a:tcPr marL="0" marR="0" marT="45244" marB="0"/>
                </a:tc>
                <a:tc>
                  <a:txBody>
                    <a:bodyPr/>
                    <a:lstStyle/>
                    <a:p>
                      <a:pPr marL="75565" algn="ctr">
                        <a:lnSpc>
                          <a:spcPct val="150000"/>
                        </a:lnSpc>
                        <a:spcBef>
                          <a:spcPts val="475"/>
                        </a:spcBef>
                      </a:pPr>
                      <a:endParaRPr sz="1400" b="0" i="0" dirty="0">
                        <a:solidFill>
                          <a:schemeClr val="accent1">
                            <a:lumMod val="50000"/>
                          </a:schemeClr>
                        </a:solidFill>
                        <a:latin typeface="Avenir Next" panose="020B0503020202020204" pitchFamily="34" charset="0"/>
                        <a:cs typeface="Calibri" panose="020F0502020204030204" pitchFamily="34" charset="0"/>
                      </a:endParaRPr>
                    </a:p>
                  </a:txBody>
                  <a:tcPr marL="0" marR="0" marT="45244" marB="0"/>
                </a:tc>
                <a:tc>
                  <a:txBody>
                    <a:bodyPr/>
                    <a:lstStyle/>
                    <a:p>
                      <a:pPr marL="75565" algn="ctr">
                        <a:lnSpc>
                          <a:spcPct val="150000"/>
                        </a:lnSpc>
                        <a:spcBef>
                          <a:spcPts val="475"/>
                        </a:spcBef>
                      </a:pPr>
                      <a:endParaRPr lang="en-GB" sz="1400" b="0" i="0" dirty="0">
                        <a:solidFill>
                          <a:schemeClr val="accent1">
                            <a:lumMod val="50000"/>
                          </a:schemeClr>
                        </a:solidFill>
                        <a:latin typeface="Avenir Next" panose="020B0503020202020204" pitchFamily="34" charset="0"/>
                        <a:cs typeface="Calibri" panose="020F0502020204030204" pitchFamily="34" charset="0"/>
                      </a:endParaRPr>
                    </a:p>
                  </a:txBody>
                  <a:tcPr marL="0" marR="0" marT="45244" marB="0"/>
                </a:tc>
                <a:tc>
                  <a:txBody>
                    <a:bodyPr/>
                    <a:lstStyle/>
                    <a:p>
                      <a:pPr algn="ctr">
                        <a:lnSpc>
                          <a:spcPct val="150000"/>
                        </a:lnSpc>
                      </a:pPr>
                      <a:endParaRPr lang="en-GB" sz="1400" b="0" i="0" dirty="0">
                        <a:solidFill>
                          <a:schemeClr val="accent1">
                            <a:lumMod val="50000"/>
                          </a:schemeClr>
                        </a:solidFill>
                        <a:latin typeface="Avenir Next" panose="020B0503020202020204" pitchFamily="34" charset="0"/>
                        <a:cs typeface="Calibri" panose="020F0502020204030204" pitchFamily="34" charset="0"/>
                      </a:endParaRPr>
                    </a:p>
                  </a:txBody>
                  <a:tcPr marL="68580" marR="68580" marT="34290" marB="34290"/>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0" i="0" dirty="0">
                          <a:solidFill>
                            <a:schemeClr val="accent1">
                              <a:lumMod val="50000"/>
                            </a:schemeClr>
                          </a:solidFill>
                          <a:latin typeface="Avenir Next" panose="020B0503020202020204" pitchFamily="34" charset="0"/>
                        </a:rPr>
                        <a:t>14% Hepatic VoD</a:t>
                      </a:r>
                      <a:endParaRPr lang="en-GB" sz="1400" b="0" i="0" dirty="0">
                        <a:solidFill>
                          <a:schemeClr val="accent1">
                            <a:lumMod val="50000"/>
                          </a:schemeClr>
                        </a:solidFill>
                        <a:latin typeface="Avenir Next" panose="020B050302020202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3033001559"/>
                  </a:ext>
                </a:extLst>
              </a:tr>
            </a:tbl>
          </a:graphicData>
        </a:graphic>
      </p:graphicFrame>
      <p:sp>
        <p:nvSpPr>
          <p:cNvPr id="25" name="Slide Number Placeholder 2">
            <a:extLst>
              <a:ext uri="{FF2B5EF4-FFF2-40B4-BE49-F238E27FC236}">
                <a16:creationId xmlns:a16="http://schemas.microsoft.com/office/drawing/2014/main" id="{5EC4BC0A-868E-D14D-8490-4D3BDC357E02}"/>
              </a:ext>
            </a:extLst>
          </p:cNvPr>
          <p:cNvSpPr>
            <a:spLocks noGrp="1"/>
          </p:cNvSpPr>
          <p:nvPr>
            <p:ph type="sldNum" sz="quarter" idx="10"/>
          </p:nvPr>
        </p:nvSpPr>
        <p:spPr>
          <a:xfrm>
            <a:off x="8610600" y="6356350"/>
            <a:ext cx="2743200" cy="365125"/>
          </a:xfrm>
        </p:spPr>
        <p:txBody>
          <a:bodyPr/>
          <a:lstStyle/>
          <a:p>
            <a:fld id="{EB0983FF-4977-374B-8B5B-8BB7F3D0294A}" type="slidenum">
              <a:rPr lang="en-US" smtClean="0">
                <a:solidFill>
                  <a:srgbClr val="00ACB8"/>
                </a:solidFill>
              </a:rPr>
              <a:pPr/>
              <a:t>13</a:t>
            </a:fld>
            <a:endParaRPr lang="en-US" dirty="0">
              <a:solidFill>
                <a:srgbClr val="00ACB8"/>
              </a:solidFill>
            </a:endParaRPr>
          </a:p>
        </p:txBody>
      </p:sp>
    </p:spTree>
    <p:extLst>
      <p:ext uri="{BB962C8B-B14F-4D97-AF65-F5344CB8AC3E}">
        <p14:creationId xmlns:p14="http://schemas.microsoft.com/office/powerpoint/2010/main" val="4157913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43CEE5-83DD-49FD-9FAD-B78ED348DA26}"/>
              </a:ext>
            </a:extLst>
          </p:cNvPr>
          <p:cNvSpPr>
            <a:spLocks noGrp="1"/>
          </p:cNvSpPr>
          <p:nvPr>
            <p:ph type="title"/>
          </p:nvPr>
        </p:nvSpPr>
        <p:spPr>
          <a:xfrm>
            <a:off x="718556" y="325978"/>
            <a:ext cx="11353800" cy="720080"/>
          </a:xfrm>
        </p:spPr>
        <p:txBody>
          <a:bodyPr/>
          <a:lstStyle/>
          <a:p>
            <a:r>
              <a:rPr lang="en-GB" sz="2200" dirty="0">
                <a:solidFill>
                  <a:srgbClr val="00ACB8"/>
                </a:solidFill>
                <a:latin typeface="Avenir Next Medium" panose="020B0503020202020204" pitchFamily="34" charset="0"/>
              </a:rPr>
              <a:t>Adult ALL is a promising commercial opportunity with limited competition  </a:t>
            </a:r>
            <a:br>
              <a:rPr lang="en-GB" sz="2200" dirty="0">
                <a:solidFill>
                  <a:srgbClr val="00ACB8"/>
                </a:solidFill>
                <a:latin typeface="Avenir Next Medium" panose="020B0503020202020204" pitchFamily="34" charset="0"/>
              </a:rPr>
            </a:br>
            <a:r>
              <a:rPr lang="en-US" sz="1600" dirty="0">
                <a:solidFill>
                  <a:schemeClr val="bg1"/>
                </a:solidFill>
                <a:latin typeface="Avenir Next" panose="020B0503020202020204" pitchFamily="34" charset="0"/>
              </a:rPr>
              <a:t>R/R adult ALL is estimated* to be three times the size of r/r pediatric ALL</a:t>
            </a:r>
            <a:br>
              <a:rPr lang="en-GB" sz="2400" dirty="0"/>
            </a:br>
            <a:endParaRPr lang="en-GB" sz="2400" dirty="0">
              <a:solidFill>
                <a:srgbClr val="00ACB8"/>
              </a:solidFill>
              <a:latin typeface="Avenir Next Medium" panose="020B0503020202020204" pitchFamily="34" charset="0"/>
            </a:endParaRPr>
          </a:p>
        </p:txBody>
      </p:sp>
      <p:sp>
        <p:nvSpPr>
          <p:cNvPr id="9" name="Rectangle 8">
            <a:extLst>
              <a:ext uri="{FF2B5EF4-FFF2-40B4-BE49-F238E27FC236}">
                <a16:creationId xmlns:a16="http://schemas.microsoft.com/office/drawing/2014/main" id="{8044B333-5DC6-4885-9B09-95DA219C1CF9}"/>
              </a:ext>
            </a:extLst>
          </p:cNvPr>
          <p:cNvSpPr/>
          <p:nvPr/>
        </p:nvSpPr>
        <p:spPr>
          <a:xfrm>
            <a:off x="756128" y="5401073"/>
            <a:ext cx="10513969" cy="584775"/>
          </a:xfrm>
          <a:prstGeom prst="rect">
            <a:avLst/>
          </a:prstGeom>
        </p:spPr>
        <p:txBody>
          <a:bodyPr wrap="square">
            <a:spAutoFit/>
          </a:bodyPr>
          <a:lstStyle/>
          <a:p>
            <a:pPr lvl="0" algn="ctr" defTabSz="457200">
              <a:defRPr/>
            </a:pPr>
            <a:r>
              <a:rPr kumimoji="0" lang="en-GB" sz="1600" b="1" u="none" strike="noStrike" kern="1200" cap="none" spc="0" normalizeH="0" baseline="0" noProof="0" dirty="0">
                <a:ln>
                  <a:noFill/>
                </a:ln>
                <a:solidFill>
                  <a:srgbClr val="00ACB8"/>
                </a:solidFill>
                <a:effectLst/>
                <a:uLnTx/>
                <a:uFillTx/>
                <a:latin typeface="Avenir Next Demi Bold" panose="020B0503020202020204" pitchFamily="34" charset="0"/>
              </a:rPr>
              <a:t>ADDITIONAL POTENTIAL FOR AUTO1 TO MOVE TO 1</a:t>
            </a:r>
            <a:r>
              <a:rPr kumimoji="0" lang="en-GB" sz="1600" b="1" u="none" strike="noStrike" kern="1200" cap="none" spc="0" normalizeH="0" baseline="30000" noProof="0" dirty="0">
                <a:ln>
                  <a:noFill/>
                </a:ln>
                <a:solidFill>
                  <a:srgbClr val="00ACB8"/>
                </a:solidFill>
                <a:effectLst/>
                <a:uLnTx/>
                <a:uFillTx/>
                <a:latin typeface="Avenir Next Demi Bold" panose="020B0503020202020204" pitchFamily="34" charset="0"/>
              </a:rPr>
              <a:t>ST</a:t>
            </a:r>
            <a:r>
              <a:rPr kumimoji="0" lang="en-GB" sz="1600" b="1" u="none" strike="noStrike" kern="1200" cap="none" spc="0" normalizeH="0" baseline="0" noProof="0" dirty="0">
                <a:ln>
                  <a:noFill/>
                </a:ln>
                <a:solidFill>
                  <a:srgbClr val="00ACB8"/>
                </a:solidFill>
                <a:effectLst/>
                <a:uLnTx/>
                <a:uFillTx/>
                <a:latin typeface="Avenir Next Demi Bold" panose="020B0503020202020204" pitchFamily="34" charset="0"/>
              </a:rPr>
              <a:t> AND 2</a:t>
            </a:r>
            <a:r>
              <a:rPr kumimoji="0" lang="en-GB" sz="1600" b="1" u="none" strike="noStrike" kern="1200" cap="none" spc="0" normalizeH="0" baseline="30000" noProof="0" dirty="0">
                <a:ln>
                  <a:noFill/>
                </a:ln>
                <a:solidFill>
                  <a:srgbClr val="00ACB8"/>
                </a:solidFill>
                <a:effectLst/>
                <a:uLnTx/>
                <a:uFillTx/>
                <a:latin typeface="Avenir Next Demi Bold" panose="020B0503020202020204" pitchFamily="34" charset="0"/>
              </a:rPr>
              <a:t>ND</a:t>
            </a:r>
            <a:r>
              <a:rPr kumimoji="0" lang="en-GB" sz="1600" b="1" u="none" strike="noStrike" kern="1200" cap="none" spc="0" normalizeH="0" baseline="0" noProof="0" dirty="0">
                <a:ln>
                  <a:noFill/>
                </a:ln>
                <a:solidFill>
                  <a:srgbClr val="00ACB8"/>
                </a:solidFill>
                <a:effectLst/>
                <a:uLnTx/>
                <a:uFillTx/>
                <a:latin typeface="Avenir Next Demi Bold" panose="020B0503020202020204" pitchFamily="34" charset="0"/>
              </a:rPr>
              <a:t> </a:t>
            </a:r>
            <a:r>
              <a:rPr lang="en-GB" sz="1600" b="1" dirty="0">
                <a:solidFill>
                  <a:srgbClr val="00ACB8"/>
                </a:solidFill>
                <a:latin typeface="Avenir Next Demi Bold" panose="020B0503020202020204" pitchFamily="34" charset="0"/>
              </a:rPr>
              <a:t>LINES </a:t>
            </a:r>
            <a:r>
              <a:rPr lang="en-GB" sz="1050" b="1" baseline="30000" dirty="0">
                <a:solidFill>
                  <a:srgbClr val="00ACB8"/>
                </a:solidFill>
                <a:latin typeface="Avenir Next Demi Bold" panose="020B0503020202020204" pitchFamily="34" charset="0"/>
              </a:rPr>
              <a:t>**</a:t>
            </a:r>
            <a:r>
              <a:rPr lang="en-GB" sz="1600" b="1" dirty="0">
                <a:solidFill>
                  <a:srgbClr val="00ACB8"/>
                </a:solidFill>
                <a:latin typeface="Avenir Next Demi Bold" panose="020B0503020202020204" pitchFamily="34" charset="0"/>
              </a:rPr>
              <a:t>, </a:t>
            </a:r>
            <a:r>
              <a:rPr kumimoji="0" lang="en-GB" sz="1600" b="1" u="none" strike="noStrike" kern="1200" cap="none" spc="0" normalizeH="0" baseline="0" noProof="0" dirty="0">
                <a:ln>
                  <a:noFill/>
                </a:ln>
                <a:solidFill>
                  <a:srgbClr val="00ACB8"/>
                </a:solidFill>
                <a:effectLst/>
                <a:uLnTx/>
                <a:uFillTx/>
                <a:latin typeface="Avenir Next Demi Bold" panose="020B0503020202020204" pitchFamily="34" charset="0"/>
              </a:rPr>
              <a:t>WHICH INCREASES THE ADDRESSABLE PATIENT POPULATION TO APPROX. 5,000 ADULT ALL PATIENTS</a:t>
            </a:r>
          </a:p>
        </p:txBody>
      </p:sp>
      <p:sp>
        <p:nvSpPr>
          <p:cNvPr id="28" name="Oval 27">
            <a:extLst>
              <a:ext uri="{FF2B5EF4-FFF2-40B4-BE49-F238E27FC236}">
                <a16:creationId xmlns:a16="http://schemas.microsoft.com/office/drawing/2014/main" id="{5BCCC6E8-F08B-7544-A567-66E50E41B830}"/>
              </a:ext>
            </a:extLst>
          </p:cNvPr>
          <p:cNvSpPr/>
          <p:nvPr/>
        </p:nvSpPr>
        <p:spPr>
          <a:xfrm>
            <a:off x="1463629" y="1852760"/>
            <a:ext cx="3336971" cy="3336971"/>
          </a:xfrm>
          <a:prstGeom prst="ellipse">
            <a:avLst/>
          </a:prstGeom>
          <a:solidFill>
            <a:srgbClr val="00A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9E5F3F8-890B-3244-A4DA-1F42A46D2ACC}"/>
              </a:ext>
            </a:extLst>
          </p:cNvPr>
          <p:cNvSpPr/>
          <p:nvPr/>
        </p:nvSpPr>
        <p:spPr>
          <a:xfrm>
            <a:off x="756128" y="1827916"/>
            <a:ext cx="4785606" cy="673793"/>
          </a:xfrm>
          <a:prstGeom prst="rect">
            <a:avLst/>
          </a:prstGeom>
          <a:solidFill>
            <a:schemeClr val="accent1">
              <a:lumMod val="50000"/>
            </a:schemeClr>
          </a:solid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0" name="TextBox 29">
            <a:extLst>
              <a:ext uri="{FF2B5EF4-FFF2-40B4-BE49-F238E27FC236}">
                <a16:creationId xmlns:a16="http://schemas.microsoft.com/office/drawing/2014/main" id="{0B6A69CC-E846-A449-A505-EDD639CFE7F3}"/>
              </a:ext>
            </a:extLst>
          </p:cNvPr>
          <p:cNvSpPr txBox="1"/>
          <p:nvPr/>
        </p:nvSpPr>
        <p:spPr>
          <a:xfrm>
            <a:off x="816678" y="2024701"/>
            <a:ext cx="4646482" cy="338554"/>
          </a:xfrm>
          <a:prstGeom prst="rect">
            <a:avLst/>
          </a:prstGeom>
          <a:noFill/>
        </p:spPr>
        <p:txBody>
          <a:bodyPr wrap="square">
            <a:spAutoFit/>
          </a:bodyPr>
          <a:lstStyle/>
          <a:p>
            <a:pPr marL="42545" algn="ctr">
              <a:lnSpc>
                <a:spcPct val="100000"/>
              </a:lnSpc>
              <a:spcBef>
                <a:spcPts val="395"/>
              </a:spcBef>
            </a:pPr>
            <a:r>
              <a:rPr lang="en-GB" sz="1600" spc="-5" dirty="0">
                <a:solidFill>
                  <a:schemeClr val="bg1">
                    <a:lumMod val="95000"/>
                  </a:schemeClr>
                </a:solidFill>
                <a:latin typeface="Avenir Next Medium" panose="020B0503020202020204" pitchFamily="34" charset="0"/>
                <a:cs typeface="Calibri" panose="020F0502020204030204" pitchFamily="34" charset="0"/>
              </a:rPr>
              <a:t>AUTO1 r/r Adult ALL</a:t>
            </a:r>
          </a:p>
        </p:txBody>
      </p:sp>
      <p:sp>
        <p:nvSpPr>
          <p:cNvPr id="31" name="TextBox 30">
            <a:extLst>
              <a:ext uri="{FF2B5EF4-FFF2-40B4-BE49-F238E27FC236}">
                <a16:creationId xmlns:a16="http://schemas.microsoft.com/office/drawing/2014/main" id="{A4DD000B-A38F-8045-87BB-E5408F4B35D0}"/>
              </a:ext>
            </a:extLst>
          </p:cNvPr>
          <p:cNvSpPr txBox="1"/>
          <p:nvPr/>
        </p:nvSpPr>
        <p:spPr>
          <a:xfrm>
            <a:off x="1027377" y="2807259"/>
            <a:ext cx="4160108" cy="2053126"/>
          </a:xfrm>
          <a:prstGeom prst="rect">
            <a:avLst/>
          </a:prstGeom>
          <a:noFill/>
        </p:spPr>
        <p:txBody>
          <a:bodyPr wrap="square">
            <a:spAutoFit/>
          </a:bodyPr>
          <a:lstStyle/>
          <a:p>
            <a:pPr algn="ctr">
              <a:lnSpc>
                <a:spcPts val="2220"/>
              </a:lnSpc>
              <a:spcAft>
                <a:spcPts val="600"/>
              </a:spcAft>
              <a:buClr>
                <a:schemeClr val="accent1">
                  <a:lumMod val="50000"/>
                </a:schemeClr>
              </a:buClr>
              <a:buSzPct val="120000"/>
            </a:pPr>
            <a:r>
              <a:rPr lang="en-GB" dirty="0">
                <a:solidFill>
                  <a:schemeClr val="bg1"/>
                </a:solidFill>
                <a:latin typeface="Avenir Next Medium" panose="020B0503020202020204" pitchFamily="34" charset="0"/>
              </a:rPr>
              <a:t>Estimated R/R patients</a:t>
            </a:r>
          </a:p>
          <a:p>
            <a:pPr algn="ctr">
              <a:lnSpc>
                <a:spcPts val="5180"/>
              </a:lnSpc>
              <a:spcAft>
                <a:spcPts val="600"/>
              </a:spcAft>
              <a:buClr>
                <a:schemeClr val="accent1">
                  <a:lumMod val="50000"/>
                </a:schemeClr>
              </a:buClr>
              <a:buSzPct val="120000"/>
            </a:pPr>
            <a:r>
              <a:rPr lang="en-GB" sz="4400" b="1" dirty="0">
                <a:solidFill>
                  <a:schemeClr val="bg1"/>
                </a:solidFill>
                <a:latin typeface="Avenir Next Demi Bold" panose="020B0503020202020204" pitchFamily="34" charset="0"/>
              </a:rPr>
              <a:t>~3,000</a:t>
            </a:r>
          </a:p>
          <a:p>
            <a:pPr algn="ctr">
              <a:lnSpc>
                <a:spcPts val="1820"/>
              </a:lnSpc>
              <a:spcAft>
                <a:spcPts val="600"/>
              </a:spcAft>
              <a:buClr>
                <a:schemeClr val="accent1">
                  <a:lumMod val="50000"/>
                </a:schemeClr>
              </a:buClr>
              <a:buSzPct val="120000"/>
            </a:pPr>
            <a:r>
              <a:rPr lang="en-GB" dirty="0">
                <a:solidFill>
                  <a:schemeClr val="bg1"/>
                </a:solidFill>
                <a:latin typeface="Avenir Next Medium" panose="020B0503020202020204" pitchFamily="34" charset="0"/>
              </a:rPr>
              <a:t>addressable patient </a:t>
            </a:r>
          </a:p>
          <a:p>
            <a:pPr algn="ctr">
              <a:lnSpc>
                <a:spcPts val="1820"/>
              </a:lnSpc>
              <a:spcAft>
                <a:spcPts val="600"/>
              </a:spcAft>
              <a:buClr>
                <a:schemeClr val="accent1">
                  <a:lumMod val="50000"/>
                </a:schemeClr>
              </a:buClr>
              <a:buSzPct val="120000"/>
            </a:pPr>
            <a:r>
              <a:rPr lang="en-GB" dirty="0">
                <a:solidFill>
                  <a:schemeClr val="bg1"/>
                </a:solidFill>
                <a:latin typeface="Avenir Next Medium" panose="020B0503020202020204" pitchFamily="34" charset="0"/>
              </a:rPr>
              <a:t>population </a:t>
            </a:r>
          </a:p>
          <a:p>
            <a:pPr algn="ctr">
              <a:lnSpc>
                <a:spcPts val="1820"/>
              </a:lnSpc>
              <a:spcAft>
                <a:spcPts val="600"/>
              </a:spcAft>
              <a:buClr>
                <a:schemeClr val="accent1">
                  <a:lumMod val="50000"/>
                </a:schemeClr>
              </a:buClr>
              <a:buSzPct val="120000"/>
            </a:pPr>
            <a:r>
              <a:rPr lang="en-GB" dirty="0">
                <a:solidFill>
                  <a:schemeClr val="bg1"/>
                </a:solidFill>
                <a:latin typeface="Avenir Next Medium" panose="020B0503020202020204" pitchFamily="34" charset="0"/>
              </a:rPr>
              <a:t>in last line setting</a:t>
            </a:r>
          </a:p>
        </p:txBody>
      </p:sp>
      <p:sp>
        <p:nvSpPr>
          <p:cNvPr id="14" name="Slide Number Placeholder 2">
            <a:extLst>
              <a:ext uri="{FF2B5EF4-FFF2-40B4-BE49-F238E27FC236}">
                <a16:creationId xmlns:a16="http://schemas.microsoft.com/office/drawing/2014/main" id="{20A4EA6F-4FC3-9A46-9381-8B9140C08734}"/>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900" kern="1200">
                <a:solidFill>
                  <a:schemeClr val="tx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B0983FF-4977-374B-8B5B-8BB7F3D0294A}" type="slidenum">
              <a:rPr lang="en-US" sz="1200" smtClean="0">
                <a:solidFill>
                  <a:srgbClr val="00ACB8"/>
                </a:solidFill>
                <a:latin typeface="Avenir Next Medium" panose="020B0503020202020204" pitchFamily="34" charset="0"/>
              </a:rPr>
              <a:pPr algn="r"/>
              <a:t>14</a:t>
            </a:fld>
            <a:endParaRPr lang="en-US" sz="1200" dirty="0">
              <a:solidFill>
                <a:srgbClr val="00ACB8"/>
              </a:solidFill>
              <a:latin typeface="Avenir Next Medium" panose="020B0503020202020204" pitchFamily="34" charset="0"/>
            </a:endParaRPr>
          </a:p>
        </p:txBody>
      </p:sp>
      <p:sp>
        <p:nvSpPr>
          <p:cNvPr id="13" name="Content Placeholder 2">
            <a:extLst>
              <a:ext uri="{FF2B5EF4-FFF2-40B4-BE49-F238E27FC236}">
                <a16:creationId xmlns:a16="http://schemas.microsoft.com/office/drawing/2014/main" id="{F6F5D34A-3C4E-5A4B-88F6-8BF01FFDB7E2}"/>
              </a:ext>
            </a:extLst>
          </p:cNvPr>
          <p:cNvSpPr txBox="1">
            <a:spLocks/>
          </p:cNvSpPr>
          <p:nvPr/>
        </p:nvSpPr>
        <p:spPr>
          <a:xfrm>
            <a:off x="624809" y="5947856"/>
            <a:ext cx="5231705" cy="684686"/>
          </a:xfrm>
          <a:prstGeom prst="rect">
            <a:avLst/>
          </a:prstGeom>
          <a:noFill/>
          <a:ln w="38100">
            <a:noFill/>
          </a:ln>
        </p:spPr>
        <p:txBody>
          <a:bodyPr vert="horz" lIns="91440" tIns="45720" rIns="91440" bIns="45720" rtlCol="0" anchor="ctr">
            <a:no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100" dirty="0">
                <a:solidFill>
                  <a:schemeClr val="bg1">
                    <a:lumMod val="50000"/>
                  </a:schemeClr>
                </a:solidFill>
                <a:latin typeface="Avenir Next" panose="020B0503020202020204" pitchFamily="34" charset="0"/>
              </a:rPr>
              <a:t>*Company estimate, based on US, EU5 and Japan</a:t>
            </a:r>
          </a:p>
          <a:p>
            <a:pPr>
              <a:defRPr/>
            </a:pPr>
            <a:r>
              <a:rPr kumimoji="0" lang="en-US" sz="1100" u="none" strike="noStrike" kern="1200" cap="none" spc="0" normalizeH="0" baseline="0" noProof="0" dirty="0">
                <a:ln>
                  <a:noFill/>
                </a:ln>
                <a:solidFill>
                  <a:schemeClr val="bg1">
                    <a:lumMod val="50000"/>
                  </a:schemeClr>
                </a:solidFill>
                <a:effectLst/>
                <a:uLnTx/>
                <a:uFillTx/>
                <a:latin typeface="Avenir Next" panose="020B0503020202020204" pitchFamily="34" charset="0"/>
                <a:cs typeface="Calibri" panose="020F0502020204030204" pitchFamily="34" charset="0"/>
              </a:rPr>
              <a:t>**Subject to successful clinical progress</a:t>
            </a:r>
            <a:endParaRPr kumimoji="0" lang="en-GB" sz="1100" u="none" strike="noStrike" kern="1200" cap="none" spc="0" normalizeH="0" baseline="0" noProof="0" dirty="0">
              <a:ln>
                <a:noFill/>
              </a:ln>
              <a:solidFill>
                <a:schemeClr val="bg1">
                  <a:lumMod val="50000"/>
                </a:schemeClr>
              </a:solidFill>
              <a:effectLst/>
              <a:uLnTx/>
              <a:uFillTx/>
              <a:latin typeface="Avenir Next" panose="020B0503020202020204" pitchFamily="34" charset="0"/>
              <a:cs typeface="Calibri" panose="020F0502020204030204" pitchFamily="34" charset="0"/>
            </a:endParaRPr>
          </a:p>
        </p:txBody>
      </p:sp>
      <p:sp>
        <p:nvSpPr>
          <p:cNvPr id="15" name="Oval 14">
            <a:extLst>
              <a:ext uri="{FF2B5EF4-FFF2-40B4-BE49-F238E27FC236}">
                <a16:creationId xmlns:a16="http://schemas.microsoft.com/office/drawing/2014/main" id="{645C314A-DA94-F64C-999A-6769D089CFC4}"/>
              </a:ext>
            </a:extLst>
          </p:cNvPr>
          <p:cNvSpPr/>
          <p:nvPr/>
        </p:nvSpPr>
        <p:spPr>
          <a:xfrm>
            <a:off x="7265715" y="1852760"/>
            <a:ext cx="3336971" cy="3336971"/>
          </a:xfrm>
          <a:prstGeom prst="ellipse">
            <a:avLst/>
          </a:prstGeom>
          <a:solidFill>
            <a:srgbClr val="00A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C4CA9F6-61DD-9B49-AAA7-AFD01072AEB3}"/>
              </a:ext>
            </a:extLst>
          </p:cNvPr>
          <p:cNvSpPr txBox="1"/>
          <p:nvPr/>
        </p:nvSpPr>
        <p:spPr>
          <a:xfrm>
            <a:off x="6831941" y="2807259"/>
            <a:ext cx="4160108" cy="2053126"/>
          </a:xfrm>
          <a:prstGeom prst="rect">
            <a:avLst/>
          </a:prstGeom>
          <a:noFill/>
        </p:spPr>
        <p:txBody>
          <a:bodyPr wrap="square">
            <a:spAutoFit/>
          </a:bodyPr>
          <a:lstStyle/>
          <a:p>
            <a:pPr algn="ctr">
              <a:lnSpc>
                <a:spcPts val="2220"/>
              </a:lnSpc>
              <a:spcAft>
                <a:spcPts val="600"/>
              </a:spcAft>
              <a:buClr>
                <a:schemeClr val="accent1">
                  <a:lumMod val="50000"/>
                </a:schemeClr>
              </a:buClr>
              <a:buSzPct val="120000"/>
            </a:pPr>
            <a:r>
              <a:rPr lang="en-GB" dirty="0">
                <a:solidFill>
                  <a:schemeClr val="bg1"/>
                </a:solidFill>
                <a:latin typeface="Avenir Next Medium" panose="020B0503020202020204" pitchFamily="34" charset="0"/>
              </a:rPr>
              <a:t>Estimated R/R patients</a:t>
            </a:r>
          </a:p>
          <a:p>
            <a:pPr algn="ctr">
              <a:lnSpc>
                <a:spcPts val="5180"/>
              </a:lnSpc>
              <a:spcAft>
                <a:spcPts val="600"/>
              </a:spcAft>
              <a:buClr>
                <a:schemeClr val="accent1">
                  <a:lumMod val="50000"/>
                </a:schemeClr>
              </a:buClr>
              <a:buSzPct val="120000"/>
            </a:pPr>
            <a:r>
              <a:rPr lang="en-GB" sz="4400" b="1" dirty="0">
                <a:solidFill>
                  <a:schemeClr val="bg1"/>
                </a:solidFill>
                <a:latin typeface="Avenir Next Demi Bold" panose="020B0503020202020204" pitchFamily="34" charset="0"/>
              </a:rPr>
              <a:t>~1,000</a:t>
            </a:r>
          </a:p>
          <a:p>
            <a:pPr algn="ctr">
              <a:lnSpc>
                <a:spcPts val="1820"/>
              </a:lnSpc>
              <a:spcAft>
                <a:spcPts val="600"/>
              </a:spcAft>
              <a:buClr>
                <a:schemeClr val="accent1">
                  <a:lumMod val="50000"/>
                </a:schemeClr>
              </a:buClr>
              <a:buSzPct val="120000"/>
            </a:pPr>
            <a:r>
              <a:rPr lang="en-GB" dirty="0">
                <a:solidFill>
                  <a:schemeClr val="bg1"/>
                </a:solidFill>
                <a:latin typeface="Avenir Next Medium" panose="020B0503020202020204" pitchFamily="34" charset="0"/>
              </a:rPr>
              <a:t>addressable patient </a:t>
            </a:r>
          </a:p>
          <a:p>
            <a:pPr algn="ctr">
              <a:lnSpc>
                <a:spcPts val="1820"/>
              </a:lnSpc>
              <a:spcAft>
                <a:spcPts val="600"/>
              </a:spcAft>
              <a:buClr>
                <a:schemeClr val="accent1">
                  <a:lumMod val="50000"/>
                </a:schemeClr>
              </a:buClr>
              <a:buSzPct val="120000"/>
            </a:pPr>
            <a:r>
              <a:rPr lang="en-GB" dirty="0">
                <a:solidFill>
                  <a:schemeClr val="bg1"/>
                </a:solidFill>
                <a:latin typeface="Avenir Next Medium" panose="020B0503020202020204" pitchFamily="34" charset="0"/>
              </a:rPr>
              <a:t>population </a:t>
            </a:r>
          </a:p>
          <a:p>
            <a:pPr algn="ctr">
              <a:lnSpc>
                <a:spcPts val="1820"/>
              </a:lnSpc>
              <a:spcAft>
                <a:spcPts val="600"/>
              </a:spcAft>
              <a:buClr>
                <a:schemeClr val="accent1">
                  <a:lumMod val="50000"/>
                </a:schemeClr>
              </a:buClr>
              <a:buSzPct val="120000"/>
            </a:pPr>
            <a:r>
              <a:rPr lang="en-GB" dirty="0">
                <a:solidFill>
                  <a:schemeClr val="bg1"/>
                </a:solidFill>
                <a:latin typeface="Avenir Next Medium" panose="020B0503020202020204" pitchFamily="34" charset="0"/>
              </a:rPr>
              <a:t>in last line setting</a:t>
            </a:r>
          </a:p>
        </p:txBody>
      </p:sp>
      <p:sp>
        <p:nvSpPr>
          <p:cNvPr id="17" name="Rectangle 16">
            <a:extLst>
              <a:ext uri="{FF2B5EF4-FFF2-40B4-BE49-F238E27FC236}">
                <a16:creationId xmlns:a16="http://schemas.microsoft.com/office/drawing/2014/main" id="{E33AD602-D1D3-4340-841B-E224BF9688CE}"/>
              </a:ext>
            </a:extLst>
          </p:cNvPr>
          <p:cNvSpPr/>
          <p:nvPr/>
        </p:nvSpPr>
        <p:spPr>
          <a:xfrm>
            <a:off x="6484491" y="1827916"/>
            <a:ext cx="4785606" cy="673793"/>
          </a:xfrm>
          <a:prstGeom prst="rect">
            <a:avLst/>
          </a:prstGeom>
          <a:solidFill>
            <a:schemeClr val="accent1">
              <a:lumMod val="50000"/>
            </a:schemeClr>
          </a:solid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8" name="TextBox 17">
            <a:extLst>
              <a:ext uri="{FF2B5EF4-FFF2-40B4-BE49-F238E27FC236}">
                <a16:creationId xmlns:a16="http://schemas.microsoft.com/office/drawing/2014/main" id="{4A03B338-149C-CD4F-945C-FC744D1D100D}"/>
              </a:ext>
            </a:extLst>
          </p:cNvPr>
          <p:cNvSpPr txBox="1"/>
          <p:nvPr/>
        </p:nvSpPr>
        <p:spPr>
          <a:xfrm>
            <a:off x="6545041" y="2024701"/>
            <a:ext cx="4646482" cy="338554"/>
          </a:xfrm>
          <a:prstGeom prst="rect">
            <a:avLst/>
          </a:prstGeom>
          <a:noFill/>
        </p:spPr>
        <p:txBody>
          <a:bodyPr wrap="square">
            <a:spAutoFit/>
          </a:bodyPr>
          <a:lstStyle/>
          <a:p>
            <a:pPr marL="42545" algn="ctr">
              <a:lnSpc>
                <a:spcPct val="100000"/>
              </a:lnSpc>
              <a:spcBef>
                <a:spcPts val="395"/>
              </a:spcBef>
            </a:pPr>
            <a:r>
              <a:rPr lang="en-GB" sz="1600" spc="-5" dirty="0">
                <a:solidFill>
                  <a:schemeClr val="bg1">
                    <a:lumMod val="95000"/>
                  </a:schemeClr>
                </a:solidFill>
                <a:latin typeface="Avenir Next Medium" panose="020B0503020202020204" pitchFamily="34" charset="0"/>
                <a:cs typeface="Calibri" panose="020F0502020204030204" pitchFamily="34" charset="0"/>
              </a:rPr>
              <a:t>r/r </a:t>
            </a:r>
            <a:r>
              <a:rPr lang="en-GB" sz="1600" spc="-5" dirty="0" err="1">
                <a:solidFill>
                  <a:schemeClr val="bg1">
                    <a:lumMod val="95000"/>
                  </a:schemeClr>
                </a:solidFill>
                <a:latin typeface="Avenir Next Medium" panose="020B0503020202020204" pitchFamily="34" charset="0"/>
                <a:cs typeface="Calibri" panose="020F0502020204030204" pitchFamily="34" charset="0"/>
              </a:rPr>
              <a:t>Pediatric</a:t>
            </a:r>
            <a:r>
              <a:rPr lang="en-GB" sz="1600" spc="-5" dirty="0">
                <a:solidFill>
                  <a:schemeClr val="bg1">
                    <a:lumMod val="95000"/>
                  </a:schemeClr>
                </a:solidFill>
                <a:latin typeface="Avenir Next Medium" panose="020B0503020202020204" pitchFamily="34" charset="0"/>
                <a:cs typeface="Calibri" panose="020F0502020204030204" pitchFamily="34" charset="0"/>
              </a:rPr>
              <a:t> ALL</a:t>
            </a:r>
          </a:p>
        </p:txBody>
      </p:sp>
    </p:spTree>
    <p:extLst>
      <p:ext uri="{BB962C8B-B14F-4D97-AF65-F5344CB8AC3E}">
        <p14:creationId xmlns:p14="http://schemas.microsoft.com/office/powerpoint/2010/main" val="1241057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1A27-322B-43C6-B521-049861DF579F}"/>
              </a:ext>
            </a:extLst>
          </p:cNvPr>
          <p:cNvSpPr>
            <a:spLocks noGrp="1"/>
          </p:cNvSpPr>
          <p:nvPr>
            <p:ph type="title"/>
          </p:nvPr>
        </p:nvSpPr>
        <p:spPr>
          <a:xfrm>
            <a:off x="718556" y="325224"/>
            <a:ext cx="9348722" cy="1325563"/>
          </a:xfrm>
        </p:spPr>
        <p:txBody>
          <a:bodyPr/>
          <a:lstStyle/>
          <a:p>
            <a:r>
              <a:rPr lang="en-US" dirty="0" err="1"/>
              <a:t>Blincyto</a:t>
            </a:r>
            <a:r>
              <a:rPr lang="en-US" dirty="0"/>
              <a:t> and </a:t>
            </a:r>
            <a:r>
              <a:rPr lang="en-US" dirty="0" err="1"/>
              <a:t>Besponsa</a:t>
            </a:r>
            <a:r>
              <a:rPr lang="en-US" dirty="0"/>
              <a:t> sales suggestive of a meaningful opportunity in adult ALL</a:t>
            </a:r>
            <a:br>
              <a:rPr lang="en-GB" dirty="0"/>
            </a:br>
            <a:br>
              <a:rPr lang="en-GB" dirty="0"/>
            </a:br>
            <a:endParaRPr lang="en-GB" dirty="0"/>
          </a:p>
        </p:txBody>
      </p:sp>
      <p:sp>
        <p:nvSpPr>
          <p:cNvPr id="16" name="TextBox 15">
            <a:extLst>
              <a:ext uri="{FF2B5EF4-FFF2-40B4-BE49-F238E27FC236}">
                <a16:creationId xmlns:a16="http://schemas.microsoft.com/office/drawing/2014/main" id="{0508DF8A-6B06-4653-B91A-EE828617886B}"/>
              </a:ext>
            </a:extLst>
          </p:cNvPr>
          <p:cNvSpPr txBox="1"/>
          <p:nvPr/>
        </p:nvSpPr>
        <p:spPr>
          <a:xfrm>
            <a:off x="5485402" y="2070085"/>
            <a:ext cx="6299161" cy="2893997"/>
          </a:xfrm>
          <a:prstGeom prst="rect">
            <a:avLst/>
          </a:prstGeom>
          <a:noFill/>
        </p:spPr>
        <p:txBody>
          <a:bodyPr wrap="square">
            <a:spAutoFit/>
          </a:bodyPr>
          <a:lstStyle/>
          <a:p>
            <a:pPr marL="356616" lvl="0" indent="-228600">
              <a:lnSpc>
                <a:spcPts val="2260"/>
              </a:lnSpc>
              <a:spcBef>
                <a:spcPts val="1200"/>
              </a:spcBef>
              <a:buClr>
                <a:srgbClr val="00ACB8"/>
              </a:buClr>
              <a:buSzPct val="120000"/>
              <a:buFont typeface="Courier New" panose="02070309020205020404" pitchFamily="49" charset="0"/>
              <a:buChar char="o"/>
              <a:defRPr/>
            </a:pPr>
            <a:r>
              <a:rPr lang="en-US" sz="1600" dirty="0" err="1">
                <a:solidFill>
                  <a:schemeClr val="accent1">
                    <a:lumMod val="50000"/>
                  </a:schemeClr>
                </a:solidFill>
                <a:latin typeface="Avenir Next" panose="020B0503020202020204" pitchFamily="34" charset="0"/>
                <a:cs typeface="Calibri" panose="020F0502020204030204" pitchFamily="34" charset="0"/>
              </a:rPr>
              <a:t>Blincyto</a:t>
            </a:r>
            <a:r>
              <a:rPr lang="en-US" sz="1600" dirty="0">
                <a:solidFill>
                  <a:schemeClr val="accent1">
                    <a:lumMod val="50000"/>
                  </a:schemeClr>
                </a:solidFill>
                <a:latin typeface="Avenir Next" panose="020B0503020202020204" pitchFamily="34" charset="0"/>
                <a:cs typeface="Calibri" panose="020F0502020204030204" pitchFamily="34" charset="0"/>
              </a:rPr>
              <a:t> sales price estimated to be $175k (based on 1.7 cycles) resulting in approx. 1,400 -1,800 commercial patients (includes pediatric patients)</a:t>
            </a:r>
            <a:endParaRPr lang="en-GB" sz="1600" dirty="0">
              <a:solidFill>
                <a:schemeClr val="accent1">
                  <a:lumMod val="50000"/>
                </a:schemeClr>
              </a:solidFill>
              <a:latin typeface="Avenir Next" panose="020B0503020202020204" pitchFamily="34" charset="0"/>
              <a:cs typeface="Calibri" panose="020F0502020204030204" pitchFamily="34" charset="0"/>
            </a:endParaRPr>
          </a:p>
          <a:p>
            <a:pPr marL="356616" lvl="0" indent="-228600">
              <a:lnSpc>
                <a:spcPts val="2260"/>
              </a:lnSpc>
              <a:spcBef>
                <a:spcPts val="1200"/>
              </a:spcBef>
              <a:buClr>
                <a:srgbClr val="00ACB8"/>
              </a:buClr>
              <a:buSzPct val="120000"/>
              <a:buFont typeface="Courier New" panose="02070309020205020404" pitchFamily="49" charset="0"/>
              <a:buChar char="o"/>
              <a:defRPr/>
            </a:pPr>
            <a:r>
              <a:rPr lang="en-GB" sz="1600" dirty="0">
                <a:solidFill>
                  <a:schemeClr val="accent1">
                    <a:lumMod val="50000"/>
                  </a:schemeClr>
                </a:solidFill>
                <a:latin typeface="Avenir Next" panose="020B0503020202020204" pitchFamily="34" charset="0"/>
                <a:cs typeface="Calibri" panose="020F0502020204030204" pitchFamily="34" charset="0"/>
              </a:rPr>
              <a:t>Opportunity to address entire relapse / refractory adult ALL setting, representing 3,000 patients across US, EU5 and Japan</a:t>
            </a:r>
          </a:p>
          <a:p>
            <a:pPr marL="356616" indent="-228600">
              <a:lnSpc>
                <a:spcPts val="2260"/>
              </a:lnSpc>
              <a:spcBef>
                <a:spcPts val="1200"/>
              </a:spcBef>
              <a:buClr>
                <a:srgbClr val="00ACB8"/>
              </a:buClr>
              <a:buSzPct val="120000"/>
              <a:buFont typeface="Courier New" panose="02070309020205020404" pitchFamily="49" charset="0"/>
              <a:buChar char="o"/>
              <a:defRPr/>
            </a:pPr>
            <a:r>
              <a:rPr lang="en-US" sz="1600" dirty="0">
                <a:solidFill>
                  <a:schemeClr val="accent1">
                    <a:lumMod val="50000"/>
                  </a:schemeClr>
                </a:solidFill>
                <a:latin typeface="Avenir Next" panose="020B0503020202020204" pitchFamily="34" charset="0"/>
                <a:cs typeface="Calibri" panose="020F0502020204030204" pitchFamily="34" charset="0"/>
              </a:rPr>
              <a:t>Novartis employs orphan-based differential pricing in the US with Kymriah in pediatric ALL priced at $475k compared to $375k in DLBCL</a:t>
            </a:r>
          </a:p>
          <a:p>
            <a:pPr marL="356616" lvl="0" indent="-228600">
              <a:lnSpc>
                <a:spcPts val="2260"/>
              </a:lnSpc>
              <a:spcBef>
                <a:spcPts val="1200"/>
              </a:spcBef>
              <a:buClr>
                <a:srgbClr val="00ACB8"/>
              </a:buClr>
              <a:buSzPct val="120000"/>
              <a:buFont typeface="Courier New" panose="02070309020205020404" pitchFamily="49" charset="0"/>
              <a:buChar char="o"/>
              <a:defRPr/>
            </a:pPr>
            <a:endParaRPr lang="en-GB" sz="1600" dirty="0">
              <a:solidFill>
                <a:schemeClr val="accent1">
                  <a:lumMod val="50000"/>
                </a:schemeClr>
              </a:solidFill>
              <a:latin typeface="Avenir Next" panose="020B0503020202020204" pitchFamily="34" charset="0"/>
              <a:cs typeface="Calibri" panose="020F0502020204030204" pitchFamily="34" charset="0"/>
            </a:endParaRPr>
          </a:p>
        </p:txBody>
      </p:sp>
      <p:sp>
        <p:nvSpPr>
          <p:cNvPr id="11" name="Slide Number Placeholder 2">
            <a:extLst>
              <a:ext uri="{FF2B5EF4-FFF2-40B4-BE49-F238E27FC236}">
                <a16:creationId xmlns:a16="http://schemas.microsoft.com/office/drawing/2014/main" id="{91673BEF-A463-644B-AE4E-D660BC0BF013}"/>
              </a:ext>
            </a:extLst>
          </p:cNvPr>
          <p:cNvSpPr>
            <a:spLocks noGrp="1"/>
          </p:cNvSpPr>
          <p:nvPr>
            <p:ph type="sldNum" sz="quarter" idx="10"/>
          </p:nvPr>
        </p:nvSpPr>
        <p:spPr>
          <a:xfrm>
            <a:off x="8658726" y="6356350"/>
            <a:ext cx="2743200" cy="365125"/>
          </a:xfrm>
        </p:spPr>
        <p:txBody>
          <a:bodyPr/>
          <a:lstStyle/>
          <a:p>
            <a:fld id="{EB0983FF-4977-374B-8B5B-8BB7F3D0294A}" type="slidenum">
              <a:rPr lang="en-US" smtClean="0">
                <a:solidFill>
                  <a:srgbClr val="00ACB8"/>
                </a:solidFill>
              </a:rPr>
              <a:pPr/>
              <a:t>15</a:t>
            </a:fld>
            <a:endParaRPr lang="en-US" dirty="0">
              <a:solidFill>
                <a:srgbClr val="00ACB8"/>
              </a:solidFill>
            </a:endParaRPr>
          </a:p>
        </p:txBody>
      </p:sp>
      <p:graphicFrame>
        <p:nvGraphicFramePr>
          <p:cNvPr id="15" name="Chart 14">
            <a:extLst>
              <a:ext uri="{FF2B5EF4-FFF2-40B4-BE49-F238E27FC236}">
                <a16:creationId xmlns:a16="http://schemas.microsoft.com/office/drawing/2014/main" id="{2E74E810-3D2D-E342-A3E6-7CBA29D30E6A}"/>
              </a:ext>
            </a:extLst>
          </p:cNvPr>
          <p:cNvGraphicFramePr/>
          <p:nvPr/>
        </p:nvGraphicFramePr>
        <p:xfrm>
          <a:off x="907057" y="1665513"/>
          <a:ext cx="4691743" cy="424542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22F9FB0-4EA5-3A49-9FC9-D46E77FD28D5}"/>
              </a:ext>
            </a:extLst>
          </p:cNvPr>
          <p:cNvSpPr txBox="1"/>
          <p:nvPr/>
        </p:nvSpPr>
        <p:spPr>
          <a:xfrm>
            <a:off x="1464001" y="6030179"/>
            <a:ext cx="4016828" cy="461665"/>
          </a:xfrm>
          <a:prstGeom prst="rect">
            <a:avLst/>
          </a:prstGeom>
          <a:noFill/>
        </p:spPr>
        <p:txBody>
          <a:bodyPr wrap="square" rtlCol="0">
            <a:spAutoFit/>
          </a:bodyPr>
          <a:lstStyle/>
          <a:p>
            <a:r>
              <a:rPr lang="en-GB" sz="1200" dirty="0">
                <a:solidFill>
                  <a:schemeClr val="accent1">
                    <a:lumMod val="50000"/>
                  </a:schemeClr>
                </a:solidFill>
                <a:latin typeface="Avenir Next" panose="020B0503020202020204" pitchFamily="34" charset="0"/>
              </a:rPr>
              <a:t>Reported </a:t>
            </a:r>
            <a:r>
              <a:rPr lang="en-GB" sz="1200" dirty="0" err="1">
                <a:solidFill>
                  <a:schemeClr val="accent1">
                    <a:lumMod val="50000"/>
                  </a:schemeClr>
                </a:solidFill>
                <a:latin typeface="Avenir Next" panose="020B0503020202020204" pitchFamily="34" charset="0"/>
              </a:rPr>
              <a:t>Blincyto</a:t>
            </a:r>
            <a:r>
              <a:rPr lang="en-GB" sz="1200" dirty="0">
                <a:solidFill>
                  <a:schemeClr val="accent1">
                    <a:lumMod val="50000"/>
                  </a:schemeClr>
                </a:solidFill>
                <a:latin typeface="Avenir Next" panose="020B0503020202020204" pitchFamily="34" charset="0"/>
              </a:rPr>
              <a:t> Sales*             Estimated </a:t>
            </a:r>
            <a:r>
              <a:rPr lang="en-GB" sz="1200" dirty="0" err="1">
                <a:solidFill>
                  <a:schemeClr val="accent1">
                    <a:lumMod val="50000"/>
                  </a:schemeClr>
                </a:solidFill>
                <a:latin typeface="Avenir Next" panose="020B0503020202020204" pitchFamily="34" charset="0"/>
              </a:rPr>
              <a:t>Besponsa</a:t>
            </a:r>
            <a:r>
              <a:rPr lang="en-GB" sz="1200" dirty="0">
                <a:solidFill>
                  <a:schemeClr val="accent1">
                    <a:lumMod val="50000"/>
                  </a:schemeClr>
                </a:solidFill>
                <a:latin typeface="Avenir Next" panose="020B0503020202020204" pitchFamily="34" charset="0"/>
              </a:rPr>
              <a:t> sales</a:t>
            </a:r>
          </a:p>
          <a:p>
            <a:endParaRPr lang="en-US" sz="1200" dirty="0">
              <a:solidFill>
                <a:schemeClr val="accent1">
                  <a:lumMod val="50000"/>
                </a:schemeClr>
              </a:solidFill>
              <a:latin typeface="Avenir Next" panose="020B0503020202020204" pitchFamily="34" charset="0"/>
            </a:endParaRPr>
          </a:p>
        </p:txBody>
      </p:sp>
      <p:sp>
        <p:nvSpPr>
          <p:cNvPr id="4" name="Rectangle 3">
            <a:extLst>
              <a:ext uri="{FF2B5EF4-FFF2-40B4-BE49-F238E27FC236}">
                <a16:creationId xmlns:a16="http://schemas.microsoft.com/office/drawing/2014/main" id="{9D83EA55-7DFB-D34B-9B3D-46E96109F204}"/>
              </a:ext>
            </a:extLst>
          </p:cNvPr>
          <p:cNvSpPr/>
          <p:nvPr/>
        </p:nvSpPr>
        <p:spPr>
          <a:xfrm>
            <a:off x="1342233" y="6096000"/>
            <a:ext cx="119743" cy="1197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6205680-9BED-D849-9765-80F2E808730A}"/>
              </a:ext>
            </a:extLst>
          </p:cNvPr>
          <p:cNvSpPr/>
          <p:nvPr/>
        </p:nvSpPr>
        <p:spPr>
          <a:xfrm>
            <a:off x="3321320" y="6110171"/>
            <a:ext cx="119743" cy="119743"/>
          </a:xfrm>
          <a:prstGeom prst="rect">
            <a:avLst/>
          </a:prstGeom>
          <a:solidFill>
            <a:srgbClr val="009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0B75A61-3DFD-C946-B500-E1C76C3F9D7F}"/>
              </a:ext>
            </a:extLst>
          </p:cNvPr>
          <p:cNvSpPr txBox="1"/>
          <p:nvPr/>
        </p:nvSpPr>
        <p:spPr>
          <a:xfrm rot="16200000">
            <a:off x="84983" y="3917322"/>
            <a:ext cx="16995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Global Sales $m</a:t>
            </a:r>
            <a:endParaRPr kumimoji="0" lang="en-GB" sz="16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endParaRPr>
          </a:p>
        </p:txBody>
      </p:sp>
      <p:cxnSp>
        <p:nvCxnSpPr>
          <p:cNvPr id="23" name="Straight Arrow Connector 22">
            <a:extLst>
              <a:ext uri="{FF2B5EF4-FFF2-40B4-BE49-F238E27FC236}">
                <a16:creationId xmlns:a16="http://schemas.microsoft.com/office/drawing/2014/main" id="{BEE587D0-4F89-0D49-9AE0-1EC0F6DDA2A9}"/>
              </a:ext>
            </a:extLst>
          </p:cNvPr>
          <p:cNvCxnSpPr>
            <a:cxnSpLocks/>
          </p:cNvCxnSpPr>
          <p:nvPr/>
        </p:nvCxnSpPr>
        <p:spPr>
          <a:xfrm flipV="1">
            <a:off x="2140891" y="2243470"/>
            <a:ext cx="1070142" cy="471782"/>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7E3F48D-AB02-A44C-B3A4-A4AC1F9B0C20}"/>
              </a:ext>
            </a:extLst>
          </p:cNvPr>
          <p:cNvSpPr txBox="1"/>
          <p:nvPr/>
        </p:nvSpPr>
        <p:spPr>
          <a:xfrm>
            <a:off x="2130258" y="2070845"/>
            <a:ext cx="9850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accent1">
                    <a:lumMod val="50000"/>
                  </a:schemeClr>
                </a:solidFill>
                <a:effectLst/>
                <a:uLnTx/>
                <a:uFillTx/>
                <a:latin typeface="Avenir Next Medium" panose="020B0503020202020204" pitchFamily="34" charset="0"/>
              </a:rPr>
              <a:t>+ 21%</a:t>
            </a:r>
          </a:p>
        </p:txBody>
      </p:sp>
      <p:sp>
        <p:nvSpPr>
          <p:cNvPr id="13" name="Content Placeholder 2">
            <a:extLst>
              <a:ext uri="{FF2B5EF4-FFF2-40B4-BE49-F238E27FC236}">
                <a16:creationId xmlns:a16="http://schemas.microsoft.com/office/drawing/2014/main" id="{DF92CB9C-E847-4395-89F6-1854DE2D695B}"/>
              </a:ext>
            </a:extLst>
          </p:cNvPr>
          <p:cNvSpPr txBox="1">
            <a:spLocks/>
          </p:cNvSpPr>
          <p:nvPr/>
        </p:nvSpPr>
        <p:spPr>
          <a:xfrm>
            <a:off x="429818" y="6355287"/>
            <a:ext cx="5231705" cy="684686"/>
          </a:xfrm>
          <a:prstGeom prst="rect">
            <a:avLst/>
          </a:prstGeom>
          <a:noFill/>
          <a:ln w="38100">
            <a:noFill/>
          </a:ln>
        </p:spPr>
        <p:txBody>
          <a:bodyPr vert="horz" lIns="91440" tIns="45720" rIns="91440" bIns="45720" rtlCol="0" anchor="ctr">
            <a:no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100" dirty="0">
                <a:solidFill>
                  <a:schemeClr val="bg1">
                    <a:lumMod val="50000"/>
                  </a:schemeClr>
                </a:solidFill>
                <a:latin typeface="Avenir Next" panose="020B0503020202020204" pitchFamily="34" charset="0"/>
              </a:rPr>
              <a:t>*As per Amgen SEC quarterly filings</a:t>
            </a:r>
          </a:p>
          <a:p>
            <a:pPr>
              <a:defRPr/>
            </a:pPr>
            <a:endParaRPr kumimoji="0" lang="en-GB" sz="1100" u="none" strike="noStrike" kern="1200" cap="none" spc="0" normalizeH="0" baseline="0" noProof="0" dirty="0">
              <a:ln>
                <a:noFill/>
              </a:ln>
              <a:solidFill>
                <a:schemeClr val="bg1">
                  <a:lumMod val="50000"/>
                </a:schemeClr>
              </a:solidFill>
              <a:effectLst/>
              <a:uLnTx/>
              <a:uFillTx/>
              <a:latin typeface="Avenir Next" panose="020B0503020202020204" pitchFamily="34" charset="0"/>
              <a:cs typeface="Calibri" panose="020F0502020204030204" pitchFamily="34" charset="0"/>
            </a:endParaRPr>
          </a:p>
        </p:txBody>
      </p:sp>
    </p:spTree>
    <p:extLst>
      <p:ext uri="{BB962C8B-B14F-4D97-AF65-F5344CB8AC3E}">
        <p14:creationId xmlns:p14="http://schemas.microsoft.com/office/powerpoint/2010/main" val="3822470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8349AAF-47C6-DF42-B07E-282EE3552D5A}"/>
              </a:ext>
            </a:extLst>
          </p:cNvPr>
          <p:cNvSpPr txBox="1">
            <a:spLocks/>
          </p:cNvSpPr>
          <p:nvPr/>
        </p:nvSpPr>
        <p:spPr>
          <a:xfrm>
            <a:off x="7577901" y="2513257"/>
            <a:ext cx="3792482" cy="3506687"/>
          </a:xfrm>
          <a:prstGeom prst="rect">
            <a:avLst/>
          </a:prstGeom>
        </p:spPr>
        <p:txBody>
          <a:bodyPr vert="horz" lIns="91440" tIns="45720" rIns="91440" bIns="45720" rtlCol="0">
            <a:noAutofit/>
          </a:bodyPr>
          <a:lstStyle>
            <a:lvl1pPr marL="354013" indent="-354013" algn="l" defTabSz="685783" rtl="0" eaLnBrk="1" latinLnBrk="0" hangingPunct="1">
              <a:lnSpc>
                <a:spcPct val="120000"/>
              </a:lnSpc>
              <a:spcBef>
                <a:spcPts val="0"/>
              </a:spcBef>
              <a:buClr>
                <a:srgbClr val="002060"/>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1pPr>
            <a:lvl2pPr marL="717550" indent="-363538" algn="l" defTabSz="685783" rtl="0" eaLnBrk="1" latinLnBrk="0" hangingPunct="1">
              <a:lnSpc>
                <a:spcPct val="120000"/>
              </a:lnSpc>
              <a:spcBef>
                <a:spcPts val="0"/>
              </a:spcBef>
              <a:buSzPct val="86000"/>
              <a:buFont typeface="Calibri" panose="020F050202020403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982663" indent="-265113" algn="l" defTabSz="685783" rtl="0" eaLnBrk="1" latinLnBrk="0" hangingPunct="1">
              <a:lnSpc>
                <a:spcPct val="120000"/>
              </a:lnSpc>
              <a:spcBef>
                <a:spcPts val="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258888" indent="-276225" algn="l" defTabSz="685783" rtl="0" eaLnBrk="1" latinLnBrk="0" hangingPunct="1">
              <a:lnSpc>
                <a:spcPct val="120000"/>
              </a:lnSpc>
              <a:spcBef>
                <a:spcPts val="0"/>
              </a:spcBef>
              <a:buFont typeface="Calibri Light" panose="020F0302020204030204" pitchFamily="34" charset="0"/>
              <a:buChar char="–"/>
              <a:defRPr sz="1200" kern="1200">
                <a:solidFill>
                  <a:schemeClr val="tx1"/>
                </a:solidFill>
                <a:latin typeface="Calibri" panose="020F0502020204030204" pitchFamily="34" charset="0"/>
                <a:ea typeface="+mn-ea"/>
                <a:cs typeface="Calibri" panose="020F0502020204030204" pitchFamily="34" charset="0"/>
              </a:defRPr>
            </a:lvl4pPr>
            <a:lvl5pPr marL="1435100" indent="-134938" algn="l" defTabSz="685783" rtl="0" eaLnBrk="1" latinLnBrk="0" hangingPunct="1">
              <a:lnSpc>
                <a:spcPct val="120000"/>
              </a:lnSpc>
              <a:spcBef>
                <a:spcPts val="0"/>
              </a:spcBef>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3464" lvl="0" indent="-283464">
              <a:lnSpc>
                <a:spcPct val="100000"/>
              </a:lnSpc>
              <a:spcBef>
                <a:spcPts val="600"/>
              </a:spcBef>
              <a:spcAft>
                <a:spcPts val="600"/>
              </a:spcAft>
              <a:buClr>
                <a:srgbClr val="00ACB8"/>
              </a:buClr>
              <a:buSzPct val="120000"/>
              <a:buFont typeface="Courier New" panose="02070309020205020404" pitchFamily="49" charset="0"/>
              <a:buChar char="o"/>
              <a:defRPr/>
            </a:pPr>
            <a:r>
              <a:rPr lang="en-GB" sz="1600" dirty="0">
                <a:solidFill>
                  <a:schemeClr val="accent1">
                    <a:lumMod val="50000"/>
                  </a:schemeClr>
                </a:solidFill>
                <a:latin typeface="Avenir Next" panose="020B0503020202020204" pitchFamily="34" charset="0"/>
              </a:rPr>
              <a:t>Ph1b run-in component, prior to single arm Ph2 pivotal study</a:t>
            </a:r>
          </a:p>
          <a:p>
            <a:pPr marL="283464" lvl="0" indent="-283464">
              <a:lnSpc>
                <a:spcPct val="100000"/>
              </a:lnSpc>
              <a:spcBef>
                <a:spcPts val="600"/>
              </a:spcBef>
              <a:spcAft>
                <a:spcPts val="600"/>
              </a:spcAft>
              <a:buClr>
                <a:srgbClr val="00ACB8"/>
              </a:buClr>
              <a:buSzPct val="120000"/>
              <a:buFont typeface="Courier New" panose="02070309020205020404" pitchFamily="49" charset="0"/>
              <a:buChar char="o"/>
              <a:defRPr/>
            </a:pPr>
            <a:r>
              <a:rPr lang="en-GB" sz="1600" dirty="0">
                <a:solidFill>
                  <a:schemeClr val="accent1">
                    <a:lumMod val="50000"/>
                  </a:schemeClr>
                </a:solidFill>
                <a:latin typeface="Avenir Next" panose="020B0503020202020204" pitchFamily="34" charset="0"/>
              </a:rPr>
              <a:t>100 relapsed/refractory adult ALL patients</a:t>
            </a:r>
          </a:p>
          <a:p>
            <a:pPr marL="283464" lvl="0" indent="-283464">
              <a:lnSpc>
                <a:spcPct val="100000"/>
              </a:lnSpc>
              <a:spcBef>
                <a:spcPts val="600"/>
              </a:spcBef>
              <a:spcAft>
                <a:spcPts val="600"/>
              </a:spcAft>
              <a:buClr>
                <a:srgbClr val="00ACB8"/>
              </a:buClr>
              <a:buSzPct val="120000"/>
              <a:buFont typeface="Courier New" panose="02070309020205020404" pitchFamily="49" charset="0"/>
              <a:buChar char="o"/>
              <a:defRPr/>
            </a:pPr>
            <a:r>
              <a:rPr lang="en-GB" sz="1600" dirty="0">
                <a:solidFill>
                  <a:schemeClr val="accent1">
                    <a:lumMod val="50000"/>
                  </a:schemeClr>
                </a:solidFill>
                <a:latin typeface="Avenir Next" panose="020B0503020202020204" pitchFamily="34" charset="0"/>
              </a:rPr>
              <a:t>Primary endpoint: Overall Complete Response Rate (CR/</a:t>
            </a:r>
            <a:r>
              <a:rPr lang="en-GB" sz="1600" dirty="0" err="1">
                <a:solidFill>
                  <a:schemeClr val="accent1">
                    <a:lumMod val="50000"/>
                  </a:schemeClr>
                </a:solidFill>
                <a:latin typeface="Avenir Next" panose="020B0503020202020204" pitchFamily="34" charset="0"/>
              </a:rPr>
              <a:t>CRi</a:t>
            </a:r>
            <a:r>
              <a:rPr lang="en-GB" sz="1600" dirty="0">
                <a:solidFill>
                  <a:schemeClr val="accent1">
                    <a:lumMod val="50000"/>
                  </a:schemeClr>
                </a:solidFill>
                <a:latin typeface="Avenir Next" panose="020B0503020202020204" pitchFamily="34" charset="0"/>
              </a:rPr>
              <a:t>) </a:t>
            </a:r>
          </a:p>
          <a:p>
            <a:pPr marL="283464" lvl="0" indent="-283464">
              <a:lnSpc>
                <a:spcPct val="100000"/>
              </a:lnSpc>
              <a:spcBef>
                <a:spcPts val="600"/>
              </a:spcBef>
              <a:spcAft>
                <a:spcPts val="600"/>
              </a:spcAft>
              <a:buClr>
                <a:srgbClr val="00ACB8"/>
              </a:buClr>
              <a:buSzPct val="120000"/>
              <a:buFont typeface="Courier New" panose="02070309020205020404" pitchFamily="49" charset="0"/>
              <a:buChar char="o"/>
              <a:defRPr/>
            </a:pPr>
            <a:r>
              <a:rPr lang="en-GB" sz="1600" dirty="0">
                <a:solidFill>
                  <a:schemeClr val="accent1">
                    <a:lumMod val="50000"/>
                  </a:schemeClr>
                </a:solidFill>
                <a:latin typeface="Avenir Next" panose="020B0503020202020204" pitchFamily="34" charset="0"/>
              </a:rPr>
              <a:t>Secondary endpoints: include MRD-negative CR EFS and </a:t>
            </a:r>
            <a:r>
              <a:rPr lang="en-GB" sz="1600" dirty="0" err="1">
                <a:solidFill>
                  <a:schemeClr val="accent1">
                    <a:lumMod val="50000"/>
                  </a:schemeClr>
                </a:solidFill>
                <a:latin typeface="Avenir Next" panose="020B0503020202020204" pitchFamily="34" charset="0"/>
              </a:rPr>
              <a:t>DoR</a:t>
            </a:r>
            <a:endParaRPr lang="en-GB" sz="1600" dirty="0">
              <a:solidFill>
                <a:schemeClr val="accent1">
                  <a:lumMod val="50000"/>
                </a:schemeClr>
              </a:solidFill>
              <a:latin typeface="Avenir Next" panose="020B0503020202020204" pitchFamily="34" charset="0"/>
            </a:endParaRPr>
          </a:p>
        </p:txBody>
      </p:sp>
      <p:sp>
        <p:nvSpPr>
          <p:cNvPr id="9" name="Rectangle 8">
            <a:extLst>
              <a:ext uri="{FF2B5EF4-FFF2-40B4-BE49-F238E27FC236}">
                <a16:creationId xmlns:a16="http://schemas.microsoft.com/office/drawing/2014/main" id="{56AE2CDC-DDF2-A749-9798-5D505F9CEDD5}"/>
              </a:ext>
            </a:extLst>
          </p:cNvPr>
          <p:cNvSpPr/>
          <p:nvPr/>
        </p:nvSpPr>
        <p:spPr>
          <a:xfrm>
            <a:off x="3785419" y="2299248"/>
            <a:ext cx="3535707" cy="2892185"/>
          </a:xfrm>
          <a:prstGeom prst="rect">
            <a:avLst/>
          </a:prstGeom>
          <a:solidFill>
            <a:srgbClr val="00A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1" name="TextBox 10">
            <a:extLst>
              <a:ext uri="{FF2B5EF4-FFF2-40B4-BE49-F238E27FC236}">
                <a16:creationId xmlns:a16="http://schemas.microsoft.com/office/drawing/2014/main" id="{8A6381D3-0E8B-B245-8E84-747A0358CBD2}"/>
              </a:ext>
            </a:extLst>
          </p:cNvPr>
          <p:cNvSpPr txBox="1"/>
          <p:nvPr/>
        </p:nvSpPr>
        <p:spPr>
          <a:xfrm>
            <a:off x="4998163" y="2621955"/>
            <a:ext cx="2251974" cy="2246769"/>
          </a:xfrm>
          <a:prstGeom prst="rect">
            <a:avLst/>
          </a:prstGeom>
          <a:noFill/>
        </p:spPr>
        <p:txBody>
          <a:bodyPr wrap="square">
            <a:spAutoFit/>
          </a:bodyPr>
          <a:lstStyle/>
          <a:p>
            <a:pPr marL="0" lvl="1" defTabSz="457200">
              <a:buClr>
                <a:srgbClr val="009A5E"/>
              </a:buClr>
              <a:defRPr/>
            </a:pPr>
            <a:r>
              <a:rPr lang="en-GB" sz="2000" dirty="0">
                <a:solidFill>
                  <a:prstClr val="white"/>
                </a:solidFill>
                <a:latin typeface="Avenir Next Medium" panose="020B0503020202020204" pitchFamily="34" charset="0"/>
                <a:cs typeface="Calibri" panose="020F0502020204030204" pitchFamily="34" charset="0"/>
              </a:rPr>
              <a:t>CTA approved </a:t>
            </a:r>
            <a:br>
              <a:rPr lang="en-GB" sz="2000" dirty="0">
                <a:solidFill>
                  <a:prstClr val="white"/>
                </a:solidFill>
                <a:latin typeface="Avenir Next Medium" panose="020B0503020202020204" pitchFamily="34" charset="0"/>
                <a:cs typeface="Calibri" panose="020F0502020204030204" pitchFamily="34" charset="0"/>
              </a:rPr>
            </a:br>
            <a:r>
              <a:rPr lang="en-GB" sz="2000" dirty="0">
                <a:solidFill>
                  <a:prstClr val="white"/>
                </a:solidFill>
                <a:latin typeface="Avenir Next Medium" panose="020B0503020202020204" pitchFamily="34" charset="0"/>
                <a:cs typeface="Calibri" panose="020F0502020204030204" pitchFamily="34" charset="0"/>
              </a:rPr>
              <a:t>by the MHRA </a:t>
            </a:r>
            <a:br>
              <a:rPr lang="en-GB" sz="2000" dirty="0">
                <a:solidFill>
                  <a:prstClr val="white"/>
                </a:solidFill>
                <a:latin typeface="Avenir Next Medium" panose="020B0503020202020204" pitchFamily="34" charset="0"/>
                <a:cs typeface="Calibri" panose="020F0502020204030204" pitchFamily="34" charset="0"/>
              </a:rPr>
            </a:br>
            <a:r>
              <a:rPr lang="en-GB" sz="2000" dirty="0">
                <a:solidFill>
                  <a:prstClr val="white"/>
                </a:solidFill>
                <a:latin typeface="Avenir Next Medium" panose="020B0503020202020204" pitchFamily="34" charset="0"/>
                <a:cs typeface="Calibri" panose="020F0502020204030204" pitchFamily="34" charset="0"/>
              </a:rPr>
              <a:t>in January 2020 and US IND accepted by </a:t>
            </a:r>
            <a:br>
              <a:rPr lang="en-GB" sz="2000" dirty="0">
                <a:solidFill>
                  <a:prstClr val="white"/>
                </a:solidFill>
                <a:latin typeface="Avenir Next Medium" panose="020B0503020202020204" pitchFamily="34" charset="0"/>
                <a:cs typeface="Calibri" panose="020F0502020204030204" pitchFamily="34" charset="0"/>
              </a:rPr>
            </a:br>
            <a:r>
              <a:rPr lang="en-GB" sz="2000" dirty="0">
                <a:solidFill>
                  <a:prstClr val="white"/>
                </a:solidFill>
                <a:latin typeface="Avenir Next Medium" panose="020B0503020202020204" pitchFamily="34" charset="0"/>
                <a:cs typeface="Calibri" panose="020F0502020204030204" pitchFamily="34" charset="0"/>
              </a:rPr>
              <a:t>the FDA in </a:t>
            </a:r>
            <a:br>
              <a:rPr lang="en-GB" sz="2000" dirty="0">
                <a:solidFill>
                  <a:prstClr val="white"/>
                </a:solidFill>
                <a:latin typeface="Avenir Next Medium" panose="020B0503020202020204" pitchFamily="34" charset="0"/>
                <a:cs typeface="Calibri" panose="020F0502020204030204" pitchFamily="34" charset="0"/>
              </a:rPr>
            </a:br>
            <a:r>
              <a:rPr lang="en-GB" sz="2000" dirty="0">
                <a:solidFill>
                  <a:prstClr val="white"/>
                </a:solidFill>
                <a:latin typeface="Avenir Next Medium" panose="020B0503020202020204" pitchFamily="34" charset="0"/>
                <a:cs typeface="Calibri" panose="020F0502020204030204" pitchFamily="34" charset="0"/>
              </a:rPr>
              <a:t>April 2020</a:t>
            </a:r>
          </a:p>
        </p:txBody>
      </p:sp>
      <p:sp>
        <p:nvSpPr>
          <p:cNvPr id="2" name="Title 1">
            <a:extLst>
              <a:ext uri="{FF2B5EF4-FFF2-40B4-BE49-F238E27FC236}">
                <a16:creationId xmlns:a16="http://schemas.microsoft.com/office/drawing/2014/main" id="{A527F0B4-1B7A-774F-8DC2-4E639302D7FC}"/>
              </a:ext>
            </a:extLst>
          </p:cNvPr>
          <p:cNvSpPr>
            <a:spLocks noGrp="1"/>
          </p:cNvSpPr>
          <p:nvPr>
            <p:ph type="title"/>
          </p:nvPr>
        </p:nvSpPr>
        <p:spPr/>
        <p:txBody>
          <a:bodyPr/>
          <a:lstStyle/>
          <a:p>
            <a:r>
              <a:rPr lang="en-GB" sz="2200" dirty="0"/>
              <a:t>Preliminary Ph1 data supports development as a standalone therapy</a:t>
            </a:r>
            <a:br>
              <a:rPr lang="en-GB" sz="2300" dirty="0"/>
            </a:br>
            <a:r>
              <a:rPr lang="en-US" sz="1600" dirty="0">
                <a:solidFill>
                  <a:schemeClr val="bg1"/>
                </a:solidFill>
                <a:latin typeface="Avenir Next" panose="020B0503020202020204" pitchFamily="34" charset="0"/>
              </a:rPr>
              <a:t>AUTO1 is the first </a:t>
            </a:r>
            <a:r>
              <a:rPr lang="en-US" sz="1600" dirty="0" err="1">
                <a:solidFill>
                  <a:schemeClr val="bg1"/>
                </a:solidFill>
                <a:latin typeface="Avenir Next" panose="020B0503020202020204" pitchFamily="34" charset="0"/>
              </a:rPr>
              <a:t>Autolus</a:t>
            </a:r>
            <a:r>
              <a:rPr lang="en-US" sz="1600" dirty="0">
                <a:solidFill>
                  <a:schemeClr val="bg1"/>
                </a:solidFill>
                <a:latin typeface="Avenir Next" panose="020B0503020202020204" pitchFamily="34" charset="0"/>
              </a:rPr>
              <a:t> program to move into a pivotal program</a:t>
            </a:r>
            <a:endParaRPr lang="en-GB" sz="1600" dirty="0"/>
          </a:p>
        </p:txBody>
      </p:sp>
      <p:sp>
        <p:nvSpPr>
          <p:cNvPr id="16" name="Oval 15">
            <a:extLst>
              <a:ext uri="{FF2B5EF4-FFF2-40B4-BE49-F238E27FC236}">
                <a16:creationId xmlns:a16="http://schemas.microsoft.com/office/drawing/2014/main" id="{2C3FA007-811E-AD46-9B04-51E313E77FA9}"/>
              </a:ext>
            </a:extLst>
          </p:cNvPr>
          <p:cNvSpPr/>
          <p:nvPr/>
        </p:nvSpPr>
        <p:spPr>
          <a:xfrm>
            <a:off x="838200" y="1737024"/>
            <a:ext cx="3962180" cy="396218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DA5668AB-A282-0445-BCB9-9F51EC2168DF}"/>
              </a:ext>
            </a:extLst>
          </p:cNvPr>
          <p:cNvSpPr txBox="1">
            <a:spLocks/>
          </p:cNvSpPr>
          <p:nvPr/>
        </p:nvSpPr>
        <p:spPr>
          <a:xfrm>
            <a:off x="1446797" y="2593211"/>
            <a:ext cx="2922311" cy="230425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GB" sz="2400" dirty="0">
                <a:solidFill>
                  <a:schemeClr val="bg1"/>
                </a:solidFill>
                <a:latin typeface="Avenir Next Medium" panose="020B0503020202020204" pitchFamily="34" charset="0"/>
              </a:rPr>
              <a:t>Pivotal program, </a:t>
            </a:r>
            <a:br>
              <a:rPr lang="en-GB" sz="2400" dirty="0">
                <a:solidFill>
                  <a:schemeClr val="bg1"/>
                </a:solidFill>
                <a:latin typeface="Avenir Next Medium" panose="020B0503020202020204" pitchFamily="34" charset="0"/>
              </a:rPr>
            </a:br>
            <a:r>
              <a:rPr lang="en-GB" sz="2400" dirty="0">
                <a:solidFill>
                  <a:schemeClr val="bg1"/>
                </a:solidFill>
                <a:latin typeface="Avenir Next Medium" panose="020B0503020202020204" pitchFamily="34" charset="0"/>
              </a:rPr>
              <a:t>AUTO1-AL1, in adult ALL enrolling with full data targeted in 2022</a:t>
            </a:r>
          </a:p>
        </p:txBody>
      </p:sp>
      <p:sp>
        <p:nvSpPr>
          <p:cNvPr id="14" name="Slide Number Placeholder 2">
            <a:extLst>
              <a:ext uri="{FF2B5EF4-FFF2-40B4-BE49-F238E27FC236}">
                <a16:creationId xmlns:a16="http://schemas.microsoft.com/office/drawing/2014/main" id="{E910F124-A240-8A44-8FAA-E8F98933111C}"/>
              </a:ext>
            </a:extLst>
          </p:cNvPr>
          <p:cNvSpPr>
            <a:spLocks noGrp="1"/>
          </p:cNvSpPr>
          <p:nvPr>
            <p:ph type="sldNum" sz="quarter" idx="10"/>
          </p:nvPr>
        </p:nvSpPr>
        <p:spPr>
          <a:xfrm>
            <a:off x="8610600" y="6356350"/>
            <a:ext cx="2743200" cy="365125"/>
          </a:xfrm>
        </p:spPr>
        <p:txBody>
          <a:bodyPr/>
          <a:lstStyle/>
          <a:p>
            <a:fld id="{EB0983FF-4977-374B-8B5B-8BB7F3D0294A}" type="slidenum">
              <a:rPr lang="en-US" smtClean="0">
                <a:solidFill>
                  <a:srgbClr val="00ACB8"/>
                </a:solidFill>
              </a:rPr>
              <a:pPr/>
              <a:t>16</a:t>
            </a:fld>
            <a:endParaRPr lang="en-US" dirty="0">
              <a:solidFill>
                <a:srgbClr val="00ACB8"/>
              </a:solidFill>
            </a:endParaRPr>
          </a:p>
        </p:txBody>
      </p:sp>
    </p:spTree>
    <p:extLst>
      <p:ext uri="{BB962C8B-B14F-4D97-AF65-F5344CB8AC3E}">
        <p14:creationId xmlns:p14="http://schemas.microsoft.com/office/powerpoint/2010/main" val="1666521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F0B4-1B7A-774F-8DC2-4E639302D7FC}"/>
              </a:ext>
            </a:extLst>
          </p:cNvPr>
          <p:cNvSpPr>
            <a:spLocks noGrp="1"/>
          </p:cNvSpPr>
          <p:nvPr>
            <p:ph type="title"/>
          </p:nvPr>
        </p:nvSpPr>
        <p:spPr/>
        <p:txBody>
          <a:bodyPr/>
          <a:lstStyle/>
          <a:p>
            <a:r>
              <a:rPr lang="en-GB" sz="2200" dirty="0"/>
              <a:t>Capitalizing on the unique profile of AUTO1 in adult ALL</a:t>
            </a:r>
            <a:br>
              <a:rPr lang="en-GB" sz="2300" dirty="0"/>
            </a:br>
            <a:r>
              <a:rPr lang="en-US" sz="1600" dirty="0">
                <a:solidFill>
                  <a:schemeClr val="bg1"/>
                </a:solidFill>
                <a:latin typeface="Avenir Next" panose="020B0503020202020204" pitchFamily="34" charset="0"/>
              </a:rPr>
              <a:t>Exploration of AUTO1 activity in additional B-Cell malignancies</a:t>
            </a:r>
            <a:endParaRPr lang="en-GB" sz="1600" dirty="0"/>
          </a:p>
        </p:txBody>
      </p:sp>
      <p:sp>
        <p:nvSpPr>
          <p:cNvPr id="10" name="Rectangle 9">
            <a:extLst>
              <a:ext uri="{FF2B5EF4-FFF2-40B4-BE49-F238E27FC236}">
                <a16:creationId xmlns:a16="http://schemas.microsoft.com/office/drawing/2014/main" id="{41B0ACB8-3890-5D4A-8759-2B4D70522F5E}"/>
              </a:ext>
            </a:extLst>
          </p:cNvPr>
          <p:cNvSpPr/>
          <p:nvPr/>
        </p:nvSpPr>
        <p:spPr>
          <a:xfrm>
            <a:off x="837870" y="2193899"/>
            <a:ext cx="10471396" cy="775674"/>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C09FF80-1A21-C64A-933C-C0C9E9D15EF6}"/>
              </a:ext>
            </a:extLst>
          </p:cNvPr>
          <p:cNvSpPr/>
          <p:nvPr/>
        </p:nvSpPr>
        <p:spPr>
          <a:xfrm>
            <a:off x="837867" y="3767122"/>
            <a:ext cx="10471397" cy="775674"/>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2">
            <a:extLst>
              <a:ext uri="{FF2B5EF4-FFF2-40B4-BE49-F238E27FC236}">
                <a16:creationId xmlns:a16="http://schemas.microsoft.com/office/drawing/2014/main" id="{55DB6A26-DFBF-BD42-8223-CC6CDCA2496F}"/>
              </a:ext>
            </a:extLst>
          </p:cNvPr>
          <p:cNvSpPr>
            <a:spLocks noGrp="1"/>
          </p:cNvSpPr>
          <p:nvPr>
            <p:ph type="sldNum" sz="quarter" idx="10"/>
          </p:nvPr>
        </p:nvSpPr>
        <p:spPr>
          <a:xfrm>
            <a:off x="8610600" y="6356350"/>
            <a:ext cx="2743200" cy="365125"/>
          </a:xfrm>
        </p:spPr>
        <p:txBody>
          <a:bodyPr/>
          <a:lstStyle/>
          <a:p>
            <a:fld id="{EB0983FF-4977-374B-8B5B-8BB7F3D0294A}" type="slidenum">
              <a:rPr lang="en-US" smtClean="0">
                <a:solidFill>
                  <a:srgbClr val="00ACB8"/>
                </a:solidFill>
              </a:rPr>
              <a:pPr/>
              <a:t>17</a:t>
            </a:fld>
            <a:endParaRPr lang="en-US" dirty="0">
              <a:solidFill>
                <a:srgbClr val="00ACB8"/>
              </a:solidFill>
            </a:endParaRPr>
          </a:p>
        </p:txBody>
      </p:sp>
      <p:sp>
        <p:nvSpPr>
          <p:cNvPr id="18" name="Footer Placeholder 3">
            <a:extLst>
              <a:ext uri="{FF2B5EF4-FFF2-40B4-BE49-F238E27FC236}">
                <a16:creationId xmlns:a16="http://schemas.microsoft.com/office/drawing/2014/main" id="{71EA2B00-933B-004B-8529-573D165CC25D}"/>
              </a:ext>
            </a:extLst>
          </p:cNvPr>
          <p:cNvSpPr txBox="1">
            <a:spLocks/>
          </p:cNvSpPr>
          <p:nvPr/>
        </p:nvSpPr>
        <p:spPr>
          <a:xfrm>
            <a:off x="719991" y="6078238"/>
            <a:ext cx="1072814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a:defRPr/>
            </a:pPr>
            <a:r>
              <a:rPr lang="en-GB" sz="1100" dirty="0">
                <a:solidFill>
                  <a:schemeClr val="bg1">
                    <a:lumMod val="50000"/>
                  </a:schemeClr>
                </a:solidFill>
                <a:latin typeface="Avenir Next" panose="020B0503020202020204" pitchFamily="34" charset="0"/>
                <a:cs typeface="Calibri" panose="020F0502020204030204" pitchFamily="34" charset="0"/>
              </a:rPr>
              <a:t>*</a:t>
            </a:r>
            <a:r>
              <a:rPr lang="en-US" sz="1100" dirty="0">
                <a:solidFill>
                  <a:schemeClr val="bg1">
                    <a:lumMod val="50000"/>
                  </a:schemeClr>
                </a:solidFill>
                <a:latin typeface="Avenir Next" panose="020B0503020202020204" pitchFamily="34" charset="0"/>
                <a:cs typeface="Calibri" panose="020F0502020204030204" pitchFamily="34" charset="0"/>
              </a:rPr>
              <a:t>Primary CNS lymphoma annual incidence approx. 1,400 cases in the US.  Reference: Keva Green; Jeffery P. Hogg </a:t>
            </a:r>
            <a:r>
              <a:rPr lang="en-US" sz="1100" dirty="0">
                <a:solidFill>
                  <a:schemeClr val="bg1">
                    <a:lumMod val="50000"/>
                  </a:schemeClr>
                </a:solidFill>
                <a:latin typeface="Avenir Next" panose="020B0503020202020204" pitchFamily="34" charset="0"/>
                <a:cs typeface="Calibri" panose="020F0502020204030204" pitchFamily="34" charset="0"/>
                <a:hlinkClick r:id="rId2"/>
              </a:rPr>
              <a:t>https://www.ncbi.nlm.nih.gov/books/NBK545145/</a:t>
            </a:r>
            <a:r>
              <a:rPr lang="en-US" sz="1100" dirty="0">
                <a:solidFill>
                  <a:schemeClr val="bg1">
                    <a:lumMod val="50000"/>
                  </a:schemeClr>
                </a:solidFill>
                <a:latin typeface="Avenir Next" panose="020B0503020202020204" pitchFamily="34" charset="0"/>
                <a:cs typeface="Calibri" panose="020F0502020204030204" pitchFamily="34" charset="0"/>
              </a:rPr>
              <a:t>.</a:t>
            </a:r>
          </a:p>
          <a:p>
            <a:pPr lvl="0" defTabSz="457200">
              <a:defRPr/>
            </a:pPr>
            <a:endParaRPr lang="en-GB" sz="1100" dirty="0">
              <a:solidFill>
                <a:schemeClr val="bg1">
                  <a:lumMod val="50000"/>
                </a:schemeClr>
              </a:solidFill>
              <a:latin typeface="Avenir Next" panose="020B0503020202020204" pitchFamily="34" charset="0"/>
              <a:cs typeface="Calibri" panose="020F0502020204030204" pitchFamily="34" charset="0"/>
            </a:endParaRPr>
          </a:p>
        </p:txBody>
      </p:sp>
      <p:sp>
        <p:nvSpPr>
          <p:cNvPr id="19" name="Rectangle: Rounded Corners 10">
            <a:extLst>
              <a:ext uri="{FF2B5EF4-FFF2-40B4-BE49-F238E27FC236}">
                <a16:creationId xmlns:a16="http://schemas.microsoft.com/office/drawing/2014/main" id="{8F4517B8-D9B4-DA41-9401-C336FF3E240E}"/>
              </a:ext>
            </a:extLst>
          </p:cNvPr>
          <p:cNvSpPr/>
          <p:nvPr/>
        </p:nvSpPr>
        <p:spPr>
          <a:xfrm>
            <a:off x="6884107" y="2387272"/>
            <a:ext cx="1843387" cy="416103"/>
          </a:xfrm>
          <a:prstGeom prst="roundRect">
            <a:avLst>
              <a:gd name="adj" fmla="val 4963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0" name="TextBox 19">
            <a:extLst>
              <a:ext uri="{FF2B5EF4-FFF2-40B4-BE49-F238E27FC236}">
                <a16:creationId xmlns:a16="http://schemas.microsoft.com/office/drawing/2014/main" id="{1EBC4B7C-11DE-0748-9631-FF6F9A50A671}"/>
              </a:ext>
            </a:extLst>
          </p:cNvPr>
          <p:cNvSpPr txBox="1"/>
          <p:nvPr/>
        </p:nvSpPr>
        <p:spPr>
          <a:xfrm>
            <a:off x="6990125" y="2420385"/>
            <a:ext cx="1580779" cy="369332"/>
          </a:xfrm>
          <a:prstGeom prst="rect">
            <a:avLst/>
          </a:prstGeom>
          <a:noFill/>
        </p:spPr>
        <p:txBody>
          <a:bodyPr wrap="square">
            <a:spAutoFit/>
          </a:bodyPr>
          <a:lstStyle/>
          <a:p>
            <a:pPr algn="ctr"/>
            <a:r>
              <a:rPr lang="en-GB" sz="1800" b="1" spc="-5" dirty="0">
                <a:solidFill>
                  <a:schemeClr val="bg1"/>
                </a:solidFill>
                <a:latin typeface="Avenir Next Demi Bold" panose="020B0503020202020204" pitchFamily="34" charset="0"/>
                <a:cs typeface="Calibri" panose="020F0502020204030204" pitchFamily="34" charset="0"/>
              </a:rPr>
              <a:t> ALLCAR19</a:t>
            </a:r>
            <a:endParaRPr lang="en-GB" b="1" dirty="0">
              <a:latin typeface="Avenir Next Demi Bold" panose="020B0503020202020204" pitchFamily="34" charset="0"/>
            </a:endParaRPr>
          </a:p>
        </p:txBody>
      </p:sp>
      <p:sp>
        <p:nvSpPr>
          <p:cNvPr id="21" name="Rectangle: Rounded Corners 31">
            <a:extLst>
              <a:ext uri="{FF2B5EF4-FFF2-40B4-BE49-F238E27FC236}">
                <a16:creationId xmlns:a16="http://schemas.microsoft.com/office/drawing/2014/main" id="{9252F8E6-9D24-6C4C-9C14-A49F9771A7FB}"/>
              </a:ext>
            </a:extLst>
          </p:cNvPr>
          <p:cNvSpPr/>
          <p:nvPr/>
        </p:nvSpPr>
        <p:spPr>
          <a:xfrm>
            <a:off x="6884107" y="3958331"/>
            <a:ext cx="1843387" cy="416103"/>
          </a:xfrm>
          <a:prstGeom prst="roundRect">
            <a:avLst>
              <a:gd name="adj" fmla="val 4963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2" name="TextBox 21">
            <a:extLst>
              <a:ext uri="{FF2B5EF4-FFF2-40B4-BE49-F238E27FC236}">
                <a16:creationId xmlns:a16="http://schemas.microsoft.com/office/drawing/2014/main" id="{73017F02-5552-A843-8029-E668A5FAC879}"/>
              </a:ext>
            </a:extLst>
          </p:cNvPr>
          <p:cNvSpPr txBox="1"/>
          <p:nvPr/>
        </p:nvSpPr>
        <p:spPr>
          <a:xfrm>
            <a:off x="7034685" y="4001172"/>
            <a:ext cx="1527387" cy="369332"/>
          </a:xfrm>
          <a:prstGeom prst="rect">
            <a:avLst/>
          </a:prstGeom>
          <a:noFill/>
        </p:spPr>
        <p:txBody>
          <a:bodyPr wrap="square">
            <a:spAutoFit/>
          </a:bodyPr>
          <a:lstStyle/>
          <a:p>
            <a:pPr algn="ctr"/>
            <a:r>
              <a:rPr lang="en-GB" b="1" spc="-5" dirty="0">
                <a:solidFill>
                  <a:schemeClr val="bg1"/>
                </a:solidFill>
                <a:latin typeface="Avenir Next Demi Bold" panose="020B0503020202020204" pitchFamily="34" charset="0"/>
                <a:cs typeface="Calibri" panose="020F0502020204030204" pitchFamily="34" charset="0"/>
              </a:rPr>
              <a:t>CAROUSEL</a:t>
            </a:r>
            <a:endParaRPr lang="en-GB" b="1" dirty="0">
              <a:latin typeface="Avenir Next Demi Bold" panose="020B0503020202020204" pitchFamily="34" charset="0"/>
            </a:endParaRPr>
          </a:p>
        </p:txBody>
      </p:sp>
      <p:sp>
        <p:nvSpPr>
          <p:cNvPr id="23" name="Rectangle: Rounded Corners 33">
            <a:extLst>
              <a:ext uri="{FF2B5EF4-FFF2-40B4-BE49-F238E27FC236}">
                <a16:creationId xmlns:a16="http://schemas.microsoft.com/office/drawing/2014/main" id="{E921552E-B8C9-BE45-9B58-9361419687AC}"/>
              </a:ext>
            </a:extLst>
          </p:cNvPr>
          <p:cNvSpPr/>
          <p:nvPr/>
        </p:nvSpPr>
        <p:spPr>
          <a:xfrm>
            <a:off x="6884107" y="4732800"/>
            <a:ext cx="1843387" cy="416103"/>
          </a:xfrm>
          <a:prstGeom prst="roundRect">
            <a:avLst>
              <a:gd name="adj" fmla="val 4963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4" name="TextBox 23">
            <a:extLst>
              <a:ext uri="{FF2B5EF4-FFF2-40B4-BE49-F238E27FC236}">
                <a16:creationId xmlns:a16="http://schemas.microsoft.com/office/drawing/2014/main" id="{07E52D4C-87F6-F546-8D02-BD9EF047837C}"/>
              </a:ext>
            </a:extLst>
          </p:cNvPr>
          <p:cNvSpPr txBox="1"/>
          <p:nvPr/>
        </p:nvSpPr>
        <p:spPr>
          <a:xfrm>
            <a:off x="6884106" y="4775641"/>
            <a:ext cx="1843386" cy="369332"/>
          </a:xfrm>
          <a:prstGeom prst="rect">
            <a:avLst/>
          </a:prstGeom>
          <a:noFill/>
        </p:spPr>
        <p:txBody>
          <a:bodyPr wrap="square">
            <a:spAutoFit/>
          </a:bodyPr>
          <a:lstStyle/>
          <a:p>
            <a:pPr algn="ctr"/>
            <a:r>
              <a:rPr lang="en-GB" b="1" spc="-5" dirty="0">
                <a:solidFill>
                  <a:schemeClr val="bg1"/>
                </a:solidFill>
                <a:latin typeface="Avenir Next Demi Bold" panose="020B0503020202020204" pitchFamily="34" charset="0"/>
                <a:cs typeface="Calibri" panose="020F0502020204030204" pitchFamily="34" charset="0"/>
              </a:rPr>
              <a:t>CARPALL ext. </a:t>
            </a:r>
            <a:endParaRPr lang="en-GB" b="1" dirty="0">
              <a:latin typeface="Avenir Next Demi Bold" panose="020B0503020202020204" pitchFamily="34" charset="0"/>
            </a:endParaRPr>
          </a:p>
        </p:txBody>
      </p:sp>
      <p:sp>
        <p:nvSpPr>
          <p:cNvPr id="31" name="TextBox 30">
            <a:extLst>
              <a:ext uri="{FF2B5EF4-FFF2-40B4-BE49-F238E27FC236}">
                <a16:creationId xmlns:a16="http://schemas.microsoft.com/office/drawing/2014/main" id="{026DE707-C1B4-FD44-AFAE-907F8EBA9E13}"/>
              </a:ext>
            </a:extLst>
          </p:cNvPr>
          <p:cNvSpPr txBox="1"/>
          <p:nvPr/>
        </p:nvSpPr>
        <p:spPr>
          <a:xfrm>
            <a:off x="871108" y="2439841"/>
            <a:ext cx="1275990" cy="369332"/>
          </a:xfrm>
          <a:prstGeom prst="rect">
            <a:avLst/>
          </a:prstGeom>
          <a:noFill/>
        </p:spPr>
        <p:txBody>
          <a:bodyPr wrap="square">
            <a:spAutoFit/>
          </a:bodyPr>
          <a:lstStyle/>
          <a:p>
            <a:r>
              <a:rPr lang="en-GB" spc="-5" dirty="0">
                <a:solidFill>
                  <a:schemeClr val="accent1">
                    <a:lumMod val="50000"/>
                  </a:schemeClr>
                </a:solidFill>
                <a:latin typeface="Avenir Next Medium" panose="020B0503020202020204" pitchFamily="34" charset="0"/>
              </a:rPr>
              <a:t>AUTO1</a:t>
            </a:r>
            <a:endParaRPr lang="en-GB" dirty="0">
              <a:solidFill>
                <a:schemeClr val="accent1">
                  <a:lumMod val="50000"/>
                </a:schemeClr>
              </a:solidFill>
              <a:latin typeface="Avenir Next Medium" panose="020B0503020202020204" pitchFamily="34" charset="0"/>
            </a:endParaRPr>
          </a:p>
        </p:txBody>
      </p:sp>
      <p:sp>
        <p:nvSpPr>
          <p:cNvPr id="32" name="TextBox 31">
            <a:extLst>
              <a:ext uri="{FF2B5EF4-FFF2-40B4-BE49-F238E27FC236}">
                <a16:creationId xmlns:a16="http://schemas.microsoft.com/office/drawing/2014/main" id="{F16F8ED1-896E-1C4D-B8B2-6B351A1D7D5C}"/>
              </a:ext>
            </a:extLst>
          </p:cNvPr>
          <p:cNvSpPr txBox="1"/>
          <p:nvPr/>
        </p:nvSpPr>
        <p:spPr>
          <a:xfrm>
            <a:off x="871107" y="4000763"/>
            <a:ext cx="1458075" cy="369332"/>
          </a:xfrm>
          <a:prstGeom prst="rect">
            <a:avLst/>
          </a:prstGeom>
          <a:noFill/>
        </p:spPr>
        <p:txBody>
          <a:bodyPr wrap="square">
            <a:spAutoFit/>
          </a:bodyPr>
          <a:lstStyle/>
          <a:p>
            <a:r>
              <a:rPr lang="en-GB" spc="-5" dirty="0">
                <a:solidFill>
                  <a:schemeClr val="accent1">
                    <a:lumMod val="50000"/>
                  </a:schemeClr>
                </a:solidFill>
                <a:latin typeface="Avenir Next Medium" panose="020B0503020202020204" pitchFamily="34" charset="0"/>
              </a:rPr>
              <a:t>AUTO1</a:t>
            </a:r>
            <a:endParaRPr lang="en-GB" dirty="0">
              <a:solidFill>
                <a:schemeClr val="accent1">
                  <a:lumMod val="50000"/>
                </a:schemeClr>
              </a:solidFill>
              <a:latin typeface="Avenir Next Medium" panose="020B0503020202020204" pitchFamily="34" charset="0"/>
            </a:endParaRPr>
          </a:p>
        </p:txBody>
      </p:sp>
      <p:sp>
        <p:nvSpPr>
          <p:cNvPr id="33" name="TextBox 32">
            <a:extLst>
              <a:ext uri="{FF2B5EF4-FFF2-40B4-BE49-F238E27FC236}">
                <a16:creationId xmlns:a16="http://schemas.microsoft.com/office/drawing/2014/main" id="{02F59454-C3F4-3442-9FC2-10E41A46EA35}"/>
              </a:ext>
            </a:extLst>
          </p:cNvPr>
          <p:cNvSpPr txBox="1"/>
          <p:nvPr/>
        </p:nvSpPr>
        <p:spPr>
          <a:xfrm>
            <a:off x="871107" y="4775852"/>
            <a:ext cx="1385643" cy="369332"/>
          </a:xfrm>
          <a:prstGeom prst="rect">
            <a:avLst/>
          </a:prstGeom>
          <a:noFill/>
        </p:spPr>
        <p:txBody>
          <a:bodyPr wrap="square">
            <a:spAutoFit/>
          </a:bodyPr>
          <a:lstStyle/>
          <a:p>
            <a:r>
              <a:rPr lang="en-GB" spc="-5" dirty="0">
                <a:solidFill>
                  <a:schemeClr val="accent1">
                    <a:lumMod val="50000"/>
                  </a:schemeClr>
                </a:solidFill>
                <a:latin typeface="Avenir Next Medium" panose="020B0503020202020204" pitchFamily="34" charset="0"/>
              </a:rPr>
              <a:t>AUTO1/22</a:t>
            </a:r>
            <a:endParaRPr lang="en-GB" dirty="0">
              <a:solidFill>
                <a:schemeClr val="accent1">
                  <a:lumMod val="50000"/>
                </a:schemeClr>
              </a:solidFill>
              <a:latin typeface="Avenir Next Medium" panose="020B0503020202020204" pitchFamily="34" charset="0"/>
            </a:endParaRPr>
          </a:p>
        </p:txBody>
      </p:sp>
      <p:sp>
        <p:nvSpPr>
          <p:cNvPr id="35" name="TextBox 34">
            <a:extLst>
              <a:ext uri="{FF2B5EF4-FFF2-40B4-BE49-F238E27FC236}">
                <a16:creationId xmlns:a16="http://schemas.microsoft.com/office/drawing/2014/main" id="{47F5E7A8-F5B3-C647-86CE-71C914FB18B4}"/>
              </a:ext>
            </a:extLst>
          </p:cNvPr>
          <p:cNvSpPr txBox="1"/>
          <p:nvPr/>
        </p:nvSpPr>
        <p:spPr>
          <a:xfrm>
            <a:off x="2406289" y="2439841"/>
            <a:ext cx="1275990" cy="369332"/>
          </a:xfrm>
          <a:prstGeom prst="rect">
            <a:avLst/>
          </a:prstGeom>
          <a:noFill/>
        </p:spPr>
        <p:txBody>
          <a:bodyPr wrap="square">
            <a:spAutoFit/>
          </a:bodyPr>
          <a:lstStyle/>
          <a:p>
            <a:r>
              <a:rPr lang="en-GB" spc="-5" dirty="0">
                <a:solidFill>
                  <a:schemeClr val="accent1">
                    <a:lumMod val="50000"/>
                  </a:schemeClr>
                </a:solidFill>
                <a:latin typeface="Avenir Next Medium" panose="020B0503020202020204" pitchFamily="34" charset="0"/>
              </a:rPr>
              <a:t>Adult ALL</a:t>
            </a:r>
            <a:endParaRPr lang="en-GB" dirty="0">
              <a:solidFill>
                <a:schemeClr val="accent1">
                  <a:lumMod val="50000"/>
                </a:schemeClr>
              </a:solidFill>
              <a:latin typeface="Avenir Next Medium" panose="020B0503020202020204" pitchFamily="34" charset="0"/>
            </a:endParaRPr>
          </a:p>
        </p:txBody>
      </p:sp>
      <p:sp>
        <p:nvSpPr>
          <p:cNvPr id="36" name="TextBox 35">
            <a:extLst>
              <a:ext uri="{FF2B5EF4-FFF2-40B4-BE49-F238E27FC236}">
                <a16:creationId xmlns:a16="http://schemas.microsoft.com/office/drawing/2014/main" id="{589074B6-7DE0-5944-9D2D-D3C2D9DB30C4}"/>
              </a:ext>
            </a:extLst>
          </p:cNvPr>
          <p:cNvSpPr txBox="1"/>
          <p:nvPr/>
        </p:nvSpPr>
        <p:spPr>
          <a:xfrm>
            <a:off x="2406288" y="3863359"/>
            <a:ext cx="1783183" cy="646331"/>
          </a:xfrm>
          <a:prstGeom prst="rect">
            <a:avLst/>
          </a:prstGeom>
          <a:noFill/>
        </p:spPr>
        <p:txBody>
          <a:bodyPr wrap="square">
            <a:spAutoFit/>
          </a:bodyPr>
          <a:lstStyle/>
          <a:p>
            <a:r>
              <a:rPr lang="en-GB" spc="-5" dirty="0">
                <a:solidFill>
                  <a:schemeClr val="accent1">
                    <a:lumMod val="50000"/>
                  </a:schemeClr>
                </a:solidFill>
                <a:latin typeface="Avenir Next Medium" panose="020B0503020202020204" pitchFamily="34" charset="0"/>
              </a:rPr>
              <a:t>Primary CNS Lymphoma*</a:t>
            </a:r>
            <a:endParaRPr lang="en-GB" dirty="0">
              <a:solidFill>
                <a:schemeClr val="accent1">
                  <a:lumMod val="50000"/>
                </a:schemeClr>
              </a:solidFill>
              <a:latin typeface="Avenir Next Medium" panose="020B0503020202020204" pitchFamily="34" charset="0"/>
            </a:endParaRPr>
          </a:p>
        </p:txBody>
      </p:sp>
      <p:sp>
        <p:nvSpPr>
          <p:cNvPr id="37" name="TextBox 36">
            <a:extLst>
              <a:ext uri="{FF2B5EF4-FFF2-40B4-BE49-F238E27FC236}">
                <a16:creationId xmlns:a16="http://schemas.microsoft.com/office/drawing/2014/main" id="{1EB0C56E-D18C-7D45-B006-C6590F787C4F}"/>
              </a:ext>
            </a:extLst>
          </p:cNvPr>
          <p:cNvSpPr txBox="1"/>
          <p:nvPr/>
        </p:nvSpPr>
        <p:spPr>
          <a:xfrm>
            <a:off x="2406288" y="4775837"/>
            <a:ext cx="2288583" cy="369332"/>
          </a:xfrm>
          <a:prstGeom prst="rect">
            <a:avLst/>
          </a:prstGeom>
          <a:noFill/>
        </p:spPr>
        <p:txBody>
          <a:bodyPr wrap="square">
            <a:spAutoFit/>
          </a:bodyPr>
          <a:lstStyle/>
          <a:p>
            <a:r>
              <a:rPr lang="en-GB" spc="-5" dirty="0" err="1">
                <a:solidFill>
                  <a:schemeClr val="accent1">
                    <a:lumMod val="50000"/>
                  </a:schemeClr>
                </a:solidFill>
                <a:latin typeface="Avenir Next Medium" panose="020B0503020202020204" pitchFamily="34" charset="0"/>
              </a:rPr>
              <a:t>Pediatric</a:t>
            </a:r>
            <a:r>
              <a:rPr lang="en-GB" spc="-5" dirty="0">
                <a:solidFill>
                  <a:schemeClr val="accent1">
                    <a:lumMod val="50000"/>
                  </a:schemeClr>
                </a:solidFill>
                <a:latin typeface="Avenir Next Medium" panose="020B0503020202020204" pitchFamily="34" charset="0"/>
              </a:rPr>
              <a:t> ALL</a:t>
            </a:r>
            <a:endParaRPr lang="en-GB" dirty="0">
              <a:solidFill>
                <a:schemeClr val="accent1">
                  <a:lumMod val="50000"/>
                </a:schemeClr>
              </a:solidFill>
              <a:latin typeface="Avenir Next Medium" panose="020B0503020202020204" pitchFamily="34" charset="0"/>
            </a:endParaRPr>
          </a:p>
        </p:txBody>
      </p:sp>
      <p:sp>
        <p:nvSpPr>
          <p:cNvPr id="39" name="TextBox 38">
            <a:extLst>
              <a:ext uri="{FF2B5EF4-FFF2-40B4-BE49-F238E27FC236}">
                <a16:creationId xmlns:a16="http://schemas.microsoft.com/office/drawing/2014/main" id="{9502FAFA-2985-764F-AAA1-1A7E03D3F3EC}"/>
              </a:ext>
            </a:extLst>
          </p:cNvPr>
          <p:cNvSpPr txBox="1"/>
          <p:nvPr/>
        </p:nvSpPr>
        <p:spPr>
          <a:xfrm>
            <a:off x="4999260" y="2439788"/>
            <a:ext cx="1275990" cy="369332"/>
          </a:xfrm>
          <a:prstGeom prst="rect">
            <a:avLst/>
          </a:prstGeom>
          <a:noFill/>
        </p:spPr>
        <p:txBody>
          <a:bodyPr wrap="square">
            <a:spAutoFit/>
          </a:bodyPr>
          <a:lstStyle/>
          <a:p>
            <a:r>
              <a:rPr lang="en-GB" spc="-5" dirty="0">
                <a:solidFill>
                  <a:schemeClr val="accent1">
                    <a:lumMod val="50000"/>
                  </a:schemeClr>
                </a:solidFill>
                <a:latin typeface="Avenir Next Medium" panose="020B0503020202020204" pitchFamily="34" charset="0"/>
              </a:rPr>
              <a:t>CD19</a:t>
            </a:r>
            <a:endParaRPr lang="en-GB" dirty="0">
              <a:solidFill>
                <a:schemeClr val="accent1">
                  <a:lumMod val="50000"/>
                </a:schemeClr>
              </a:solidFill>
              <a:latin typeface="Avenir Next Medium" panose="020B0503020202020204" pitchFamily="34" charset="0"/>
            </a:endParaRPr>
          </a:p>
        </p:txBody>
      </p:sp>
      <p:sp>
        <p:nvSpPr>
          <p:cNvPr id="40" name="TextBox 39">
            <a:extLst>
              <a:ext uri="{FF2B5EF4-FFF2-40B4-BE49-F238E27FC236}">
                <a16:creationId xmlns:a16="http://schemas.microsoft.com/office/drawing/2014/main" id="{1C2521F0-C0E6-F24D-82A6-BDB907DD5FFA}"/>
              </a:ext>
            </a:extLst>
          </p:cNvPr>
          <p:cNvSpPr txBox="1"/>
          <p:nvPr/>
        </p:nvSpPr>
        <p:spPr>
          <a:xfrm>
            <a:off x="4992650" y="3991155"/>
            <a:ext cx="1683603" cy="369332"/>
          </a:xfrm>
          <a:prstGeom prst="rect">
            <a:avLst/>
          </a:prstGeom>
          <a:noFill/>
        </p:spPr>
        <p:txBody>
          <a:bodyPr wrap="square">
            <a:spAutoFit/>
          </a:bodyPr>
          <a:lstStyle/>
          <a:p>
            <a:r>
              <a:rPr lang="en-GB" spc="-5" dirty="0">
                <a:solidFill>
                  <a:schemeClr val="accent1">
                    <a:lumMod val="50000"/>
                  </a:schemeClr>
                </a:solidFill>
                <a:latin typeface="Avenir Next Medium" panose="020B0503020202020204" pitchFamily="34" charset="0"/>
              </a:rPr>
              <a:t>CD19</a:t>
            </a:r>
            <a:endParaRPr lang="en-GB" dirty="0">
              <a:solidFill>
                <a:schemeClr val="accent1">
                  <a:lumMod val="50000"/>
                </a:schemeClr>
              </a:solidFill>
              <a:latin typeface="Avenir Next Medium" panose="020B0503020202020204" pitchFamily="34" charset="0"/>
            </a:endParaRPr>
          </a:p>
        </p:txBody>
      </p:sp>
      <p:sp>
        <p:nvSpPr>
          <p:cNvPr id="41" name="TextBox 40">
            <a:extLst>
              <a:ext uri="{FF2B5EF4-FFF2-40B4-BE49-F238E27FC236}">
                <a16:creationId xmlns:a16="http://schemas.microsoft.com/office/drawing/2014/main" id="{F9B052A8-0B16-974C-8E2B-FC6D51E7DF65}"/>
              </a:ext>
            </a:extLst>
          </p:cNvPr>
          <p:cNvSpPr txBox="1"/>
          <p:nvPr/>
        </p:nvSpPr>
        <p:spPr>
          <a:xfrm>
            <a:off x="4982619" y="4763638"/>
            <a:ext cx="1731517" cy="369332"/>
          </a:xfrm>
          <a:prstGeom prst="rect">
            <a:avLst/>
          </a:prstGeom>
          <a:noFill/>
        </p:spPr>
        <p:txBody>
          <a:bodyPr wrap="square">
            <a:spAutoFit/>
          </a:bodyPr>
          <a:lstStyle/>
          <a:p>
            <a:r>
              <a:rPr lang="en-GB" spc="-5" dirty="0">
                <a:solidFill>
                  <a:schemeClr val="accent1">
                    <a:lumMod val="50000"/>
                  </a:schemeClr>
                </a:solidFill>
                <a:latin typeface="Avenir Next Medium" panose="020B0503020202020204" pitchFamily="34" charset="0"/>
              </a:rPr>
              <a:t>CD19 &amp; CD22</a:t>
            </a:r>
            <a:endParaRPr lang="en-GB" dirty="0">
              <a:solidFill>
                <a:schemeClr val="accent1">
                  <a:lumMod val="50000"/>
                </a:schemeClr>
              </a:solidFill>
              <a:latin typeface="Avenir Next Medium" panose="020B0503020202020204" pitchFamily="34" charset="0"/>
            </a:endParaRPr>
          </a:p>
        </p:txBody>
      </p:sp>
      <p:sp>
        <p:nvSpPr>
          <p:cNvPr id="43" name="TextBox 42">
            <a:extLst>
              <a:ext uri="{FF2B5EF4-FFF2-40B4-BE49-F238E27FC236}">
                <a16:creationId xmlns:a16="http://schemas.microsoft.com/office/drawing/2014/main" id="{BEB3B056-3223-364C-8198-A692CBC49C75}"/>
              </a:ext>
            </a:extLst>
          </p:cNvPr>
          <p:cNvSpPr txBox="1"/>
          <p:nvPr/>
        </p:nvSpPr>
        <p:spPr>
          <a:xfrm>
            <a:off x="866045" y="3192883"/>
            <a:ext cx="1275990" cy="369332"/>
          </a:xfrm>
          <a:prstGeom prst="rect">
            <a:avLst/>
          </a:prstGeom>
          <a:noFill/>
        </p:spPr>
        <p:txBody>
          <a:bodyPr wrap="square">
            <a:spAutoFit/>
          </a:bodyPr>
          <a:lstStyle/>
          <a:p>
            <a:r>
              <a:rPr lang="en-GB" spc="-5" dirty="0">
                <a:solidFill>
                  <a:schemeClr val="accent1">
                    <a:lumMod val="50000"/>
                  </a:schemeClr>
                </a:solidFill>
                <a:latin typeface="Avenir Next Medium" panose="020B0503020202020204" pitchFamily="34" charset="0"/>
              </a:rPr>
              <a:t>AUTO1</a:t>
            </a:r>
            <a:endParaRPr lang="en-GB" dirty="0">
              <a:solidFill>
                <a:schemeClr val="accent1">
                  <a:lumMod val="50000"/>
                </a:schemeClr>
              </a:solidFill>
              <a:latin typeface="Avenir Next Medium" panose="020B0503020202020204" pitchFamily="34" charset="0"/>
            </a:endParaRPr>
          </a:p>
        </p:txBody>
      </p:sp>
      <p:sp>
        <p:nvSpPr>
          <p:cNvPr id="44" name="TextBox 43">
            <a:extLst>
              <a:ext uri="{FF2B5EF4-FFF2-40B4-BE49-F238E27FC236}">
                <a16:creationId xmlns:a16="http://schemas.microsoft.com/office/drawing/2014/main" id="{07716232-819B-1146-A11E-C879C95EA82D}"/>
              </a:ext>
            </a:extLst>
          </p:cNvPr>
          <p:cNvSpPr txBox="1"/>
          <p:nvPr/>
        </p:nvSpPr>
        <p:spPr>
          <a:xfrm>
            <a:off x="2410559" y="3185594"/>
            <a:ext cx="2328557" cy="369332"/>
          </a:xfrm>
          <a:prstGeom prst="rect">
            <a:avLst/>
          </a:prstGeom>
          <a:noFill/>
        </p:spPr>
        <p:txBody>
          <a:bodyPr wrap="square">
            <a:spAutoFit/>
          </a:bodyPr>
          <a:lstStyle/>
          <a:p>
            <a:r>
              <a:rPr lang="en-GB" spc="-5" dirty="0" err="1">
                <a:solidFill>
                  <a:schemeClr val="accent1">
                    <a:lumMod val="50000"/>
                  </a:schemeClr>
                </a:solidFill>
                <a:latin typeface="Avenir Next Medium" panose="020B0503020202020204" pitchFamily="34" charset="0"/>
              </a:rPr>
              <a:t>iNHL</a:t>
            </a:r>
            <a:r>
              <a:rPr lang="en-GB" spc="-5" dirty="0">
                <a:solidFill>
                  <a:schemeClr val="accent1">
                    <a:lumMod val="50000"/>
                  </a:schemeClr>
                </a:solidFill>
                <a:latin typeface="Avenir Next Medium" panose="020B0503020202020204" pitchFamily="34" charset="0"/>
              </a:rPr>
              <a:t> &amp; CLL</a:t>
            </a:r>
            <a:endParaRPr lang="en-GB" dirty="0">
              <a:solidFill>
                <a:schemeClr val="accent1">
                  <a:lumMod val="50000"/>
                </a:schemeClr>
              </a:solidFill>
              <a:latin typeface="Avenir Next Medium" panose="020B0503020202020204" pitchFamily="34" charset="0"/>
            </a:endParaRPr>
          </a:p>
        </p:txBody>
      </p:sp>
      <p:sp>
        <p:nvSpPr>
          <p:cNvPr id="45" name="TextBox 44">
            <a:extLst>
              <a:ext uri="{FF2B5EF4-FFF2-40B4-BE49-F238E27FC236}">
                <a16:creationId xmlns:a16="http://schemas.microsoft.com/office/drawing/2014/main" id="{4906900B-A4E8-234F-B95B-C5AFD2FBA562}"/>
              </a:ext>
            </a:extLst>
          </p:cNvPr>
          <p:cNvSpPr txBox="1"/>
          <p:nvPr/>
        </p:nvSpPr>
        <p:spPr>
          <a:xfrm>
            <a:off x="5001568" y="3185594"/>
            <a:ext cx="1275990" cy="369332"/>
          </a:xfrm>
          <a:prstGeom prst="rect">
            <a:avLst/>
          </a:prstGeom>
          <a:noFill/>
        </p:spPr>
        <p:txBody>
          <a:bodyPr wrap="square">
            <a:spAutoFit/>
          </a:bodyPr>
          <a:lstStyle/>
          <a:p>
            <a:r>
              <a:rPr lang="en-GB" spc="-5" dirty="0">
                <a:solidFill>
                  <a:schemeClr val="accent1">
                    <a:lumMod val="50000"/>
                  </a:schemeClr>
                </a:solidFill>
                <a:latin typeface="Avenir Next Medium" panose="020B0503020202020204" pitchFamily="34" charset="0"/>
              </a:rPr>
              <a:t>CD19</a:t>
            </a:r>
            <a:endParaRPr lang="en-GB" dirty="0">
              <a:solidFill>
                <a:schemeClr val="accent1">
                  <a:lumMod val="50000"/>
                </a:schemeClr>
              </a:solidFill>
              <a:latin typeface="Avenir Next Medium" panose="020B0503020202020204" pitchFamily="34" charset="0"/>
            </a:endParaRPr>
          </a:p>
        </p:txBody>
      </p:sp>
      <p:sp>
        <p:nvSpPr>
          <p:cNvPr id="46" name="Rectangle: Rounded Corners 73">
            <a:extLst>
              <a:ext uri="{FF2B5EF4-FFF2-40B4-BE49-F238E27FC236}">
                <a16:creationId xmlns:a16="http://schemas.microsoft.com/office/drawing/2014/main" id="{A2B68E53-CA55-A24F-95F8-ED2BC6AAFF4F}"/>
              </a:ext>
            </a:extLst>
          </p:cNvPr>
          <p:cNvSpPr/>
          <p:nvPr/>
        </p:nvSpPr>
        <p:spPr>
          <a:xfrm>
            <a:off x="6898177" y="3152481"/>
            <a:ext cx="1843387" cy="416103"/>
          </a:xfrm>
          <a:prstGeom prst="roundRect">
            <a:avLst>
              <a:gd name="adj" fmla="val 4963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47" name="TextBox 46">
            <a:extLst>
              <a:ext uri="{FF2B5EF4-FFF2-40B4-BE49-F238E27FC236}">
                <a16:creationId xmlns:a16="http://schemas.microsoft.com/office/drawing/2014/main" id="{A316F4DC-9F6C-C44E-A930-4EC21500DBCC}"/>
              </a:ext>
            </a:extLst>
          </p:cNvPr>
          <p:cNvSpPr txBox="1"/>
          <p:nvPr/>
        </p:nvSpPr>
        <p:spPr>
          <a:xfrm>
            <a:off x="6898176" y="3185594"/>
            <a:ext cx="1829315" cy="369332"/>
          </a:xfrm>
          <a:prstGeom prst="rect">
            <a:avLst/>
          </a:prstGeom>
          <a:noFill/>
        </p:spPr>
        <p:txBody>
          <a:bodyPr wrap="square">
            <a:spAutoFit/>
          </a:bodyPr>
          <a:lstStyle/>
          <a:p>
            <a:pPr algn="ctr"/>
            <a:r>
              <a:rPr lang="en-GB" b="1" spc="-5" dirty="0">
                <a:solidFill>
                  <a:schemeClr val="bg1"/>
                </a:solidFill>
                <a:latin typeface="Avenir Next Demi Bold" panose="020B0503020202020204" pitchFamily="34" charset="0"/>
                <a:cs typeface="Calibri" panose="020F0502020204030204" pitchFamily="34" charset="0"/>
              </a:rPr>
              <a:t> ALLCAR19 ext.</a:t>
            </a:r>
            <a:endParaRPr lang="en-GB" b="1" dirty="0">
              <a:latin typeface="Avenir Next Demi Bold" panose="020B0503020202020204" pitchFamily="34" charset="0"/>
            </a:endParaRPr>
          </a:p>
        </p:txBody>
      </p:sp>
      <p:cxnSp>
        <p:nvCxnSpPr>
          <p:cNvPr id="48" name="Straight Connector 47">
            <a:extLst>
              <a:ext uri="{FF2B5EF4-FFF2-40B4-BE49-F238E27FC236}">
                <a16:creationId xmlns:a16="http://schemas.microsoft.com/office/drawing/2014/main" id="{C5169C10-F4F5-1D41-BE6F-C3DDDC724EA6}"/>
              </a:ext>
            </a:extLst>
          </p:cNvPr>
          <p:cNvCxnSpPr>
            <a:cxnSpLocks/>
          </p:cNvCxnSpPr>
          <p:nvPr/>
        </p:nvCxnSpPr>
        <p:spPr>
          <a:xfrm flipV="1">
            <a:off x="2290114" y="1949771"/>
            <a:ext cx="0" cy="337793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23CF795-3D3A-1F46-B546-0C3124CCB37D}"/>
              </a:ext>
            </a:extLst>
          </p:cNvPr>
          <p:cNvCxnSpPr>
            <a:cxnSpLocks/>
          </p:cNvCxnSpPr>
          <p:nvPr/>
        </p:nvCxnSpPr>
        <p:spPr>
          <a:xfrm>
            <a:off x="837870" y="2189052"/>
            <a:ext cx="1047932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0EA2E38-30FA-934C-97BF-0B271EB374CC}"/>
              </a:ext>
            </a:extLst>
          </p:cNvPr>
          <p:cNvSpPr txBox="1"/>
          <p:nvPr/>
        </p:nvSpPr>
        <p:spPr>
          <a:xfrm>
            <a:off x="871108" y="1905513"/>
            <a:ext cx="1180913"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PRODUCT</a:t>
            </a:r>
          </a:p>
        </p:txBody>
      </p:sp>
      <p:sp>
        <p:nvSpPr>
          <p:cNvPr id="51" name="TextBox 50">
            <a:extLst>
              <a:ext uri="{FF2B5EF4-FFF2-40B4-BE49-F238E27FC236}">
                <a16:creationId xmlns:a16="http://schemas.microsoft.com/office/drawing/2014/main" id="{84381423-8570-BF42-98A1-71EFB003F961}"/>
              </a:ext>
            </a:extLst>
          </p:cNvPr>
          <p:cNvSpPr txBox="1"/>
          <p:nvPr/>
        </p:nvSpPr>
        <p:spPr>
          <a:xfrm>
            <a:off x="2403827" y="1899765"/>
            <a:ext cx="1484326"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INDICATION</a:t>
            </a:r>
          </a:p>
        </p:txBody>
      </p:sp>
      <p:sp>
        <p:nvSpPr>
          <p:cNvPr id="52" name="TextBox 51">
            <a:extLst>
              <a:ext uri="{FF2B5EF4-FFF2-40B4-BE49-F238E27FC236}">
                <a16:creationId xmlns:a16="http://schemas.microsoft.com/office/drawing/2014/main" id="{3875512B-77EF-E145-B2DC-F0A0EB77117B}"/>
              </a:ext>
            </a:extLst>
          </p:cNvPr>
          <p:cNvSpPr txBox="1"/>
          <p:nvPr/>
        </p:nvSpPr>
        <p:spPr>
          <a:xfrm>
            <a:off x="5022662" y="1894881"/>
            <a:ext cx="1180913"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TARGET</a:t>
            </a:r>
          </a:p>
        </p:txBody>
      </p:sp>
      <p:sp>
        <p:nvSpPr>
          <p:cNvPr id="53" name="TextBox 52">
            <a:extLst>
              <a:ext uri="{FF2B5EF4-FFF2-40B4-BE49-F238E27FC236}">
                <a16:creationId xmlns:a16="http://schemas.microsoft.com/office/drawing/2014/main" id="{58B3D43B-71C5-E749-BADB-B9DAF89F52BA}"/>
              </a:ext>
            </a:extLst>
          </p:cNvPr>
          <p:cNvSpPr txBox="1"/>
          <p:nvPr/>
        </p:nvSpPr>
        <p:spPr>
          <a:xfrm>
            <a:off x="6804863" y="1891624"/>
            <a:ext cx="1180913"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PHASE 1</a:t>
            </a:r>
          </a:p>
        </p:txBody>
      </p:sp>
      <p:sp>
        <p:nvSpPr>
          <p:cNvPr id="54" name="TextBox 53">
            <a:extLst>
              <a:ext uri="{FF2B5EF4-FFF2-40B4-BE49-F238E27FC236}">
                <a16:creationId xmlns:a16="http://schemas.microsoft.com/office/drawing/2014/main" id="{8CBA0820-EFFF-E74F-ACB9-77CD9251583B}"/>
              </a:ext>
            </a:extLst>
          </p:cNvPr>
          <p:cNvSpPr txBox="1"/>
          <p:nvPr/>
        </p:nvSpPr>
        <p:spPr>
          <a:xfrm>
            <a:off x="9029627" y="1898102"/>
            <a:ext cx="1180913"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PIVOTAL</a:t>
            </a:r>
          </a:p>
        </p:txBody>
      </p:sp>
      <p:cxnSp>
        <p:nvCxnSpPr>
          <p:cNvPr id="55" name="Straight Connector 54">
            <a:extLst>
              <a:ext uri="{FF2B5EF4-FFF2-40B4-BE49-F238E27FC236}">
                <a16:creationId xmlns:a16="http://schemas.microsoft.com/office/drawing/2014/main" id="{8D08B17F-D1A3-C946-BBAB-473080B87B1D}"/>
              </a:ext>
            </a:extLst>
          </p:cNvPr>
          <p:cNvCxnSpPr>
            <a:cxnSpLocks/>
          </p:cNvCxnSpPr>
          <p:nvPr/>
        </p:nvCxnSpPr>
        <p:spPr>
          <a:xfrm flipV="1">
            <a:off x="11309444" y="1949773"/>
            <a:ext cx="0" cy="337792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73AE797-775A-C74C-989F-E8CF4ECF58F3}"/>
              </a:ext>
            </a:extLst>
          </p:cNvPr>
          <p:cNvCxnSpPr>
            <a:cxnSpLocks/>
          </p:cNvCxnSpPr>
          <p:nvPr/>
        </p:nvCxnSpPr>
        <p:spPr>
          <a:xfrm flipV="1">
            <a:off x="8989038" y="1949771"/>
            <a:ext cx="0" cy="337793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7" name="Rectangle: Rounded Corners 42">
            <a:extLst>
              <a:ext uri="{FF2B5EF4-FFF2-40B4-BE49-F238E27FC236}">
                <a16:creationId xmlns:a16="http://schemas.microsoft.com/office/drawing/2014/main" id="{416F477E-F5D3-2043-8790-18BE6B92C82A}"/>
              </a:ext>
            </a:extLst>
          </p:cNvPr>
          <p:cNvSpPr/>
          <p:nvPr/>
        </p:nvSpPr>
        <p:spPr>
          <a:xfrm>
            <a:off x="9106892" y="2390415"/>
            <a:ext cx="2077869" cy="409817"/>
          </a:xfrm>
          <a:prstGeom prst="roundRect">
            <a:avLst>
              <a:gd name="adj" fmla="val 4963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58" name="TextBox 57">
            <a:extLst>
              <a:ext uri="{FF2B5EF4-FFF2-40B4-BE49-F238E27FC236}">
                <a16:creationId xmlns:a16="http://schemas.microsoft.com/office/drawing/2014/main" id="{5943AA48-2DD9-B440-AB17-7B9468BC70CE}"/>
              </a:ext>
            </a:extLst>
          </p:cNvPr>
          <p:cNvSpPr txBox="1"/>
          <p:nvPr/>
        </p:nvSpPr>
        <p:spPr>
          <a:xfrm>
            <a:off x="9286820" y="2419459"/>
            <a:ext cx="1702438" cy="369332"/>
          </a:xfrm>
          <a:prstGeom prst="rect">
            <a:avLst/>
          </a:prstGeom>
          <a:noFill/>
        </p:spPr>
        <p:txBody>
          <a:bodyPr wrap="square">
            <a:spAutoFit/>
          </a:bodyPr>
          <a:lstStyle/>
          <a:p>
            <a:pPr algn="ctr"/>
            <a:r>
              <a:rPr lang="en-GB" sz="1800" spc="-5" dirty="0">
                <a:solidFill>
                  <a:schemeClr val="bg1"/>
                </a:solidFill>
                <a:latin typeface="Avenir Next Demi Bold" panose="020B0503020202020204" pitchFamily="34" charset="0"/>
                <a:cs typeface="Calibri" panose="020F0502020204030204" pitchFamily="34" charset="0"/>
              </a:rPr>
              <a:t> AUTO1-AL1</a:t>
            </a:r>
            <a:endParaRPr lang="en-GB" dirty="0">
              <a:latin typeface="Avenir Next Demi Bold" panose="020B0503020202020204" pitchFamily="34" charset="0"/>
            </a:endParaRPr>
          </a:p>
        </p:txBody>
      </p:sp>
      <p:cxnSp>
        <p:nvCxnSpPr>
          <p:cNvPr id="59" name="Straight Connector 58">
            <a:extLst>
              <a:ext uri="{FF2B5EF4-FFF2-40B4-BE49-F238E27FC236}">
                <a16:creationId xmlns:a16="http://schemas.microsoft.com/office/drawing/2014/main" id="{7175AD6D-926A-3441-9ADD-24378F2B1281}"/>
              </a:ext>
            </a:extLst>
          </p:cNvPr>
          <p:cNvCxnSpPr>
            <a:cxnSpLocks/>
          </p:cNvCxnSpPr>
          <p:nvPr/>
        </p:nvCxnSpPr>
        <p:spPr>
          <a:xfrm flipV="1">
            <a:off x="4936746" y="1949771"/>
            <a:ext cx="0" cy="337793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89DD028-1D05-F54B-BFE2-F25711CE805F}"/>
              </a:ext>
            </a:extLst>
          </p:cNvPr>
          <p:cNvCxnSpPr>
            <a:cxnSpLocks/>
          </p:cNvCxnSpPr>
          <p:nvPr/>
        </p:nvCxnSpPr>
        <p:spPr>
          <a:xfrm flipV="1">
            <a:off x="6746937" y="1949771"/>
            <a:ext cx="0" cy="337793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1EA1C6F-4DEF-5D47-B8A5-F0F14D3CE566}"/>
              </a:ext>
            </a:extLst>
          </p:cNvPr>
          <p:cNvCxnSpPr>
            <a:cxnSpLocks/>
          </p:cNvCxnSpPr>
          <p:nvPr/>
        </p:nvCxnSpPr>
        <p:spPr>
          <a:xfrm>
            <a:off x="837870" y="2973749"/>
            <a:ext cx="104661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EE1EB5B-09C4-0241-AE21-189C6FF8D0BE}"/>
              </a:ext>
            </a:extLst>
          </p:cNvPr>
          <p:cNvCxnSpPr>
            <a:cxnSpLocks/>
          </p:cNvCxnSpPr>
          <p:nvPr/>
        </p:nvCxnSpPr>
        <p:spPr>
          <a:xfrm>
            <a:off x="837870" y="3753363"/>
            <a:ext cx="104661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B20F504-00F9-0A4F-921C-55745D4C8D0F}"/>
              </a:ext>
            </a:extLst>
          </p:cNvPr>
          <p:cNvCxnSpPr>
            <a:cxnSpLocks/>
          </p:cNvCxnSpPr>
          <p:nvPr/>
        </p:nvCxnSpPr>
        <p:spPr>
          <a:xfrm>
            <a:off x="837870" y="4538060"/>
            <a:ext cx="1045290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EF6A073-F44B-CC44-B96F-3FFDC1E6929F}"/>
              </a:ext>
            </a:extLst>
          </p:cNvPr>
          <p:cNvCxnSpPr>
            <a:cxnSpLocks/>
          </p:cNvCxnSpPr>
          <p:nvPr/>
        </p:nvCxnSpPr>
        <p:spPr>
          <a:xfrm>
            <a:off x="837870" y="5327701"/>
            <a:ext cx="10443179"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8E00B64-63F3-0E47-A848-A1A6782F1C04}"/>
              </a:ext>
            </a:extLst>
          </p:cNvPr>
          <p:cNvCxnSpPr>
            <a:cxnSpLocks/>
          </p:cNvCxnSpPr>
          <p:nvPr/>
        </p:nvCxnSpPr>
        <p:spPr>
          <a:xfrm flipV="1">
            <a:off x="837870" y="1946993"/>
            <a:ext cx="0" cy="338070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510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C1CE-189F-7240-A58B-17650835E6FF}"/>
              </a:ext>
            </a:extLst>
          </p:cNvPr>
          <p:cNvSpPr>
            <a:spLocks noGrp="1"/>
          </p:cNvSpPr>
          <p:nvPr>
            <p:ph type="title"/>
          </p:nvPr>
        </p:nvSpPr>
        <p:spPr/>
        <p:txBody>
          <a:bodyPr/>
          <a:lstStyle/>
          <a:p>
            <a:r>
              <a:rPr lang="en-US" sz="2200" dirty="0"/>
              <a:t>Initial data suggest encouraging signals in other B cell malignancies</a:t>
            </a:r>
            <a:br>
              <a:rPr lang="en-US" dirty="0"/>
            </a:br>
            <a:r>
              <a:rPr lang="en-US" sz="1600" dirty="0">
                <a:solidFill>
                  <a:schemeClr val="bg1"/>
                </a:solidFill>
                <a:latin typeface="Avenir Next" panose="020B0503020202020204" pitchFamily="34" charset="0"/>
              </a:rPr>
              <a:t>ALLCAR19 Study extension Cohort 1: Extending to Indolent NHL</a:t>
            </a:r>
            <a:br>
              <a:rPr lang="en-GB" dirty="0">
                <a:solidFill>
                  <a:schemeClr val="bg1"/>
                </a:solidFill>
                <a:latin typeface="Avenir Next" panose="020B0503020202020204" pitchFamily="34" charset="0"/>
              </a:rPr>
            </a:br>
            <a:endParaRPr lang="en-US" dirty="0"/>
          </a:p>
        </p:txBody>
      </p:sp>
      <p:grpSp>
        <p:nvGrpSpPr>
          <p:cNvPr id="18" name="Group 17">
            <a:extLst>
              <a:ext uri="{FF2B5EF4-FFF2-40B4-BE49-F238E27FC236}">
                <a16:creationId xmlns:a16="http://schemas.microsoft.com/office/drawing/2014/main" id="{7C09986A-8385-D049-B70F-51F5CBBA3C01}"/>
              </a:ext>
            </a:extLst>
          </p:cNvPr>
          <p:cNvGrpSpPr/>
          <p:nvPr/>
        </p:nvGrpSpPr>
        <p:grpSpPr>
          <a:xfrm>
            <a:off x="10192747" y="2332373"/>
            <a:ext cx="1161053" cy="3829792"/>
            <a:chOff x="10165139" y="1480365"/>
            <a:chExt cx="1585494" cy="5223330"/>
          </a:xfrm>
        </p:grpSpPr>
        <p:pic>
          <p:nvPicPr>
            <p:cNvPr id="19" name="Picture 18">
              <a:extLst>
                <a:ext uri="{FF2B5EF4-FFF2-40B4-BE49-F238E27FC236}">
                  <a16:creationId xmlns:a16="http://schemas.microsoft.com/office/drawing/2014/main" id="{90303869-4259-4943-ABE8-8BC532B5D5E9}"/>
                </a:ext>
              </a:extLst>
            </p:cNvPr>
            <p:cNvPicPr>
              <a:picLocks noChangeAspect="1"/>
            </p:cNvPicPr>
            <p:nvPr/>
          </p:nvPicPr>
          <p:blipFill>
            <a:blip r:embed="rId2"/>
            <a:stretch>
              <a:fillRect/>
            </a:stretch>
          </p:blipFill>
          <p:spPr>
            <a:xfrm>
              <a:off x="10165139" y="1772325"/>
              <a:ext cx="1331998" cy="2809680"/>
            </a:xfrm>
            <a:prstGeom prst="rect">
              <a:avLst/>
            </a:prstGeom>
          </p:spPr>
        </p:pic>
        <p:sp>
          <p:nvSpPr>
            <p:cNvPr id="20" name="Rectangle 19">
              <a:extLst>
                <a:ext uri="{FF2B5EF4-FFF2-40B4-BE49-F238E27FC236}">
                  <a16:creationId xmlns:a16="http://schemas.microsoft.com/office/drawing/2014/main" id="{F4DB8568-7B76-AC48-871D-8F285C066F8E}"/>
                </a:ext>
              </a:extLst>
            </p:cNvPr>
            <p:cNvSpPr/>
            <p:nvPr/>
          </p:nvSpPr>
          <p:spPr>
            <a:xfrm>
              <a:off x="10189803" y="1480365"/>
              <a:ext cx="1263781" cy="1685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MONTH 1</a:t>
              </a:r>
            </a:p>
          </p:txBody>
        </p:sp>
        <p:grpSp>
          <p:nvGrpSpPr>
            <p:cNvPr id="21" name="Group 20">
              <a:extLst>
                <a:ext uri="{FF2B5EF4-FFF2-40B4-BE49-F238E27FC236}">
                  <a16:creationId xmlns:a16="http://schemas.microsoft.com/office/drawing/2014/main" id="{54E1E4A3-6C80-A042-A41B-A378494DB8F8}"/>
                </a:ext>
              </a:extLst>
            </p:cNvPr>
            <p:cNvGrpSpPr/>
            <p:nvPr/>
          </p:nvGrpSpPr>
          <p:grpSpPr>
            <a:xfrm>
              <a:off x="10202009" y="4680798"/>
              <a:ext cx="1548624" cy="2022897"/>
              <a:chOff x="10269225" y="4680798"/>
              <a:chExt cx="1481407" cy="2053100"/>
            </a:xfrm>
          </p:grpSpPr>
          <p:pic>
            <p:nvPicPr>
              <p:cNvPr id="22" name="Picture 21">
                <a:extLst>
                  <a:ext uri="{FF2B5EF4-FFF2-40B4-BE49-F238E27FC236}">
                    <a16:creationId xmlns:a16="http://schemas.microsoft.com/office/drawing/2014/main" id="{9A7FCF06-1B67-D241-9F58-DF6414AE4B48}"/>
                  </a:ext>
                </a:extLst>
              </p:cNvPr>
              <p:cNvPicPr>
                <a:picLocks noChangeAspect="1"/>
              </p:cNvPicPr>
              <p:nvPr/>
            </p:nvPicPr>
            <p:blipFill>
              <a:blip r:embed="rId3"/>
              <a:stretch>
                <a:fillRect/>
              </a:stretch>
            </p:blipFill>
            <p:spPr>
              <a:xfrm rot="5400000">
                <a:off x="10032775" y="4917248"/>
                <a:ext cx="1954307" cy="1481407"/>
              </a:xfrm>
              <a:prstGeom prst="rect">
                <a:avLst/>
              </a:prstGeom>
            </p:spPr>
          </p:pic>
          <p:sp>
            <p:nvSpPr>
              <p:cNvPr id="24" name="Rectangle 23">
                <a:extLst>
                  <a:ext uri="{FF2B5EF4-FFF2-40B4-BE49-F238E27FC236}">
                    <a16:creationId xmlns:a16="http://schemas.microsoft.com/office/drawing/2014/main" id="{42AC6975-9ED7-764B-9DF7-3BB7902653BC}"/>
                  </a:ext>
                </a:extLst>
              </p:cNvPr>
              <p:cNvSpPr/>
              <p:nvPr/>
            </p:nvSpPr>
            <p:spPr>
              <a:xfrm>
                <a:off x="10269225" y="6177915"/>
                <a:ext cx="332100" cy="555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7" name="Group 26">
            <a:extLst>
              <a:ext uri="{FF2B5EF4-FFF2-40B4-BE49-F238E27FC236}">
                <a16:creationId xmlns:a16="http://schemas.microsoft.com/office/drawing/2014/main" id="{17E4B496-AEDA-8D44-A028-522E6200C651}"/>
              </a:ext>
            </a:extLst>
          </p:cNvPr>
          <p:cNvGrpSpPr/>
          <p:nvPr/>
        </p:nvGrpSpPr>
        <p:grpSpPr>
          <a:xfrm>
            <a:off x="8836634" y="2300333"/>
            <a:ext cx="1271644" cy="3797981"/>
            <a:chOff x="8309610" y="1504505"/>
            <a:chExt cx="1688415" cy="5157899"/>
          </a:xfrm>
        </p:grpSpPr>
        <p:pic>
          <p:nvPicPr>
            <p:cNvPr id="28" name="Picture 27">
              <a:extLst>
                <a:ext uri="{FF2B5EF4-FFF2-40B4-BE49-F238E27FC236}">
                  <a16:creationId xmlns:a16="http://schemas.microsoft.com/office/drawing/2014/main" id="{BE45AF44-BD7D-DC4A-AE58-0CA9ADF82CC2}"/>
                </a:ext>
              </a:extLst>
            </p:cNvPr>
            <p:cNvPicPr>
              <a:picLocks noChangeAspect="1"/>
            </p:cNvPicPr>
            <p:nvPr/>
          </p:nvPicPr>
          <p:blipFill>
            <a:blip r:embed="rId4"/>
            <a:stretch>
              <a:fillRect/>
            </a:stretch>
          </p:blipFill>
          <p:spPr>
            <a:xfrm>
              <a:off x="8309610" y="1803496"/>
              <a:ext cx="1301618" cy="2847986"/>
            </a:xfrm>
            <a:prstGeom prst="rect">
              <a:avLst/>
            </a:prstGeom>
          </p:spPr>
        </p:pic>
        <p:sp>
          <p:nvSpPr>
            <p:cNvPr id="30" name="Rectangle 29">
              <a:extLst>
                <a:ext uri="{FF2B5EF4-FFF2-40B4-BE49-F238E27FC236}">
                  <a16:creationId xmlns:a16="http://schemas.microsoft.com/office/drawing/2014/main" id="{DDD60A0B-4FD0-7847-9F90-51718A33B316}"/>
                </a:ext>
              </a:extLst>
            </p:cNvPr>
            <p:cNvSpPr/>
            <p:nvPr/>
          </p:nvSpPr>
          <p:spPr>
            <a:xfrm>
              <a:off x="8347446" y="1504505"/>
              <a:ext cx="1263781" cy="1685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PRE-LD</a:t>
              </a:r>
            </a:p>
          </p:txBody>
        </p:sp>
        <p:grpSp>
          <p:nvGrpSpPr>
            <p:cNvPr id="31" name="Group 30">
              <a:extLst>
                <a:ext uri="{FF2B5EF4-FFF2-40B4-BE49-F238E27FC236}">
                  <a16:creationId xmlns:a16="http://schemas.microsoft.com/office/drawing/2014/main" id="{80E4AFD2-315D-234D-914F-CE0C4443BE90}"/>
                </a:ext>
              </a:extLst>
            </p:cNvPr>
            <p:cNvGrpSpPr/>
            <p:nvPr/>
          </p:nvGrpSpPr>
          <p:grpSpPr>
            <a:xfrm>
              <a:off x="8347446" y="4675213"/>
              <a:ext cx="1650579" cy="1987191"/>
              <a:chOff x="8329228" y="4722506"/>
              <a:chExt cx="1579510" cy="2011392"/>
            </a:xfrm>
          </p:grpSpPr>
          <p:pic>
            <p:nvPicPr>
              <p:cNvPr id="34" name="Picture 33">
                <a:extLst>
                  <a:ext uri="{FF2B5EF4-FFF2-40B4-BE49-F238E27FC236}">
                    <a16:creationId xmlns:a16="http://schemas.microsoft.com/office/drawing/2014/main" id="{B7117896-1A75-6E47-9DDA-394C6B3611B9}"/>
                  </a:ext>
                </a:extLst>
              </p:cNvPr>
              <p:cNvPicPr>
                <a:picLocks noChangeAspect="1"/>
              </p:cNvPicPr>
              <p:nvPr/>
            </p:nvPicPr>
            <p:blipFill>
              <a:blip r:embed="rId5"/>
              <a:stretch>
                <a:fillRect/>
              </a:stretch>
            </p:blipFill>
            <p:spPr>
              <a:xfrm>
                <a:off x="8329229" y="4722506"/>
                <a:ext cx="1579509" cy="1995168"/>
              </a:xfrm>
              <a:prstGeom prst="rect">
                <a:avLst/>
              </a:prstGeom>
            </p:spPr>
          </p:pic>
          <p:sp>
            <p:nvSpPr>
              <p:cNvPr id="35" name="Rectangle 34">
                <a:extLst>
                  <a:ext uri="{FF2B5EF4-FFF2-40B4-BE49-F238E27FC236}">
                    <a16:creationId xmlns:a16="http://schemas.microsoft.com/office/drawing/2014/main" id="{FE66C61F-5516-CA4D-8482-26E54B4A9185}"/>
                  </a:ext>
                </a:extLst>
              </p:cNvPr>
              <p:cNvSpPr/>
              <p:nvPr/>
            </p:nvSpPr>
            <p:spPr>
              <a:xfrm>
                <a:off x="8329228" y="6177915"/>
                <a:ext cx="409483" cy="555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6" name="TextBox 35">
            <a:extLst>
              <a:ext uri="{FF2B5EF4-FFF2-40B4-BE49-F238E27FC236}">
                <a16:creationId xmlns:a16="http://schemas.microsoft.com/office/drawing/2014/main" id="{4B443B90-D57D-9246-8718-FB76544312C8}"/>
              </a:ext>
            </a:extLst>
          </p:cNvPr>
          <p:cNvSpPr txBox="1"/>
          <p:nvPr/>
        </p:nvSpPr>
        <p:spPr>
          <a:xfrm>
            <a:off x="7252501" y="1587957"/>
            <a:ext cx="3981444" cy="523220"/>
          </a:xfrm>
          <a:prstGeom prst="rect">
            <a:avLst/>
          </a:prstGeom>
          <a:noFill/>
        </p:spPr>
        <p:txBody>
          <a:bodyPr wrap="square">
            <a:spAutoFit/>
          </a:bodyPr>
          <a:lstStyle/>
          <a:p>
            <a:pPr lvl="0">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RESPONSES BASED ON LUGANO CRITERIA AND IHC (CD20)</a:t>
            </a:r>
          </a:p>
        </p:txBody>
      </p:sp>
      <p:cxnSp>
        <p:nvCxnSpPr>
          <p:cNvPr id="44" name="Straight Connector 43">
            <a:extLst>
              <a:ext uri="{FF2B5EF4-FFF2-40B4-BE49-F238E27FC236}">
                <a16:creationId xmlns:a16="http://schemas.microsoft.com/office/drawing/2014/main" id="{37C969C0-3C61-5749-AA31-BC22832EB300}"/>
              </a:ext>
            </a:extLst>
          </p:cNvPr>
          <p:cNvCxnSpPr>
            <a:cxnSpLocks/>
          </p:cNvCxnSpPr>
          <p:nvPr/>
        </p:nvCxnSpPr>
        <p:spPr>
          <a:xfrm>
            <a:off x="7325975" y="2037167"/>
            <a:ext cx="376188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72" name="Table 38">
            <a:extLst>
              <a:ext uri="{FF2B5EF4-FFF2-40B4-BE49-F238E27FC236}">
                <a16:creationId xmlns:a16="http://schemas.microsoft.com/office/drawing/2014/main" id="{CE9CBB10-D0C9-184F-AC28-EFCB9654D68A}"/>
              </a:ext>
            </a:extLst>
          </p:cNvPr>
          <p:cNvGraphicFramePr>
            <a:graphicFrameLocks noGrp="1"/>
          </p:cNvGraphicFramePr>
          <p:nvPr>
            <p:extLst>
              <p:ext uri="{D42A27DB-BD31-4B8C-83A1-F6EECF244321}">
                <p14:modId xmlns:p14="http://schemas.microsoft.com/office/powerpoint/2010/main" val="2484068499"/>
              </p:ext>
            </p:extLst>
          </p:nvPr>
        </p:nvGraphicFramePr>
        <p:xfrm>
          <a:off x="836996" y="2161659"/>
          <a:ext cx="3039271" cy="2730763"/>
        </p:xfrm>
        <a:graphic>
          <a:graphicData uri="http://schemas.openxmlformats.org/drawingml/2006/table">
            <a:tbl>
              <a:tblPr firstRow="1" bandRow="1">
                <a:tableStyleId>{2D5ABB26-0587-4C30-8999-92F81FD0307C}</a:tableStyleId>
              </a:tblPr>
              <a:tblGrid>
                <a:gridCol w="2325592">
                  <a:extLst>
                    <a:ext uri="{9D8B030D-6E8A-4147-A177-3AD203B41FA5}">
                      <a16:colId xmlns:a16="http://schemas.microsoft.com/office/drawing/2014/main" val="1187206280"/>
                    </a:ext>
                  </a:extLst>
                </a:gridCol>
                <a:gridCol w="713679">
                  <a:extLst>
                    <a:ext uri="{9D8B030D-6E8A-4147-A177-3AD203B41FA5}">
                      <a16:colId xmlns:a16="http://schemas.microsoft.com/office/drawing/2014/main" val="1900791964"/>
                    </a:ext>
                  </a:extLst>
                </a:gridCol>
              </a:tblGrid>
              <a:tr h="315680">
                <a:tc>
                  <a:txBody>
                    <a:bodyPr/>
                    <a:lstStyle/>
                    <a:p>
                      <a:endParaRPr lang="en-GB" sz="1400" b="0" i="0" dirty="0">
                        <a:solidFill>
                          <a:schemeClr val="accent1">
                            <a:lumMod val="50000"/>
                          </a:schemeClr>
                        </a:solidFill>
                        <a:latin typeface="Avenir Next Medium" panose="020B0503020202020204" pitchFamily="34" charset="0"/>
                      </a:endParaRPr>
                    </a:p>
                  </a:txBody>
                  <a:tcPr/>
                </a:tc>
                <a:tc>
                  <a:txBody>
                    <a:bodyPr/>
                    <a:lstStyle/>
                    <a:p>
                      <a:pPr algn="ctr"/>
                      <a:r>
                        <a:rPr lang="en-US" sz="1400" b="0" i="0" dirty="0">
                          <a:solidFill>
                            <a:schemeClr val="accent1">
                              <a:lumMod val="50000"/>
                            </a:schemeClr>
                          </a:solidFill>
                          <a:latin typeface="Avenir Next Medium" panose="020B0503020202020204" pitchFamily="34" charset="0"/>
                        </a:rPr>
                        <a:t>N = 4</a:t>
                      </a:r>
                      <a:endParaRPr lang="en-GB" sz="1400" b="0" i="0" dirty="0">
                        <a:solidFill>
                          <a:schemeClr val="accent1">
                            <a:lumMod val="50000"/>
                          </a:schemeClr>
                        </a:solidFill>
                        <a:latin typeface="Avenir Next Medium" panose="020B0503020202020204" pitchFamily="34" charset="0"/>
                      </a:endParaRPr>
                    </a:p>
                  </a:txBody>
                  <a:tcPr/>
                </a:tc>
                <a:extLst>
                  <a:ext uri="{0D108BD9-81ED-4DB2-BD59-A6C34878D82A}">
                    <a16:rowId xmlns:a16="http://schemas.microsoft.com/office/drawing/2014/main" val="3883428394"/>
                  </a:ext>
                </a:extLst>
              </a:tr>
              <a:tr h="992188">
                <a:tc>
                  <a:txBody>
                    <a:bodyPr/>
                    <a:lstStyle/>
                    <a:p>
                      <a:r>
                        <a:rPr lang="en-US" sz="1400" b="0" i="0" kern="1200" dirty="0">
                          <a:solidFill>
                            <a:schemeClr val="accent1">
                              <a:lumMod val="50000"/>
                            </a:schemeClr>
                          </a:solidFill>
                          <a:latin typeface="Avenir Next" panose="020B0503020202020204" pitchFamily="34" charset="0"/>
                        </a:rPr>
                        <a:t>CRS</a:t>
                      </a:r>
                    </a:p>
                    <a:p>
                      <a:r>
                        <a:rPr lang="en-US" sz="1400" b="0" i="0" kern="1200" dirty="0">
                          <a:solidFill>
                            <a:schemeClr val="accent1">
                              <a:lumMod val="50000"/>
                            </a:schemeClr>
                          </a:solidFill>
                          <a:latin typeface="Avenir Next" panose="020B0503020202020204" pitchFamily="34" charset="0"/>
                        </a:rPr>
                        <a:t>Any grade</a:t>
                      </a:r>
                    </a:p>
                    <a:p>
                      <a:r>
                        <a:rPr lang="en-US" sz="1400" b="0" i="0" kern="1200" dirty="0">
                          <a:solidFill>
                            <a:schemeClr val="accent1">
                              <a:lumMod val="50000"/>
                            </a:schemeClr>
                          </a:solidFill>
                          <a:latin typeface="Avenir Next" panose="020B0503020202020204" pitchFamily="34" charset="0"/>
                        </a:rPr>
                        <a:t>≥ Grade 2</a:t>
                      </a:r>
                      <a:endParaRPr lang="en-GB" sz="1400" b="0" i="0" kern="1200" dirty="0">
                        <a:solidFill>
                          <a:schemeClr val="accent1">
                            <a:lumMod val="50000"/>
                          </a:schemeClr>
                        </a:solidFill>
                        <a:latin typeface="Avenir Next" panose="020B0503020202020204" pitchFamily="34" charset="0"/>
                        <a:ea typeface="+mn-ea"/>
                        <a:cs typeface="+mn-cs"/>
                      </a:endParaRPr>
                    </a:p>
                  </a:txBody>
                  <a:tcPr/>
                </a:tc>
                <a:tc>
                  <a:txBody>
                    <a:bodyPr/>
                    <a:lstStyle/>
                    <a:p>
                      <a:pPr marL="0" algn="ctr" defTabSz="685783" rtl="0" eaLnBrk="1" latinLnBrk="0" hangingPunct="1"/>
                      <a:endParaRPr lang="en-US" sz="1400" b="0" i="0" kern="1200" dirty="0">
                        <a:solidFill>
                          <a:schemeClr val="accent1">
                            <a:lumMod val="50000"/>
                          </a:schemeClr>
                        </a:solidFill>
                        <a:latin typeface="Avenir Next" panose="020B0503020202020204" pitchFamily="34" charset="0"/>
                      </a:endParaRPr>
                    </a:p>
                    <a:p>
                      <a:pPr marL="0" algn="ctr" defTabSz="685783" rtl="0" eaLnBrk="1" latinLnBrk="0" hangingPunct="1"/>
                      <a:r>
                        <a:rPr lang="en-US" sz="1400" b="0" i="0" kern="1200" dirty="0">
                          <a:solidFill>
                            <a:schemeClr val="accent1">
                              <a:lumMod val="50000"/>
                            </a:schemeClr>
                          </a:solidFill>
                          <a:latin typeface="Avenir Next" panose="020B0503020202020204" pitchFamily="34" charset="0"/>
                        </a:rPr>
                        <a:t>3/4</a:t>
                      </a:r>
                      <a:endParaRPr lang="en-GB" sz="1400" b="0" i="0" kern="1200" dirty="0">
                        <a:solidFill>
                          <a:schemeClr val="accent1">
                            <a:lumMod val="50000"/>
                          </a:schemeClr>
                        </a:solidFill>
                        <a:latin typeface="Avenir Next" panose="020B0503020202020204" pitchFamily="34" charset="0"/>
                      </a:endParaRPr>
                    </a:p>
                    <a:p>
                      <a:pPr marL="0" algn="ctr" defTabSz="685783" rtl="0" eaLnBrk="1" latinLnBrk="0" hangingPunct="1"/>
                      <a:r>
                        <a:rPr lang="en-GB" sz="1400" b="0" i="0" kern="1200" dirty="0">
                          <a:solidFill>
                            <a:schemeClr val="accent1">
                              <a:lumMod val="50000"/>
                            </a:schemeClr>
                          </a:solidFill>
                          <a:latin typeface="Avenir Next" panose="020B0503020202020204" pitchFamily="34" charset="0"/>
                        </a:rPr>
                        <a:t>0/4</a:t>
                      </a:r>
                      <a:endParaRPr lang="en-GB" sz="1400" b="0" i="0" kern="1200" dirty="0">
                        <a:solidFill>
                          <a:schemeClr val="accent1">
                            <a:lumMod val="50000"/>
                          </a:schemeClr>
                        </a:solidFill>
                        <a:latin typeface="Avenir Next" panose="020B0503020202020204" pitchFamily="34" charset="0"/>
                        <a:ea typeface="+mn-ea"/>
                        <a:cs typeface="+mn-cs"/>
                      </a:endParaRPr>
                    </a:p>
                  </a:txBody>
                  <a:tcPr/>
                </a:tc>
                <a:extLst>
                  <a:ext uri="{0D108BD9-81ED-4DB2-BD59-A6C34878D82A}">
                    <a16:rowId xmlns:a16="http://schemas.microsoft.com/office/drawing/2014/main" val="2473363659"/>
                  </a:ext>
                </a:extLst>
              </a:tr>
              <a:tr h="691375">
                <a:tc>
                  <a:txBody>
                    <a:bodyPr/>
                    <a:lstStyle/>
                    <a:p>
                      <a:pPr marL="0" algn="l" defTabSz="685783" rtl="0" eaLnBrk="1" latinLnBrk="0" hangingPunct="1"/>
                      <a:r>
                        <a:rPr lang="en-US" sz="1400" b="0" i="0" kern="1200" dirty="0">
                          <a:solidFill>
                            <a:schemeClr val="accent1">
                              <a:lumMod val="50000"/>
                            </a:schemeClr>
                          </a:solidFill>
                          <a:latin typeface="Avenir Next" panose="020B0503020202020204" pitchFamily="34" charset="0"/>
                        </a:rPr>
                        <a:t>Neurotoxicity (ICANS)</a:t>
                      </a:r>
                    </a:p>
                    <a:p>
                      <a:pPr marL="0" algn="l" defTabSz="685783" rtl="0" eaLnBrk="1" latinLnBrk="0" hangingPunct="1"/>
                      <a:r>
                        <a:rPr lang="en-US" sz="1400" b="0" i="0" kern="1200" dirty="0">
                          <a:solidFill>
                            <a:schemeClr val="accent1">
                              <a:lumMod val="50000"/>
                            </a:schemeClr>
                          </a:solidFill>
                          <a:latin typeface="Avenir Next" panose="020B0503020202020204" pitchFamily="34" charset="0"/>
                        </a:rPr>
                        <a:t>Any grade</a:t>
                      </a:r>
                      <a:endParaRPr lang="en-GB" sz="1400" b="0" i="0" kern="1200" dirty="0">
                        <a:solidFill>
                          <a:schemeClr val="accent1">
                            <a:lumMod val="50000"/>
                          </a:schemeClr>
                        </a:solidFill>
                        <a:latin typeface="Avenir Next" panose="020B0503020202020204" pitchFamily="34" charset="0"/>
                        <a:ea typeface="+mn-ea"/>
                        <a:cs typeface="+mn-cs"/>
                      </a:endParaRPr>
                    </a:p>
                  </a:txBody>
                  <a:tcPr/>
                </a:tc>
                <a:tc>
                  <a:txBody>
                    <a:bodyPr/>
                    <a:lstStyle/>
                    <a:p>
                      <a:pPr algn="ctr"/>
                      <a:endParaRPr lang="en-US" sz="1400" b="0" i="0" dirty="0">
                        <a:solidFill>
                          <a:schemeClr val="accent1">
                            <a:lumMod val="50000"/>
                          </a:schemeClr>
                        </a:solidFill>
                        <a:latin typeface="Avenir Next" panose="020B0503020202020204" pitchFamily="34" charset="0"/>
                      </a:endParaRPr>
                    </a:p>
                    <a:p>
                      <a:pPr marL="0" algn="ctr" defTabSz="685783" rtl="0" eaLnBrk="1" latinLnBrk="0" hangingPunct="1"/>
                      <a:r>
                        <a:rPr lang="en-US" sz="1400" b="0" i="0" kern="1200" dirty="0">
                          <a:solidFill>
                            <a:schemeClr val="accent1">
                              <a:lumMod val="50000"/>
                            </a:schemeClr>
                          </a:solidFill>
                          <a:latin typeface="Avenir Next" panose="020B0503020202020204" pitchFamily="34" charset="0"/>
                        </a:rPr>
                        <a:t>0/4</a:t>
                      </a:r>
                      <a:endParaRPr lang="en-GB" sz="1400" b="0" i="0" kern="1200" dirty="0">
                        <a:solidFill>
                          <a:schemeClr val="accent1">
                            <a:lumMod val="50000"/>
                          </a:schemeClr>
                        </a:solidFill>
                        <a:latin typeface="Avenir Next" panose="020B0503020202020204" pitchFamily="34" charset="0"/>
                        <a:ea typeface="+mn-ea"/>
                        <a:cs typeface="+mn-cs"/>
                      </a:endParaRPr>
                    </a:p>
                  </a:txBody>
                  <a:tcPr/>
                </a:tc>
                <a:extLst>
                  <a:ext uri="{0D108BD9-81ED-4DB2-BD59-A6C34878D82A}">
                    <a16:rowId xmlns:a16="http://schemas.microsoft.com/office/drawing/2014/main" val="3413793433"/>
                  </a:ext>
                </a:extLst>
              </a:tr>
              <a:tr h="667162">
                <a:tc>
                  <a:txBody>
                    <a:bodyPr/>
                    <a:lstStyle/>
                    <a:p>
                      <a:pPr marL="0" algn="l" defTabSz="685783" rtl="0" eaLnBrk="1" latinLnBrk="0" hangingPunct="1"/>
                      <a:r>
                        <a:rPr lang="en-GB" sz="1400" b="0" i="0" kern="1200" dirty="0">
                          <a:solidFill>
                            <a:schemeClr val="accent1">
                              <a:lumMod val="50000"/>
                            </a:schemeClr>
                          </a:solidFill>
                          <a:latin typeface="Avenir Next" panose="020B0503020202020204" pitchFamily="34" charset="0"/>
                        </a:rPr>
                        <a:t>≥ Grade 3 Neutropenia</a:t>
                      </a:r>
                    </a:p>
                    <a:p>
                      <a:pPr marL="0" marR="0" lvl="0" indent="0" algn="l" defTabSz="685783" rtl="0" eaLnBrk="1" fontAlgn="auto" latinLnBrk="0" hangingPunct="1">
                        <a:lnSpc>
                          <a:spcPct val="100000"/>
                        </a:lnSpc>
                        <a:spcBef>
                          <a:spcPts val="0"/>
                        </a:spcBef>
                        <a:spcAft>
                          <a:spcPts val="0"/>
                        </a:spcAft>
                        <a:buClrTx/>
                        <a:buSzTx/>
                        <a:buFontTx/>
                        <a:buNone/>
                        <a:tabLst/>
                        <a:defRPr/>
                      </a:pPr>
                      <a:r>
                        <a:rPr lang="en-GB" sz="1400" b="0" i="0" kern="1200" dirty="0">
                          <a:solidFill>
                            <a:schemeClr val="accent1">
                              <a:lumMod val="50000"/>
                            </a:schemeClr>
                          </a:solidFill>
                          <a:latin typeface="Avenir Next" panose="020B0503020202020204" pitchFamily="34" charset="0"/>
                        </a:rPr>
                        <a:t>Day -6</a:t>
                      </a:r>
                    </a:p>
                    <a:p>
                      <a:pPr marL="0" marR="0" lvl="0" indent="0" algn="l" defTabSz="685783" rtl="0" eaLnBrk="1" fontAlgn="auto" latinLnBrk="0" hangingPunct="1">
                        <a:lnSpc>
                          <a:spcPct val="100000"/>
                        </a:lnSpc>
                        <a:spcBef>
                          <a:spcPts val="0"/>
                        </a:spcBef>
                        <a:spcAft>
                          <a:spcPts val="0"/>
                        </a:spcAft>
                        <a:buClrTx/>
                        <a:buSzTx/>
                        <a:buFontTx/>
                        <a:buNone/>
                        <a:tabLst/>
                        <a:defRPr/>
                      </a:pPr>
                      <a:r>
                        <a:rPr lang="en-GB" sz="1400" b="0" i="0" kern="1200" dirty="0">
                          <a:solidFill>
                            <a:schemeClr val="accent1">
                              <a:lumMod val="50000"/>
                            </a:schemeClr>
                          </a:solidFill>
                          <a:latin typeface="Avenir Next" panose="020B0503020202020204" pitchFamily="34" charset="0"/>
                        </a:rPr>
                        <a:t>Day 28</a:t>
                      </a:r>
                      <a:endParaRPr lang="en-GB" sz="1400" b="0" i="0" kern="1200" dirty="0">
                        <a:solidFill>
                          <a:schemeClr val="accent1">
                            <a:lumMod val="50000"/>
                          </a:schemeClr>
                        </a:solidFill>
                        <a:latin typeface="Avenir Next" panose="020B0503020202020204" pitchFamily="34" charset="0"/>
                        <a:ea typeface="+mn-ea"/>
                        <a:cs typeface="+mn-cs"/>
                      </a:endParaRPr>
                    </a:p>
                  </a:txBody>
                  <a:tcPr/>
                </a:tc>
                <a:tc>
                  <a:txBody>
                    <a:bodyPr/>
                    <a:lstStyle/>
                    <a:p>
                      <a:pPr marL="0" algn="ctr" defTabSz="685783" rtl="0" eaLnBrk="1" latinLnBrk="0" hangingPunct="1"/>
                      <a:endParaRPr lang="en-US" sz="1400" b="0" i="0" kern="1200" dirty="0">
                        <a:solidFill>
                          <a:schemeClr val="accent1">
                            <a:lumMod val="50000"/>
                          </a:schemeClr>
                        </a:solidFill>
                        <a:latin typeface="Avenir Next" panose="020B0503020202020204" pitchFamily="34" charset="0"/>
                      </a:endParaRPr>
                    </a:p>
                    <a:p>
                      <a:pPr marL="0" algn="ctr" defTabSz="685783" rtl="0" eaLnBrk="1" latinLnBrk="0" hangingPunct="1"/>
                      <a:r>
                        <a:rPr lang="en-GB" sz="1400" b="0" i="0" kern="1200" dirty="0">
                          <a:solidFill>
                            <a:schemeClr val="accent1">
                              <a:lumMod val="50000"/>
                            </a:schemeClr>
                          </a:solidFill>
                          <a:latin typeface="Avenir Next" panose="020B0503020202020204" pitchFamily="34" charset="0"/>
                        </a:rPr>
                        <a:t>0/4</a:t>
                      </a:r>
                    </a:p>
                    <a:p>
                      <a:pPr marL="0" algn="ctr" defTabSz="685783" rtl="0" eaLnBrk="1" latinLnBrk="0" hangingPunct="1"/>
                      <a:r>
                        <a:rPr lang="en-GB" sz="1400" b="0" i="0" kern="1200" dirty="0">
                          <a:solidFill>
                            <a:schemeClr val="accent1">
                              <a:lumMod val="50000"/>
                            </a:schemeClr>
                          </a:solidFill>
                          <a:latin typeface="Avenir Next" panose="020B0503020202020204" pitchFamily="34" charset="0"/>
                        </a:rPr>
                        <a:t>0/4</a:t>
                      </a:r>
                      <a:endParaRPr lang="en-GB" sz="1400" b="0" i="0" kern="1200" dirty="0">
                        <a:solidFill>
                          <a:schemeClr val="accent1">
                            <a:lumMod val="50000"/>
                          </a:schemeClr>
                        </a:solidFill>
                        <a:latin typeface="Avenir Next" panose="020B0503020202020204" pitchFamily="34" charset="0"/>
                        <a:ea typeface="+mn-ea"/>
                        <a:cs typeface="+mn-cs"/>
                      </a:endParaRPr>
                    </a:p>
                  </a:txBody>
                  <a:tcPr/>
                </a:tc>
                <a:extLst>
                  <a:ext uri="{0D108BD9-81ED-4DB2-BD59-A6C34878D82A}">
                    <a16:rowId xmlns:a16="http://schemas.microsoft.com/office/drawing/2014/main" val="1666167649"/>
                  </a:ext>
                </a:extLst>
              </a:tr>
            </a:tbl>
          </a:graphicData>
        </a:graphic>
      </p:graphicFrame>
      <p:sp>
        <p:nvSpPr>
          <p:cNvPr id="73" name="TextBox 72">
            <a:extLst>
              <a:ext uri="{FF2B5EF4-FFF2-40B4-BE49-F238E27FC236}">
                <a16:creationId xmlns:a16="http://schemas.microsoft.com/office/drawing/2014/main" id="{A6AAC0D0-9312-BB44-A5A6-2EBE2C5E7709}"/>
              </a:ext>
            </a:extLst>
          </p:cNvPr>
          <p:cNvSpPr txBox="1"/>
          <p:nvPr/>
        </p:nvSpPr>
        <p:spPr>
          <a:xfrm>
            <a:off x="843355" y="1687788"/>
            <a:ext cx="2614943"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TOXICITY</a:t>
            </a:r>
          </a:p>
        </p:txBody>
      </p:sp>
      <p:cxnSp>
        <p:nvCxnSpPr>
          <p:cNvPr id="74" name="Straight Connector 73">
            <a:extLst>
              <a:ext uri="{FF2B5EF4-FFF2-40B4-BE49-F238E27FC236}">
                <a16:creationId xmlns:a16="http://schemas.microsoft.com/office/drawing/2014/main" id="{6C6DCAEB-B869-B449-956F-5B4037F35126}"/>
              </a:ext>
            </a:extLst>
          </p:cNvPr>
          <p:cNvCxnSpPr>
            <a:cxnSpLocks/>
          </p:cNvCxnSpPr>
          <p:nvPr/>
        </p:nvCxnSpPr>
        <p:spPr>
          <a:xfrm>
            <a:off x="903902" y="2424420"/>
            <a:ext cx="287936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AC51043-956F-6E4E-90B1-ED22C6DD9F0A}"/>
              </a:ext>
            </a:extLst>
          </p:cNvPr>
          <p:cNvCxnSpPr>
            <a:cxnSpLocks/>
          </p:cNvCxnSpPr>
          <p:nvPr/>
        </p:nvCxnSpPr>
        <p:spPr>
          <a:xfrm>
            <a:off x="903902" y="3322742"/>
            <a:ext cx="287936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A32580C-1B25-1848-8877-69F7C4FADCA7}"/>
              </a:ext>
            </a:extLst>
          </p:cNvPr>
          <p:cNvCxnSpPr>
            <a:cxnSpLocks/>
          </p:cNvCxnSpPr>
          <p:nvPr/>
        </p:nvCxnSpPr>
        <p:spPr>
          <a:xfrm>
            <a:off x="903902" y="4046198"/>
            <a:ext cx="287936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C2736A2-4803-0148-A91A-2B9EF4BB7810}"/>
              </a:ext>
            </a:extLst>
          </p:cNvPr>
          <p:cNvCxnSpPr>
            <a:cxnSpLocks/>
          </p:cNvCxnSpPr>
          <p:nvPr/>
        </p:nvCxnSpPr>
        <p:spPr>
          <a:xfrm>
            <a:off x="903902" y="4949284"/>
            <a:ext cx="282229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B066320-C100-6449-A68F-C39D77E824D0}"/>
              </a:ext>
            </a:extLst>
          </p:cNvPr>
          <p:cNvCxnSpPr>
            <a:cxnSpLocks/>
          </p:cNvCxnSpPr>
          <p:nvPr/>
        </p:nvCxnSpPr>
        <p:spPr>
          <a:xfrm>
            <a:off x="903902" y="2041356"/>
            <a:ext cx="287936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669D5DBE-10F5-4746-B922-22C623CDD05B}"/>
              </a:ext>
            </a:extLst>
          </p:cNvPr>
          <p:cNvSpPr/>
          <p:nvPr/>
        </p:nvSpPr>
        <p:spPr>
          <a:xfrm>
            <a:off x="3726197" y="2744083"/>
            <a:ext cx="3962180" cy="3962180"/>
          </a:xfrm>
          <a:prstGeom prst="ellipse">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a:extLst>
              <a:ext uri="{FF2B5EF4-FFF2-40B4-BE49-F238E27FC236}">
                <a16:creationId xmlns:a16="http://schemas.microsoft.com/office/drawing/2014/main" id="{1FB84C78-9B9B-AA4E-B5BC-8AF4FF5D5773}"/>
              </a:ext>
            </a:extLst>
          </p:cNvPr>
          <p:cNvPicPr>
            <a:picLocks noChangeAspect="1"/>
          </p:cNvPicPr>
          <p:nvPr/>
        </p:nvPicPr>
        <p:blipFill>
          <a:blip r:embed="rId6">
            <a:alphaModFix amt="85000"/>
          </a:blip>
          <a:stretch>
            <a:fillRect/>
          </a:stretch>
        </p:blipFill>
        <p:spPr>
          <a:xfrm>
            <a:off x="4499199" y="3173578"/>
            <a:ext cx="4018050" cy="3092713"/>
          </a:xfrm>
          <a:prstGeom prst="rect">
            <a:avLst/>
          </a:prstGeom>
        </p:spPr>
      </p:pic>
      <p:sp>
        <p:nvSpPr>
          <p:cNvPr id="93" name="TextBox 92">
            <a:extLst>
              <a:ext uri="{FF2B5EF4-FFF2-40B4-BE49-F238E27FC236}">
                <a16:creationId xmlns:a16="http://schemas.microsoft.com/office/drawing/2014/main" id="{C0D0CB05-E26D-E149-96E8-2EDF5E0B5982}"/>
              </a:ext>
            </a:extLst>
          </p:cNvPr>
          <p:cNvSpPr txBox="1"/>
          <p:nvPr/>
        </p:nvSpPr>
        <p:spPr>
          <a:xfrm rot="16200000">
            <a:off x="2763445" y="3909993"/>
            <a:ext cx="2986979" cy="338169"/>
          </a:xfrm>
          <a:prstGeom prst="rect">
            <a:avLst/>
          </a:prstGeom>
          <a:noFill/>
        </p:spPr>
        <p:txBody>
          <a:bodyPr wrap="square">
            <a:spAutoFit/>
          </a:bodyPr>
          <a:lstStyle/>
          <a:p>
            <a:pPr lvl="0">
              <a:lnSpc>
                <a:spcPct val="85000"/>
              </a:lnSpc>
              <a:spcBef>
                <a:spcPts val="200"/>
              </a:spcBef>
              <a:buSzPct val="80000"/>
              <a:defRPr/>
            </a:pPr>
            <a:r>
              <a:rPr lang="en-GB" kern="0" dirty="0">
                <a:solidFill>
                  <a:srgbClr val="00ACB8"/>
                </a:solidFill>
                <a:latin typeface="Avenir Next Medium" panose="020B0503020202020204" pitchFamily="34" charset="0"/>
                <a:cs typeface="Calibri" panose="020F0502020204030204" pitchFamily="34" charset="0"/>
                <a:sym typeface="Calibri"/>
              </a:rPr>
              <a:t>ENGRAFTMENT</a:t>
            </a:r>
          </a:p>
        </p:txBody>
      </p:sp>
      <p:graphicFrame>
        <p:nvGraphicFramePr>
          <p:cNvPr id="101" name="Table 38">
            <a:extLst>
              <a:ext uri="{FF2B5EF4-FFF2-40B4-BE49-F238E27FC236}">
                <a16:creationId xmlns:a16="http://schemas.microsoft.com/office/drawing/2014/main" id="{E4963454-ED29-7548-83A4-61DB3807DC70}"/>
              </a:ext>
            </a:extLst>
          </p:cNvPr>
          <p:cNvGraphicFramePr>
            <a:graphicFrameLocks noGrp="1"/>
          </p:cNvGraphicFramePr>
          <p:nvPr>
            <p:extLst>
              <p:ext uri="{D42A27DB-BD31-4B8C-83A1-F6EECF244321}">
                <p14:modId xmlns:p14="http://schemas.microsoft.com/office/powerpoint/2010/main" val="2048164849"/>
              </p:ext>
            </p:extLst>
          </p:nvPr>
        </p:nvGraphicFramePr>
        <p:xfrm>
          <a:off x="7247929" y="2233113"/>
          <a:ext cx="1369369" cy="2002794"/>
        </p:xfrm>
        <a:graphic>
          <a:graphicData uri="http://schemas.openxmlformats.org/drawingml/2006/table">
            <a:tbl>
              <a:tblPr firstRow="1" bandRow="1">
                <a:tableStyleId>{2D5ABB26-0587-4C30-8999-92F81FD0307C}</a:tableStyleId>
              </a:tblPr>
              <a:tblGrid>
                <a:gridCol w="669074">
                  <a:extLst>
                    <a:ext uri="{9D8B030D-6E8A-4147-A177-3AD203B41FA5}">
                      <a16:colId xmlns:a16="http://schemas.microsoft.com/office/drawing/2014/main" val="1187206280"/>
                    </a:ext>
                  </a:extLst>
                </a:gridCol>
                <a:gridCol w="700295">
                  <a:extLst>
                    <a:ext uri="{9D8B030D-6E8A-4147-A177-3AD203B41FA5}">
                      <a16:colId xmlns:a16="http://schemas.microsoft.com/office/drawing/2014/main" val="1900791964"/>
                    </a:ext>
                  </a:extLst>
                </a:gridCol>
              </a:tblGrid>
              <a:tr h="391038">
                <a:tc>
                  <a:txBody>
                    <a:bodyPr/>
                    <a:lstStyle/>
                    <a:p>
                      <a:endParaRPr lang="en-GB" sz="1400" b="0" i="0" dirty="0">
                        <a:solidFill>
                          <a:schemeClr val="accent1">
                            <a:lumMod val="50000"/>
                          </a:schemeClr>
                        </a:solidFill>
                        <a:latin typeface="Avenir Next" panose="020B0503020202020204" pitchFamily="34" charset="0"/>
                      </a:endParaRPr>
                    </a:p>
                  </a:txBody>
                  <a:tcPr/>
                </a:tc>
                <a:tc>
                  <a:txBody>
                    <a:bodyPr/>
                    <a:lstStyle/>
                    <a:p>
                      <a:pPr algn="ctr"/>
                      <a:r>
                        <a:rPr lang="en-US" sz="1400" b="0" i="0" dirty="0">
                          <a:solidFill>
                            <a:schemeClr val="accent1">
                              <a:lumMod val="50000"/>
                            </a:schemeClr>
                          </a:solidFill>
                          <a:latin typeface="Avenir Next Medium" panose="020B0503020202020204" pitchFamily="34" charset="0"/>
                        </a:rPr>
                        <a:t>N = 4</a:t>
                      </a:r>
                      <a:endParaRPr lang="en-GB" sz="1400" b="0" i="0" dirty="0">
                        <a:solidFill>
                          <a:schemeClr val="accent1">
                            <a:lumMod val="50000"/>
                          </a:schemeClr>
                        </a:solidFill>
                        <a:latin typeface="Avenir Next Medium" panose="020B0503020202020204" pitchFamily="34" charset="0"/>
                      </a:endParaRPr>
                    </a:p>
                  </a:txBody>
                  <a:tcPr/>
                </a:tc>
                <a:extLst>
                  <a:ext uri="{0D108BD9-81ED-4DB2-BD59-A6C34878D82A}">
                    <a16:rowId xmlns:a16="http://schemas.microsoft.com/office/drawing/2014/main" val="3883428394"/>
                  </a:ext>
                </a:extLst>
              </a:tr>
              <a:tr h="402939">
                <a:tc>
                  <a:txBody>
                    <a:bodyPr/>
                    <a:lstStyle/>
                    <a:p>
                      <a:r>
                        <a:rPr lang="en-US" sz="1400" b="0" i="0" kern="1200" dirty="0">
                          <a:solidFill>
                            <a:schemeClr val="accent1">
                              <a:lumMod val="50000"/>
                            </a:schemeClr>
                          </a:solidFill>
                          <a:latin typeface="Avenir Next" panose="020B0503020202020204" pitchFamily="34" charset="0"/>
                        </a:rPr>
                        <a:t>CMR</a:t>
                      </a:r>
                      <a:endParaRPr lang="en-GB" sz="1400" b="0" i="0" kern="1200" dirty="0">
                        <a:solidFill>
                          <a:schemeClr val="accent1">
                            <a:lumMod val="50000"/>
                          </a:schemeClr>
                        </a:solidFill>
                        <a:latin typeface="Avenir Next" panose="020B0503020202020204" pitchFamily="34" charset="0"/>
                        <a:ea typeface="+mn-ea"/>
                        <a:cs typeface="+mn-cs"/>
                      </a:endParaRPr>
                    </a:p>
                  </a:txBody>
                  <a:tcPr/>
                </a:tc>
                <a:tc>
                  <a:txBody>
                    <a:bodyPr/>
                    <a:lstStyle/>
                    <a:p>
                      <a:pPr marL="0" algn="ctr" defTabSz="685783" rtl="0" eaLnBrk="1" latinLnBrk="0" hangingPunct="1"/>
                      <a:r>
                        <a:rPr lang="en-US" sz="1400" b="0" i="0" kern="1200" dirty="0">
                          <a:solidFill>
                            <a:schemeClr val="accent1">
                              <a:lumMod val="50000"/>
                            </a:schemeClr>
                          </a:solidFill>
                          <a:latin typeface="Avenir Next" panose="020B0503020202020204" pitchFamily="34" charset="0"/>
                        </a:rPr>
                        <a:t>4/4</a:t>
                      </a:r>
                      <a:endParaRPr lang="en-GB" sz="1400" b="0" i="0" kern="1200" dirty="0">
                        <a:solidFill>
                          <a:schemeClr val="accent1">
                            <a:lumMod val="50000"/>
                          </a:schemeClr>
                        </a:solidFill>
                        <a:latin typeface="Avenir Next" panose="020B0503020202020204" pitchFamily="34" charset="0"/>
                        <a:ea typeface="+mn-ea"/>
                        <a:cs typeface="+mn-cs"/>
                      </a:endParaRPr>
                    </a:p>
                  </a:txBody>
                  <a:tcPr/>
                </a:tc>
                <a:extLst>
                  <a:ext uri="{0D108BD9-81ED-4DB2-BD59-A6C34878D82A}">
                    <a16:rowId xmlns:a16="http://schemas.microsoft.com/office/drawing/2014/main" val="2473363659"/>
                  </a:ext>
                </a:extLst>
              </a:tr>
              <a:tr h="402939">
                <a:tc>
                  <a:txBody>
                    <a:bodyPr/>
                    <a:lstStyle/>
                    <a:p>
                      <a:pPr marL="0" algn="l" defTabSz="685783" rtl="0" eaLnBrk="1" latinLnBrk="0" hangingPunct="1"/>
                      <a:r>
                        <a:rPr lang="en-US" sz="1400" b="0" i="0" kern="1200" dirty="0">
                          <a:solidFill>
                            <a:schemeClr val="accent1">
                              <a:lumMod val="50000"/>
                            </a:schemeClr>
                          </a:solidFill>
                          <a:latin typeface="Avenir Next" panose="020B0503020202020204" pitchFamily="34" charset="0"/>
                        </a:rPr>
                        <a:t>PR</a:t>
                      </a:r>
                      <a:endParaRPr lang="en-GB" sz="1400" b="0" i="0" kern="1200" dirty="0">
                        <a:solidFill>
                          <a:schemeClr val="accent1">
                            <a:lumMod val="50000"/>
                          </a:schemeClr>
                        </a:solidFill>
                        <a:latin typeface="Avenir Next" panose="020B0503020202020204" pitchFamily="34" charset="0"/>
                        <a:ea typeface="+mn-ea"/>
                        <a:cs typeface="+mn-cs"/>
                      </a:endParaRPr>
                    </a:p>
                  </a:txBody>
                  <a:tcPr/>
                </a:tc>
                <a:tc>
                  <a:txBody>
                    <a:bodyPr/>
                    <a:lstStyle/>
                    <a:p>
                      <a:pPr marL="0" algn="ctr" defTabSz="685783" rtl="0" eaLnBrk="1" latinLnBrk="0" hangingPunct="1"/>
                      <a:r>
                        <a:rPr lang="en-US" sz="1400" b="0" i="0" kern="1200" dirty="0">
                          <a:solidFill>
                            <a:schemeClr val="accent1">
                              <a:lumMod val="50000"/>
                            </a:schemeClr>
                          </a:solidFill>
                          <a:latin typeface="Avenir Next" panose="020B0503020202020204" pitchFamily="34" charset="0"/>
                        </a:rPr>
                        <a:t>0/4</a:t>
                      </a:r>
                      <a:endParaRPr lang="en-GB" sz="1400" b="0" i="0" kern="1200" dirty="0">
                        <a:solidFill>
                          <a:schemeClr val="accent1">
                            <a:lumMod val="50000"/>
                          </a:schemeClr>
                        </a:solidFill>
                        <a:latin typeface="Avenir Next" panose="020B0503020202020204" pitchFamily="34" charset="0"/>
                        <a:ea typeface="+mn-ea"/>
                        <a:cs typeface="+mn-cs"/>
                      </a:endParaRPr>
                    </a:p>
                  </a:txBody>
                  <a:tcPr/>
                </a:tc>
                <a:extLst>
                  <a:ext uri="{0D108BD9-81ED-4DB2-BD59-A6C34878D82A}">
                    <a16:rowId xmlns:a16="http://schemas.microsoft.com/office/drawing/2014/main" val="3413793433"/>
                  </a:ext>
                </a:extLst>
              </a:tr>
              <a:tr h="402939">
                <a:tc>
                  <a:txBody>
                    <a:bodyPr/>
                    <a:lstStyle/>
                    <a:p>
                      <a:pPr marL="0" algn="l" defTabSz="685783" rtl="0" eaLnBrk="1" latinLnBrk="0" hangingPunct="1"/>
                      <a:r>
                        <a:rPr lang="en-US" sz="1400" b="0" i="0" kern="1200" dirty="0">
                          <a:solidFill>
                            <a:schemeClr val="accent1">
                              <a:lumMod val="50000"/>
                            </a:schemeClr>
                          </a:solidFill>
                          <a:latin typeface="Avenir Next" panose="020B0503020202020204" pitchFamily="34" charset="0"/>
                        </a:rPr>
                        <a:t>SD</a:t>
                      </a:r>
                      <a:endParaRPr lang="en-GB" sz="1400" b="0" i="0" kern="1200" dirty="0">
                        <a:solidFill>
                          <a:schemeClr val="accent1">
                            <a:lumMod val="50000"/>
                          </a:schemeClr>
                        </a:solidFill>
                        <a:latin typeface="Avenir Next" panose="020B0503020202020204" pitchFamily="34" charset="0"/>
                        <a:ea typeface="+mn-ea"/>
                        <a:cs typeface="+mn-cs"/>
                      </a:endParaRPr>
                    </a:p>
                  </a:txBody>
                  <a:tcPr/>
                </a:tc>
                <a:tc>
                  <a:txBody>
                    <a:bodyPr/>
                    <a:lstStyle/>
                    <a:p>
                      <a:pPr marL="0" algn="ctr" defTabSz="685783" rtl="0" eaLnBrk="1" latinLnBrk="0" hangingPunct="1"/>
                      <a:r>
                        <a:rPr lang="en-GB" sz="1400" b="0" i="0" kern="1200" dirty="0">
                          <a:solidFill>
                            <a:schemeClr val="accent1">
                              <a:lumMod val="50000"/>
                            </a:schemeClr>
                          </a:solidFill>
                          <a:latin typeface="Avenir Next" panose="020B0503020202020204" pitchFamily="34" charset="0"/>
                        </a:rPr>
                        <a:t>0/4</a:t>
                      </a:r>
                      <a:endParaRPr lang="en-GB" sz="1400" b="0" i="0" kern="1200" dirty="0">
                        <a:solidFill>
                          <a:schemeClr val="accent1">
                            <a:lumMod val="50000"/>
                          </a:schemeClr>
                        </a:solidFill>
                        <a:latin typeface="Avenir Next" panose="020B0503020202020204" pitchFamily="34" charset="0"/>
                        <a:ea typeface="+mn-ea"/>
                        <a:cs typeface="+mn-cs"/>
                      </a:endParaRPr>
                    </a:p>
                  </a:txBody>
                  <a:tcPr/>
                </a:tc>
                <a:extLst>
                  <a:ext uri="{0D108BD9-81ED-4DB2-BD59-A6C34878D82A}">
                    <a16:rowId xmlns:a16="http://schemas.microsoft.com/office/drawing/2014/main" val="1666167649"/>
                  </a:ext>
                </a:extLst>
              </a:tr>
              <a:tr h="402939">
                <a:tc>
                  <a:txBody>
                    <a:bodyPr/>
                    <a:lstStyle/>
                    <a:p>
                      <a:pPr marL="0" algn="l" defTabSz="685783" rtl="0" eaLnBrk="1" latinLnBrk="0" hangingPunct="1"/>
                      <a:r>
                        <a:rPr lang="en-US" sz="1400" b="0" i="0" kern="1200" dirty="0">
                          <a:solidFill>
                            <a:schemeClr val="accent1">
                              <a:lumMod val="50000"/>
                            </a:schemeClr>
                          </a:solidFill>
                          <a:latin typeface="Avenir Next" panose="020B0503020202020204" pitchFamily="34" charset="0"/>
                        </a:rPr>
                        <a:t>PD</a:t>
                      </a:r>
                      <a:endParaRPr lang="en-GB" sz="1400" b="0" i="0" kern="1200" dirty="0">
                        <a:solidFill>
                          <a:schemeClr val="accent1">
                            <a:lumMod val="50000"/>
                          </a:schemeClr>
                        </a:solidFill>
                        <a:latin typeface="Avenir Next" panose="020B0503020202020204" pitchFamily="34" charset="0"/>
                        <a:ea typeface="+mn-ea"/>
                        <a:cs typeface="+mn-cs"/>
                      </a:endParaRPr>
                    </a:p>
                  </a:txBody>
                  <a:tcPr/>
                </a:tc>
                <a:tc>
                  <a:txBody>
                    <a:bodyPr/>
                    <a:lstStyle/>
                    <a:p>
                      <a:pPr marL="0" algn="ctr" defTabSz="685783" rtl="0" eaLnBrk="1" latinLnBrk="0" hangingPunct="1"/>
                      <a:r>
                        <a:rPr lang="en-US" sz="1400" b="0" i="0" kern="1200" dirty="0">
                          <a:solidFill>
                            <a:schemeClr val="accent1">
                              <a:lumMod val="50000"/>
                            </a:schemeClr>
                          </a:solidFill>
                          <a:latin typeface="Avenir Next" panose="020B0503020202020204" pitchFamily="34" charset="0"/>
                        </a:rPr>
                        <a:t>0/4</a:t>
                      </a:r>
                      <a:endParaRPr lang="en-GB" sz="1400" b="0" i="0" kern="1200" dirty="0">
                        <a:solidFill>
                          <a:schemeClr val="accent1">
                            <a:lumMod val="50000"/>
                          </a:schemeClr>
                        </a:solidFill>
                        <a:latin typeface="Avenir Next" panose="020B0503020202020204" pitchFamily="34" charset="0"/>
                        <a:ea typeface="+mn-ea"/>
                        <a:cs typeface="+mn-cs"/>
                      </a:endParaRPr>
                    </a:p>
                  </a:txBody>
                  <a:tcPr/>
                </a:tc>
                <a:extLst>
                  <a:ext uri="{0D108BD9-81ED-4DB2-BD59-A6C34878D82A}">
                    <a16:rowId xmlns:a16="http://schemas.microsoft.com/office/drawing/2014/main" val="2592536472"/>
                  </a:ext>
                </a:extLst>
              </a:tr>
            </a:tbl>
          </a:graphicData>
        </a:graphic>
      </p:graphicFrame>
      <p:cxnSp>
        <p:nvCxnSpPr>
          <p:cNvPr id="102" name="Straight Connector 101">
            <a:extLst>
              <a:ext uri="{FF2B5EF4-FFF2-40B4-BE49-F238E27FC236}">
                <a16:creationId xmlns:a16="http://schemas.microsoft.com/office/drawing/2014/main" id="{5E3ED951-A69D-2B49-9D3E-5B8D170A3AB4}"/>
              </a:ext>
            </a:extLst>
          </p:cNvPr>
          <p:cNvCxnSpPr>
            <a:cxnSpLocks/>
          </p:cNvCxnSpPr>
          <p:nvPr/>
        </p:nvCxnSpPr>
        <p:spPr>
          <a:xfrm>
            <a:off x="7350472" y="2546377"/>
            <a:ext cx="124472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73D76CA-AAE4-FF49-9F7F-A8CBEDABC79B}"/>
              </a:ext>
            </a:extLst>
          </p:cNvPr>
          <p:cNvCxnSpPr>
            <a:cxnSpLocks/>
          </p:cNvCxnSpPr>
          <p:nvPr/>
        </p:nvCxnSpPr>
        <p:spPr>
          <a:xfrm>
            <a:off x="7350472" y="2929236"/>
            <a:ext cx="124472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34A98D6-8A24-CE48-AEB4-DD58A9B1029C}"/>
              </a:ext>
            </a:extLst>
          </p:cNvPr>
          <p:cNvCxnSpPr>
            <a:cxnSpLocks/>
          </p:cNvCxnSpPr>
          <p:nvPr/>
        </p:nvCxnSpPr>
        <p:spPr>
          <a:xfrm>
            <a:off x="7350472" y="3352612"/>
            <a:ext cx="124472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203C4F2-AD95-944F-B23B-78FC9F02920E}"/>
              </a:ext>
            </a:extLst>
          </p:cNvPr>
          <p:cNvCxnSpPr>
            <a:cxnSpLocks/>
          </p:cNvCxnSpPr>
          <p:nvPr/>
        </p:nvCxnSpPr>
        <p:spPr>
          <a:xfrm>
            <a:off x="7355453" y="3746992"/>
            <a:ext cx="1239742"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6A38130-E977-4B49-ADCB-8C0E3470205F}"/>
              </a:ext>
            </a:extLst>
          </p:cNvPr>
          <p:cNvCxnSpPr>
            <a:cxnSpLocks/>
          </p:cNvCxnSpPr>
          <p:nvPr/>
        </p:nvCxnSpPr>
        <p:spPr>
          <a:xfrm>
            <a:off x="7350472" y="4155870"/>
            <a:ext cx="124472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Slide Number Placeholder 2">
            <a:extLst>
              <a:ext uri="{FF2B5EF4-FFF2-40B4-BE49-F238E27FC236}">
                <a16:creationId xmlns:a16="http://schemas.microsoft.com/office/drawing/2014/main" id="{E5108E39-2420-BD46-BA82-F35B58DE0842}"/>
              </a:ext>
            </a:extLst>
          </p:cNvPr>
          <p:cNvSpPr>
            <a:spLocks noGrp="1"/>
          </p:cNvSpPr>
          <p:nvPr>
            <p:ph type="sldNum" sz="quarter" idx="10"/>
          </p:nvPr>
        </p:nvSpPr>
        <p:spPr>
          <a:xfrm>
            <a:off x="8610600" y="6356350"/>
            <a:ext cx="2743200" cy="365125"/>
          </a:xfrm>
        </p:spPr>
        <p:txBody>
          <a:bodyPr/>
          <a:lstStyle/>
          <a:p>
            <a:fld id="{EB0983FF-4977-374B-8B5B-8BB7F3D0294A}" type="slidenum">
              <a:rPr lang="en-US" smtClean="0">
                <a:solidFill>
                  <a:srgbClr val="00ACB8"/>
                </a:solidFill>
              </a:rPr>
              <a:pPr/>
              <a:t>18</a:t>
            </a:fld>
            <a:endParaRPr lang="en-US" dirty="0">
              <a:solidFill>
                <a:srgbClr val="00ACB8"/>
              </a:solidFill>
            </a:endParaRPr>
          </a:p>
        </p:txBody>
      </p:sp>
      <p:sp>
        <p:nvSpPr>
          <p:cNvPr id="39" name="Footer Placeholder 5">
            <a:extLst>
              <a:ext uri="{FF2B5EF4-FFF2-40B4-BE49-F238E27FC236}">
                <a16:creationId xmlns:a16="http://schemas.microsoft.com/office/drawing/2014/main" id="{68315BE0-1FC7-2D4D-A71C-E90212CDC81C}"/>
              </a:ext>
            </a:extLst>
          </p:cNvPr>
          <p:cNvSpPr txBox="1">
            <a:spLocks/>
          </p:cNvSpPr>
          <p:nvPr/>
        </p:nvSpPr>
        <p:spPr>
          <a:xfrm>
            <a:off x="7520129" y="6178277"/>
            <a:ext cx="4593658" cy="27299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GB" sz="1100" dirty="0">
                <a:solidFill>
                  <a:schemeClr val="bg1">
                    <a:lumMod val="50000"/>
                  </a:schemeClr>
                </a:solidFill>
                <a:latin typeface="Avenir Next" panose="020B0503020202020204" pitchFamily="34" charset="0"/>
              </a:rPr>
              <a:t>Serial LN Biopsies, CD20 by IHC, Dr Teresa </a:t>
            </a:r>
            <a:r>
              <a:rPr lang="en-GB" sz="1100" dirty="0" err="1">
                <a:solidFill>
                  <a:schemeClr val="bg1">
                    <a:lumMod val="50000"/>
                  </a:schemeClr>
                </a:solidFill>
                <a:latin typeface="Avenir Next" panose="020B0503020202020204" pitchFamily="34" charset="0"/>
              </a:rPr>
              <a:t>Marafioti</a:t>
            </a:r>
            <a:r>
              <a:rPr lang="en-GB" sz="1100" dirty="0">
                <a:solidFill>
                  <a:schemeClr val="bg1">
                    <a:lumMod val="50000"/>
                  </a:schemeClr>
                </a:solidFill>
                <a:latin typeface="Avenir Next" panose="020B0503020202020204" pitchFamily="34" charset="0"/>
              </a:rPr>
              <a:t>, UCL </a:t>
            </a:r>
          </a:p>
        </p:txBody>
      </p:sp>
      <p:pic>
        <p:nvPicPr>
          <p:cNvPr id="40" name="Picture 39">
            <a:extLst>
              <a:ext uri="{FF2B5EF4-FFF2-40B4-BE49-F238E27FC236}">
                <a16:creationId xmlns:a16="http://schemas.microsoft.com/office/drawing/2014/main" id="{AA968D59-22B1-C747-B3DC-89497278C661}"/>
              </a:ext>
            </a:extLst>
          </p:cNvPr>
          <p:cNvPicPr>
            <a:picLocks noChangeAspect="1"/>
          </p:cNvPicPr>
          <p:nvPr/>
        </p:nvPicPr>
        <p:blipFill rotWithShape="1">
          <a:blip r:embed="rId7"/>
          <a:srcRect r="7239"/>
          <a:stretch/>
        </p:blipFill>
        <p:spPr>
          <a:xfrm>
            <a:off x="673033" y="5834165"/>
            <a:ext cx="878181" cy="719136"/>
          </a:xfrm>
          <a:prstGeom prst="rect">
            <a:avLst/>
          </a:prstGeom>
        </p:spPr>
      </p:pic>
    </p:spTree>
    <p:extLst>
      <p:ext uri="{BB962C8B-B14F-4D97-AF65-F5344CB8AC3E}">
        <p14:creationId xmlns:p14="http://schemas.microsoft.com/office/powerpoint/2010/main" val="4209896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8630483-C9A5-C642-BD1B-3FA536D73FE0}"/>
              </a:ext>
            </a:extLst>
          </p:cNvPr>
          <p:cNvSpPr txBox="1">
            <a:spLocks/>
          </p:cNvSpPr>
          <p:nvPr/>
        </p:nvSpPr>
        <p:spPr>
          <a:xfrm>
            <a:off x="838200" y="5632608"/>
            <a:ext cx="10515600" cy="10084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algn="r">
              <a:lnSpc>
                <a:spcPts val="2480"/>
              </a:lnSpc>
            </a:pPr>
            <a:r>
              <a:rPr lang="en-US" b="0" i="0" dirty="0">
                <a:solidFill>
                  <a:schemeClr val="accent1">
                    <a:lumMod val="50000"/>
                  </a:schemeClr>
                </a:solidFill>
                <a:latin typeface="Avenir Next Medium" panose="020B0503020202020204" pitchFamily="34" charset="0"/>
              </a:rPr>
              <a:t>Diffuse Large B Cell Lymphoma</a:t>
            </a:r>
          </a:p>
          <a:p>
            <a:pPr algn="r">
              <a:lnSpc>
                <a:spcPts val="2480"/>
              </a:lnSpc>
            </a:pPr>
            <a:r>
              <a:rPr lang="en-US" sz="1800" dirty="0">
                <a:solidFill>
                  <a:srgbClr val="00ACB8"/>
                </a:solidFill>
                <a:latin typeface="Avenir Next Medium" panose="020B0503020202020204" pitchFamily="34" charset="0"/>
              </a:rPr>
              <a:t>AUTO3 — tailored for DLBCL</a:t>
            </a:r>
            <a:endParaRPr lang="en-US" sz="1800" b="0" i="0" dirty="0">
              <a:solidFill>
                <a:srgbClr val="00ACB8"/>
              </a:solidFill>
              <a:latin typeface="Avenir Next Medium" panose="020B0503020202020204" pitchFamily="34" charset="0"/>
            </a:endParaRPr>
          </a:p>
        </p:txBody>
      </p:sp>
      <p:sp>
        <p:nvSpPr>
          <p:cNvPr id="3" name="Slide Number Placeholder 2">
            <a:extLst>
              <a:ext uri="{FF2B5EF4-FFF2-40B4-BE49-F238E27FC236}">
                <a16:creationId xmlns:a16="http://schemas.microsoft.com/office/drawing/2014/main" id="{47B29128-2397-E742-84AF-C57D65F37A8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B0983FF-4977-374B-8B5B-8BB7F3D0294A}" type="slidenum">
              <a:rPr lang="en-US" sz="1200" smtClean="0">
                <a:solidFill>
                  <a:srgbClr val="00ACB8"/>
                </a:solidFill>
                <a:latin typeface="Avenir Next Medium" panose="020B0503020202020204" pitchFamily="34" charset="0"/>
              </a:rPr>
              <a:pPr algn="r"/>
              <a:t>19</a:t>
            </a:fld>
            <a:endParaRPr lang="en-US" sz="1200" dirty="0">
              <a:solidFill>
                <a:srgbClr val="00ACB8"/>
              </a:solidFill>
              <a:latin typeface="Avenir Next Medium" panose="020B0503020202020204" pitchFamily="34" charset="0"/>
            </a:endParaRPr>
          </a:p>
        </p:txBody>
      </p:sp>
    </p:spTree>
    <p:extLst>
      <p:ext uri="{BB962C8B-B14F-4D97-AF65-F5344CB8AC3E}">
        <p14:creationId xmlns:p14="http://schemas.microsoft.com/office/powerpoint/2010/main" val="3337036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E4617-D62F-4442-8E52-6B7CEABCE79F}"/>
              </a:ext>
            </a:extLst>
          </p:cNvPr>
          <p:cNvSpPr>
            <a:spLocks noGrp="1"/>
          </p:cNvSpPr>
          <p:nvPr>
            <p:ph type="title"/>
          </p:nvPr>
        </p:nvSpPr>
        <p:spPr/>
        <p:txBody>
          <a:bodyPr/>
          <a:lstStyle/>
          <a:p>
            <a:r>
              <a:rPr lang="en-US" sz="2200" dirty="0"/>
              <a:t>Disclaimer</a:t>
            </a:r>
          </a:p>
        </p:txBody>
      </p:sp>
      <p:sp>
        <p:nvSpPr>
          <p:cNvPr id="4" name="Text Placeholder 6">
            <a:extLst>
              <a:ext uri="{FF2B5EF4-FFF2-40B4-BE49-F238E27FC236}">
                <a16:creationId xmlns:a16="http://schemas.microsoft.com/office/drawing/2014/main" id="{AAB2131C-0279-0347-B3EF-8B51C8721059}"/>
              </a:ext>
            </a:extLst>
          </p:cNvPr>
          <p:cNvSpPr txBox="1">
            <a:spLocks/>
          </p:cNvSpPr>
          <p:nvPr/>
        </p:nvSpPr>
        <p:spPr>
          <a:xfrm>
            <a:off x="718556" y="1664167"/>
            <a:ext cx="10636757" cy="4692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a:lnSpc>
                <a:spcPct val="92100"/>
              </a:lnSpc>
              <a:spcBef>
                <a:spcPts val="254"/>
              </a:spcBef>
              <a:buNone/>
            </a:pPr>
            <a:r>
              <a:rPr lang="en-GB" sz="1400" spc="5" dirty="0">
                <a:solidFill>
                  <a:srgbClr val="4D4D4D"/>
                </a:solidFill>
                <a:latin typeface="Avenir Next" panose="020B0503020202020204" pitchFamily="34" charset="0"/>
                <a:cs typeface="Calibri"/>
              </a:rPr>
              <a:t>These </a:t>
            </a:r>
            <a:r>
              <a:rPr lang="en-GB" sz="1400" dirty="0">
                <a:solidFill>
                  <a:srgbClr val="4D4D4D"/>
                </a:solidFill>
                <a:latin typeface="Avenir Next" panose="020B0503020202020204" pitchFamily="34" charset="0"/>
                <a:cs typeface="Calibri"/>
              </a:rPr>
              <a:t>slides </a:t>
            </a:r>
            <a:r>
              <a:rPr lang="en-GB" sz="1400" spc="10" dirty="0">
                <a:solidFill>
                  <a:srgbClr val="4D4D4D"/>
                </a:solidFill>
                <a:latin typeface="Avenir Next" panose="020B0503020202020204" pitchFamily="34" charset="0"/>
                <a:cs typeface="Calibri"/>
              </a:rPr>
              <a:t>and </a:t>
            </a:r>
            <a:r>
              <a:rPr lang="en-GB" sz="1400" spc="5" dirty="0">
                <a:solidFill>
                  <a:srgbClr val="4D4D4D"/>
                </a:solidFill>
                <a:latin typeface="Avenir Next" panose="020B0503020202020204" pitchFamily="34" charset="0"/>
                <a:cs typeface="Calibri"/>
              </a:rPr>
              <a:t>the accompanying oral presentation contain forward-looking statements within the meaning of the “safe </a:t>
            </a:r>
            <a:r>
              <a:rPr lang="en-GB" sz="1400" spc="5" dirty="0" err="1">
                <a:solidFill>
                  <a:srgbClr val="4D4D4D"/>
                </a:solidFill>
                <a:latin typeface="Avenir Next" panose="020B0503020202020204" pitchFamily="34" charset="0"/>
                <a:cs typeface="Calibri"/>
              </a:rPr>
              <a:t>harbor</a:t>
            </a:r>
            <a:r>
              <a:rPr lang="en-GB" sz="1400" spc="5" dirty="0">
                <a:solidFill>
                  <a:srgbClr val="4D4D4D"/>
                </a:solidFill>
                <a:latin typeface="Avenir Next" panose="020B0503020202020204" pitchFamily="34" charset="0"/>
                <a:cs typeface="Calibri"/>
              </a:rPr>
              <a:t>” provisions of The Private Securities Litigation Reform Act of 1995, </a:t>
            </a:r>
            <a:r>
              <a:rPr lang="en-GB" sz="1400" dirty="0">
                <a:solidFill>
                  <a:srgbClr val="4D4D4D"/>
                </a:solidFill>
                <a:latin typeface="Avenir Next" panose="020B0503020202020204" pitchFamily="34" charset="0"/>
                <a:cs typeface="Calibri"/>
              </a:rPr>
              <a:t>including </a:t>
            </a:r>
            <a:r>
              <a:rPr lang="en-GB" sz="1400" spc="5" dirty="0">
                <a:solidFill>
                  <a:srgbClr val="4D4D4D"/>
                </a:solidFill>
                <a:latin typeface="Avenir Next" panose="020B0503020202020204" pitchFamily="34" charset="0"/>
                <a:cs typeface="Calibri"/>
              </a:rPr>
              <a:t>statements about </a:t>
            </a:r>
            <a:r>
              <a:rPr lang="en-US" sz="1400" spc="5" dirty="0">
                <a:solidFill>
                  <a:srgbClr val="4D4D4D"/>
                </a:solidFill>
                <a:latin typeface="Avenir Next" panose="020B0503020202020204" pitchFamily="34" charset="0"/>
                <a:cs typeface="Calibri"/>
              </a:rPr>
              <a:t>the safety, therapeutic potential and commercial opportunity of AUTO1 and AUTO3 and the future clinical development of AUTO1 and AUTO3 including progress, expectations as to the reporting of data, conduct and timing; the Company's plans to develop and commercialize its other product candidates and next generation programs including statements regarding the timing of initiation, completion of enrollment and availability of data from the Company’s current preclinical studies and clinical trials; the Company’s commercialization, marketing and manufacturing capabilities and strategy; the impact of the ongoing COVID-19 pandemic on the Company’s operations and clinical trials; and the restructuring program and Autolus’ expected cash savings as a result of the restructuring program and operational changes</a:t>
            </a:r>
            <a:r>
              <a:rPr lang="en-GB" sz="1400" spc="5" dirty="0">
                <a:solidFill>
                  <a:srgbClr val="4D4D4D"/>
                </a:solidFill>
                <a:latin typeface="Avenir Next" panose="020B0503020202020204" pitchFamily="34" charset="0"/>
                <a:cs typeface="Calibri"/>
              </a:rPr>
              <a:t>. All statements other than statements of historical fact contained in this presentation, including statements regarding the Company’s future results of operations and financial position, business strategy and plans and objectives of  management for future operations, are forward-looking statements. In some cases, you can identify forward-looking statements by terms such as “may,” “should,” “expects,” “plans,” “anticipates,” “could,” “intends,” “target,” “projects,” “contemplates,” “believes,” “estimates,” “predicts,” “potential” or “continue” or the negative of these terms or other similar expressions. These statements involve known and unknown </a:t>
            </a:r>
            <a:r>
              <a:rPr lang="en-GB" sz="1400" dirty="0">
                <a:solidFill>
                  <a:srgbClr val="4D4D4D"/>
                </a:solidFill>
                <a:latin typeface="Avenir Next" panose="020B0503020202020204" pitchFamily="34" charset="0"/>
                <a:cs typeface="Calibri"/>
              </a:rPr>
              <a:t>risks, </a:t>
            </a:r>
            <a:r>
              <a:rPr lang="en-GB" sz="1400" spc="5" dirty="0">
                <a:solidFill>
                  <a:srgbClr val="4D4D4D"/>
                </a:solidFill>
                <a:latin typeface="Avenir Next" panose="020B0503020202020204" pitchFamily="34" charset="0"/>
                <a:cs typeface="Calibri"/>
              </a:rPr>
              <a:t>uncertainties and other important factors that </a:t>
            </a:r>
            <a:r>
              <a:rPr lang="en-GB" sz="1400" spc="10" dirty="0">
                <a:solidFill>
                  <a:srgbClr val="4D4D4D"/>
                </a:solidFill>
                <a:latin typeface="Avenir Next" panose="020B0503020202020204" pitchFamily="34" charset="0"/>
                <a:cs typeface="Calibri"/>
              </a:rPr>
              <a:t>may </a:t>
            </a:r>
            <a:r>
              <a:rPr lang="en-GB" sz="1400" spc="5" dirty="0">
                <a:solidFill>
                  <a:srgbClr val="4D4D4D"/>
                </a:solidFill>
                <a:latin typeface="Avenir Next" panose="020B0503020202020204" pitchFamily="34" charset="0"/>
                <a:cs typeface="Calibri"/>
              </a:rPr>
              <a:t>cause the Company’s actual </a:t>
            </a:r>
            <a:r>
              <a:rPr lang="en-GB" sz="1400" dirty="0">
                <a:solidFill>
                  <a:srgbClr val="4D4D4D"/>
                </a:solidFill>
                <a:latin typeface="Avenir Next" panose="020B0503020202020204" pitchFamily="34" charset="0"/>
                <a:cs typeface="Calibri"/>
              </a:rPr>
              <a:t>results, </a:t>
            </a:r>
            <a:r>
              <a:rPr lang="en-GB" sz="1400" spc="5" dirty="0">
                <a:solidFill>
                  <a:srgbClr val="4D4D4D"/>
                </a:solidFill>
                <a:latin typeface="Avenir Next" panose="020B0503020202020204" pitchFamily="34" charset="0"/>
                <a:cs typeface="Calibri"/>
              </a:rPr>
              <a:t>performance or achievements to be materially </a:t>
            </a:r>
            <a:r>
              <a:rPr lang="en-GB" sz="1400" dirty="0">
                <a:solidFill>
                  <a:srgbClr val="4D4D4D"/>
                </a:solidFill>
                <a:latin typeface="Avenir Next" panose="020B0503020202020204" pitchFamily="34" charset="0"/>
                <a:cs typeface="Calibri"/>
              </a:rPr>
              <a:t>different from </a:t>
            </a:r>
            <a:r>
              <a:rPr lang="en-GB" sz="1400" spc="5" dirty="0">
                <a:solidFill>
                  <a:srgbClr val="4D4D4D"/>
                </a:solidFill>
                <a:latin typeface="Avenir Next" panose="020B0503020202020204" pitchFamily="34" charset="0"/>
                <a:cs typeface="Calibri"/>
              </a:rPr>
              <a:t>any </a:t>
            </a:r>
            <a:r>
              <a:rPr lang="en-GB" sz="1400" dirty="0">
                <a:solidFill>
                  <a:srgbClr val="4D4D4D"/>
                </a:solidFill>
                <a:latin typeface="Avenir Next" panose="020B0503020202020204" pitchFamily="34" charset="0"/>
                <a:cs typeface="Calibri"/>
              </a:rPr>
              <a:t>future results, </a:t>
            </a:r>
            <a:r>
              <a:rPr lang="en-GB" sz="1400" spc="5" dirty="0">
                <a:solidFill>
                  <a:srgbClr val="4D4D4D"/>
                </a:solidFill>
                <a:latin typeface="Avenir Next" panose="020B0503020202020204" pitchFamily="34" charset="0"/>
                <a:cs typeface="Calibri"/>
              </a:rPr>
              <a:t>performance or achievements expressed or </a:t>
            </a:r>
            <a:r>
              <a:rPr lang="en-GB" sz="1400" dirty="0">
                <a:solidFill>
                  <a:srgbClr val="4D4D4D"/>
                </a:solidFill>
                <a:latin typeface="Avenir Next" panose="020B0503020202020204" pitchFamily="34" charset="0"/>
                <a:cs typeface="Calibri"/>
              </a:rPr>
              <a:t>implied </a:t>
            </a:r>
            <a:r>
              <a:rPr lang="en-GB" sz="1400" spc="5" dirty="0">
                <a:solidFill>
                  <a:srgbClr val="4D4D4D"/>
                </a:solidFill>
                <a:latin typeface="Avenir Next" panose="020B0503020202020204" pitchFamily="34" charset="0"/>
                <a:cs typeface="Calibri"/>
              </a:rPr>
              <a:t>by the forward-looking statements. Factors that may cause actual results to differ materially from any future results expressed or implied by any forward-looking statements include the risks described in the “Risk Factors” section of the Company’s Annual Report on Form 20-F for the year ended December 31, </a:t>
            </a:r>
            <a:r>
              <a:rPr lang="en-GB" sz="1400" dirty="0">
                <a:solidFill>
                  <a:srgbClr val="4D4D4D"/>
                </a:solidFill>
                <a:latin typeface="Avenir Next" panose="020B0503020202020204" pitchFamily="34" charset="0"/>
                <a:cs typeface="Calibri"/>
              </a:rPr>
              <a:t>2019, as amended, </a:t>
            </a:r>
            <a:r>
              <a:rPr lang="en-GB" sz="1400" spc="5" dirty="0">
                <a:solidFill>
                  <a:srgbClr val="4D4D4D"/>
                </a:solidFill>
                <a:latin typeface="Avenir Next" panose="020B0503020202020204" pitchFamily="34" charset="0"/>
                <a:cs typeface="Calibri"/>
              </a:rPr>
              <a:t>as well as those set forth from time to time in the Company’s subsequent SEC filings, available at </a:t>
            </a:r>
            <a:r>
              <a:rPr lang="en-GB" sz="1400" spc="5" dirty="0">
                <a:solidFill>
                  <a:srgbClr val="4D4D4D"/>
                </a:solidFill>
                <a:latin typeface="Avenir Next" panose="020B0503020202020204" pitchFamily="34" charset="0"/>
                <a:cs typeface="Calibri"/>
                <a:hlinkClick r:id="rId2"/>
              </a:rPr>
              <a:t>www.sec.gov</a:t>
            </a:r>
            <a:r>
              <a:rPr lang="en-GB" sz="1400" spc="5" dirty="0">
                <a:solidFill>
                  <a:srgbClr val="4D4D4D"/>
                </a:solidFill>
                <a:latin typeface="Avenir Next" panose="020B0503020202020204" pitchFamily="34" charset="0"/>
                <a:cs typeface="Calibri"/>
              </a:rPr>
              <a:t>. </a:t>
            </a:r>
            <a:r>
              <a:rPr lang="en-US" sz="1400" spc="5" dirty="0">
                <a:solidFill>
                  <a:srgbClr val="4D4D4D"/>
                </a:solidFill>
                <a:latin typeface="Avenir Next" panose="020B0503020202020204" pitchFamily="34" charset="0"/>
                <a:cs typeface="Calibri"/>
              </a:rPr>
              <a:t>All information contained herein is as of the date of the presentation, and the Company undertakes no obligation to publicly update any forward-looking statement, whether as a result of new information, future events, or otherwise, except as required by law. </a:t>
            </a:r>
            <a:r>
              <a:rPr lang="en-GB" sz="1400" spc="5" dirty="0">
                <a:solidFill>
                  <a:srgbClr val="4D4D4D"/>
                </a:solidFill>
                <a:latin typeface="Avenir Next" panose="020B0503020202020204" pitchFamily="34" charset="0"/>
                <a:cs typeface="Calibri"/>
              </a:rPr>
              <a:t>You </a:t>
            </a:r>
            <a:r>
              <a:rPr lang="en-GB" sz="1400" dirty="0">
                <a:solidFill>
                  <a:srgbClr val="4D4D4D"/>
                </a:solidFill>
                <a:latin typeface="Avenir Next" panose="020B0503020202020204" pitchFamily="34" charset="0"/>
                <a:cs typeface="Calibri"/>
              </a:rPr>
              <a:t>should, </a:t>
            </a:r>
            <a:r>
              <a:rPr lang="en-GB" sz="1400" spc="5" dirty="0">
                <a:solidFill>
                  <a:srgbClr val="4D4D4D"/>
                </a:solidFill>
                <a:latin typeface="Avenir Next" panose="020B0503020202020204" pitchFamily="34" charset="0"/>
                <a:cs typeface="Calibri"/>
              </a:rPr>
              <a:t>therefore, </a:t>
            </a:r>
            <a:r>
              <a:rPr lang="en-GB" sz="1400" dirty="0">
                <a:solidFill>
                  <a:srgbClr val="4D4D4D"/>
                </a:solidFill>
                <a:latin typeface="Avenir Next" panose="020B0503020202020204" pitchFamily="34" charset="0"/>
                <a:cs typeface="Calibri"/>
              </a:rPr>
              <a:t>not rely </a:t>
            </a:r>
            <a:r>
              <a:rPr lang="en-GB" sz="1400" spc="10" dirty="0">
                <a:solidFill>
                  <a:srgbClr val="4D4D4D"/>
                </a:solidFill>
                <a:latin typeface="Avenir Next" panose="020B0503020202020204" pitchFamily="34" charset="0"/>
                <a:cs typeface="Calibri"/>
              </a:rPr>
              <a:t>on </a:t>
            </a:r>
            <a:r>
              <a:rPr lang="en-GB" sz="1400" spc="5" dirty="0">
                <a:solidFill>
                  <a:srgbClr val="4D4D4D"/>
                </a:solidFill>
                <a:latin typeface="Avenir Next" panose="020B0503020202020204" pitchFamily="34" charset="0"/>
                <a:cs typeface="Calibri"/>
              </a:rPr>
              <a:t>these </a:t>
            </a:r>
            <a:r>
              <a:rPr lang="en-GB" sz="1400" dirty="0">
                <a:solidFill>
                  <a:srgbClr val="4D4D4D"/>
                </a:solidFill>
                <a:latin typeface="Avenir Next" panose="020B0503020202020204" pitchFamily="34" charset="0"/>
                <a:cs typeface="Calibri"/>
              </a:rPr>
              <a:t>forward-looking </a:t>
            </a:r>
            <a:r>
              <a:rPr lang="en-GB" sz="1400" spc="5" dirty="0">
                <a:solidFill>
                  <a:srgbClr val="4D4D4D"/>
                </a:solidFill>
                <a:latin typeface="Avenir Next" panose="020B0503020202020204" pitchFamily="34" charset="0"/>
                <a:cs typeface="Calibri"/>
              </a:rPr>
              <a:t>statements </a:t>
            </a:r>
            <a:r>
              <a:rPr lang="en-GB" sz="1400" spc="25" dirty="0">
                <a:solidFill>
                  <a:srgbClr val="4D4D4D"/>
                </a:solidFill>
                <a:latin typeface="Avenir Next" panose="020B0503020202020204" pitchFamily="34" charset="0"/>
                <a:cs typeface="Calibri"/>
              </a:rPr>
              <a:t>as </a:t>
            </a:r>
            <a:r>
              <a:rPr lang="en-GB" sz="1400" spc="5" dirty="0">
                <a:solidFill>
                  <a:srgbClr val="4D4D4D"/>
                </a:solidFill>
                <a:latin typeface="Avenir Next" panose="020B0503020202020204" pitchFamily="34" charset="0"/>
                <a:cs typeface="Calibri"/>
              </a:rPr>
              <a:t>representing the Company’s views as of any date </a:t>
            </a:r>
            <a:r>
              <a:rPr lang="en-GB" sz="1400" dirty="0">
                <a:solidFill>
                  <a:srgbClr val="4D4D4D"/>
                </a:solidFill>
                <a:latin typeface="Avenir Next" panose="020B0503020202020204" pitchFamily="34" charset="0"/>
                <a:cs typeface="Calibri"/>
              </a:rPr>
              <a:t>subsequent </a:t>
            </a:r>
            <a:r>
              <a:rPr lang="en-GB" sz="1400" spc="5" dirty="0">
                <a:solidFill>
                  <a:srgbClr val="4D4D4D"/>
                </a:solidFill>
                <a:latin typeface="Avenir Next" panose="020B0503020202020204" pitchFamily="34" charset="0"/>
                <a:cs typeface="Calibri"/>
              </a:rPr>
              <a:t>to the date of </a:t>
            </a:r>
            <a:r>
              <a:rPr lang="en-GB" sz="1400" dirty="0">
                <a:solidFill>
                  <a:srgbClr val="4D4D4D"/>
                </a:solidFill>
                <a:latin typeface="Avenir Next" panose="020B0503020202020204" pitchFamily="34" charset="0"/>
                <a:cs typeface="Calibri"/>
              </a:rPr>
              <a:t>this</a:t>
            </a:r>
            <a:r>
              <a:rPr lang="en-GB" sz="1400" spc="60" dirty="0">
                <a:solidFill>
                  <a:srgbClr val="4D4D4D"/>
                </a:solidFill>
                <a:latin typeface="Avenir Next" panose="020B0503020202020204" pitchFamily="34" charset="0"/>
                <a:cs typeface="Calibri"/>
              </a:rPr>
              <a:t> </a:t>
            </a:r>
            <a:r>
              <a:rPr lang="en-GB" sz="1400" dirty="0">
                <a:solidFill>
                  <a:srgbClr val="4D4D4D"/>
                </a:solidFill>
                <a:latin typeface="Avenir Next" panose="020B0503020202020204" pitchFamily="34" charset="0"/>
                <a:cs typeface="Calibri"/>
              </a:rPr>
              <a:t>presentation.</a:t>
            </a:r>
          </a:p>
          <a:p>
            <a:pPr marL="0" marR="5080" indent="0">
              <a:lnSpc>
                <a:spcPct val="92100"/>
              </a:lnSpc>
              <a:spcBef>
                <a:spcPts val="254"/>
              </a:spcBef>
              <a:buFont typeface="Arial" panose="020B0604020202020204" pitchFamily="34" charset="0"/>
              <a:buNone/>
            </a:pPr>
            <a:endParaRPr lang="en-GB" sz="1400" dirty="0">
              <a:latin typeface="Avenir Next" panose="020B0503020202020204" pitchFamily="34" charset="0"/>
              <a:cs typeface="Calibri"/>
            </a:endParaRPr>
          </a:p>
          <a:p>
            <a:pPr marL="0" marR="5080" indent="0">
              <a:lnSpc>
                <a:spcPct val="92100"/>
              </a:lnSpc>
              <a:spcBef>
                <a:spcPts val="195"/>
              </a:spcBef>
              <a:buFont typeface="Arial" panose="020B0604020202020204" pitchFamily="34" charset="0"/>
              <a:buNone/>
            </a:pPr>
            <a:r>
              <a:rPr lang="en-GB" sz="1400" dirty="0">
                <a:solidFill>
                  <a:srgbClr val="4D4D4D"/>
                </a:solidFill>
                <a:latin typeface="Avenir Next" panose="020B0503020202020204" pitchFamily="34" charset="0"/>
                <a:cs typeface="Calibri"/>
              </a:rPr>
              <a:t>Certain </a:t>
            </a:r>
            <a:r>
              <a:rPr lang="en-GB" sz="1400" spc="5" dirty="0">
                <a:solidFill>
                  <a:srgbClr val="4D4D4D"/>
                </a:solidFill>
                <a:latin typeface="Avenir Next" panose="020B0503020202020204" pitchFamily="34" charset="0"/>
                <a:cs typeface="Calibri"/>
              </a:rPr>
              <a:t>data </a:t>
            </a:r>
            <a:r>
              <a:rPr lang="en-GB" sz="1400" dirty="0">
                <a:solidFill>
                  <a:srgbClr val="4D4D4D"/>
                </a:solidFill>
                <a:latin typeface="Avenir Next" panose="020B0503020202020204" pitchFamily="34" charset="0"/>
                <a:cs typeface="Calibri"/>
              </a:rPr>
              <a:t>in this </a:t>
            </a:r>
            <a:r>
              <a:rPr lang="en-GB" sz="1400" spc="5" dirty="0">
                <a:solidFill>
                  <a:srgbClr val="4D4D4D"/>
                </a:solidFill>
                <a:latin typeface="Avenir Next" panose="020B0503020202020204" pitchFamily="34" charset="0"/>
                <a:cs typeface="Calibri"/>
              </a:rPr>
              <a:t>presentation </a:t>
            </a:r>
            <a:r>
              <a:rPr lang="en-GB" sz="1400" spc="10" dirty="0">
                <a:solidFill>
                  <a:srgbClr val="4D4D4D"/>
                </a:solidFill>
                <a:latin typeface="Avenir Next" panose="020B0503020202020204" pitchFamily="34" charset="0"/>
                <a:cs typeface="Calibri"/>
              </a:rPr>
              <a:t>was </a:t>
            </a:r>
            <a:r>
              <a:rPr lang="en-GB" sz="1400" spc="5" dirty="0">
                <a:solidFill>
                  <a:srgbClr val="4D4D4D"/>
                </a:solidFill>
                <a:latin typeface="Avenir Next" panose="020B0503020202020204" pitchFamily="34" charset="0"/>
                <a:cs typeface="Calibri"/>
              </a:rPr>
              <a:t>obtained from </a:t>
            </a:r>
            <a:r>
              <a:rPr lang="en-GB" sz="1400" dirty="0">
                <a:solidFill>
                  <a:srgbClr val="4D4D4D"/>
                </a:solidFill>
                <a:latin typeface="Avenir Next" panose="020B0503020202020204" pitchFamily="34" charset="0"/>
                <a:cs typeface="Calibri"/>
              </a:rPr>
              <a:t>various </a:t>
            </a:r>
            <a:r>
              <a:rPr lang="en-GB" sz="1400" spc="5" dirty="0">
                <a:solidFill>
                  <a:srgbClr val="4D4D4D"/>
                </a:solidFill>
                <a:latin typeface="Avenir Next" panose="020B0503020202020204" pitchFamily="34" charset="0"/>
                <a:cs typeface="Calibri"/>
              </a:rPr>
              <a:t>external </a:t>
            </a:r>
            <a:r>
              <a:rPr lang="en-GB" sz="1400" dirty="0">
                <a:solidFill>
                  <a:srgbClr val="4D4D4D"/>
                </a:solidFill>
                <a:latin typeface="Avenir Next" panose="020B0503020202020204" pitchFamily="34" charset="0"/>
                <a:cs typeface="Calibri"/>
              </a:rPr>
              <a:t>sources. </a:t>
            </a:r>
            <a:r>
              <a:rPr lang="en-GB" sz="1400" spc="5" dirty="0">
                <a:solidFill>
                  <a:srgbClr val="4D4D4D"/>
                </a:solidFill>
                <a:latin typeface="Avenir Next" panose="020B0503020202020204" pitchFamily="34" charset="0"/>
                <a:cs typeface="Calibri"/>
              </a:rPr>
              <a:t>Such data speak only as of the date referenced </a:t>
            </a:r>
            <a:r>
              <a:rPr lang="en-GB" sz="1400" dirty="0">
                <a:solidFill>
                  <a:srgbClr val="4D4D4D"/>
                </a:solidFill>
                <a:latin typeface="Avenir Next" panose="020B0503020202020204" pitchFamily="34" charset="0"/>
                <a:cs typeface="Calibri"/>
              </a:rPr>
              <a:t>in this </a:t>
            </a:r>
            <a:r>
              <a:rPr lang="en-GB" sz="1400" spc="5" dirty="0">
                <a:solidFill>
                  <a:srgbClr val="4D4D4D"/>
                </a:solidFill>
                <a:latin typeface="Avenir Next" panose="020B0503020202020204" pitchFamily="34" charset="0"/>
                <a:cs typeface="Calibri"/>
              </a:rPr>
              <a:t>presentation </a:t>
            </a:r>
            <a:r>
              <a:rPr lang="en-GB" sz="1400" spc="10" dirty="0">
                <a:solidFill>
                  <a:srgbClr val="4D4D4D"/>
                </a:solidFill>
                <a:latin typeface="Avenir Next" panose="020B0503020202020204" pitchFamily="34" charset="0"/>
                <a:cs typeface="Calibri"/>
              </a:rPr>
              <a:t>and </a:t>
            </a:r>
            <a:r>
              <a:rPr lang="en-GB" sz="1400" dirty="0">
                <a:solidFill>
                  <a:srgbClr val="4D4D4D"/>
                </a:solidFill>
                <a:latin typeface="Avenir Next" panose="020B0503020202020204" pitchFamily="34" charset="0"/>
                <a:cs typeface="Calibri"/>
              </a:rPr>
              <a:t>neither </a:t>
            </a:r>
            <a:r>
              <a:rPr lang="en-GB" sz="1400" spc="5" dirty="0">
                <a:solidFill>
                  <a:srgbClr val="4D4D4D"/>
                </a:solidFill>
                <a:latin typeface="Avenir Next" panose="020B0503020202020204" pitchFamily="34" charset="0"/>
                <a:cs typeface="Calibri"/>
              </a:rPr>
              <a:t>the </a:t>
            </a:r>
            <a:r>
              <a:rPr lang="en-GB" sz="1400" spc="10" dirty="0">
                <a:solidFill>
                  <a:srgbClr val="4D4D4D"/>
                </a:solidFill>
                <a:latin typeface="Avenir Next" panose="020B0503020202020204" pitchFamily="34" charset="0"/>
                <a:cs typeface="Calibri"/>
              </a:rPr>
              <a:t>Company </a:t>
            </a:r>
            <a:r>
              <a:rPr lang="en-GB" sz="1400" spc="5" dirty="0">
                <a:solidFill>
                  <a:srgbClr val="4D4D4D"/>
                </a:solidFill>
                <a:latin typeface="Avenir Next" panose="020B0503020202020204" pitchFamily="34" charset="0"/>
                <a:cs typeface="Calibri"/>
              </a:rPr>
              <a:t>nor </a:t>
            </a:r>
            <a:r>
              <a:rPr lang="en-GB" sz="1400" dirty="0">
                <a:solidFill>
                  <a:srgbClr val="4D4D4D"/>
                </a:solidFill>
                <a:latin typeface="Avenir Next" panose="020B0503020202020204" pitchFamily="34" charset="0"/>
                <a:cs typeface="Calibri"/>
              </a:rPr>
              <a:t>its affiliates, </a:t>
            </a:r>
            <a:r>
              <a:rPr lang="en-GB" sz="1400" spc="5" dirty="0">
                <a:solidFill>
                  <a:srgbClr val="4D4D4D"/>
                </a:solidFill>
                <a:latin typeface="Avenir Next" panose="020B0503020202020204" pitchFamily="34" charset="0"/>
                <a:cs typeface="Calibri"/>
              </a:rPr>
              <a:t>advisors or representatives </a:t>
            </a:r>
            <a:r>
              <a:rPr lang="en-GB" sz="1400" spc="10" dirty="0">
                <a:solidFill>
                  <a:srgbClr val="4D4D4D"/>
                </a:solidFill>
                <a:latin typeface="Avenir Next" panose="020B0503020202020204" pitchFamily="34" charset="0"/>
                <a:cs typeface="Calibri"/>
              </a:rPr>
              <a:t>make </a:t>
            </a:r>
            <a:r>
              <a:rPr lang="en-GB" sz="1400" spc="5" dirty="0">
                <a:solidFill>
                  <a:srgbClr val="4D4D4D"/>
                </a:solidFill>
                <a:latin typeface="Avenir Next" panose="020B0503020202020204" pitchFamily="34" charset="0"/>
                <a:cs typeface="Calibri"/>
              </a:rPr>
              <a:t>any representation as to the accuracy or completeness of that data or undertake to update such data after the date of  </a:t>
            </a:r>
            <a:r>
              <a:rPr lang="en-GB" sz="1400" dirty="0">
                <a:solidFill>
                  <a:srgbClr val="4D4D4D"/>
                </a:solidFill>
                <a:latin typeface="Avenir Next" panose="020B0503020202020204" pitchFamily="34" charset="0"/>
                <a:cs typeface="Calibri"/>
              </a:rPr>
              <a:t>this presentation. </a:t>
            </a:r>
            <a:r>
              <a:rPr lang="en-GB" sz="1400" spc="5" dirty="0">
                <a:solidFill>
                  <a:srgbClr val="4D4D4D"/>
                </a:solidFill>
                <a:latin typeface="Avenir Next" panose="020B0503020202020204" pitchFamily="34" charset="0"/>
                <a:cs typeface="Calibri"/>
              </a:rPr>
              <a:t>Such data </a:t>
            </a:r>
            <a:r>
              <a:rPr lang="en-GB" sz="1400" dirty="0">
                <a:solidFill>
                  <a:srgbClr val="4D4D4D"/>
                </a:solidFill>
                <a:latin typeface="Avenir Next" panose="020B0503020202020204" pitchFamily="34" charset="0"/>
                <a:cs typeface="Calibri"/>
              </a:rPr>
              <a:t>involve risks </a:t>
            </a:r>
            <a:r>
              <a:rPr lang="en-GB" sz="1400" spc="5" dirty="0">
                <a:solidFill>
                  <a:srgbClr val="4D4D4D"/>
                </a:solidFill>
                <a:latin typeface="Avenir Next" panose="020B0503020202020204" pitchFamily="34" charset="0"/>
                <a:cs typeface="Calibri"/>
              </a:rPr>
              <a:t>and </a:t>
            </a:r>
            <a:r>
              <a:rPr lang="en-GB" sz="1400" dirty="0">
                <a:solidFill>
                  <a:srgbClr val="4D4D4D"/>
                </a:solidFill>
                <a:latin typeface="Avenir Next" panose="020B0503020202020204" pitchFamily="34" charset="0"/>
                <a:cs typeface="Calibri"/>
              </a:rPr>
              <a:t>uncertainties </a:t>
            </a:r>
            <a:r>
              <a:rPr lang="en-GB" sz="1400" spc="5" dirty="0">
                <a:solidFill>
                  <a:srgbClr val="4D4D4D"/>
                </a:solidFill>
                <a:latin typeface="Avenir Next" panose="020B0503020202020204" pitchFamily="34" charset="0"/>
                <a:cs typeface="Calibri"/>
              </a:rPr>
              <a:t>and are </a:t>
            </a:r>
            <a:r>
              <a:rPr lang="en-GB" sz="1400" dirty="0">
                <a:solidFill>
                  <a:srgbClr val="4D4D4D"/>
                </a:solidFill>
                <a:latin typeface="Avenir Next" panose="020B0503020202020204" pitchFamily="34" charset="0"/>
                <a:cs typeface="Calibri"/>
              </a:rPr>
              <a:t>subject </a:t>
            </a:r>
            <a:r>
              <a:rPr lang="en-GB" sz="1400" spc="5" dirty="0">
                <a:solidFill>
                  <a:srgbClr val="4D4D4D"/>
                </a:solidFill>
                <a:latin typeface="Avenir Next" panose="020B0503020202020204" pitchFamily="34" charset="0"/>
                <a:cs typeface="Calibri"/>
              </a:rPr>
              <a:t>to change based </a:t>
            </a:r>
            <a:r>
              <a:rPr lang="en-GB" sz="1400" spc="10" dirty="0">
                <a:solidFill>
                  <a:srgbClr val="4D4D4D"/>
                </a:solidFill>
                <a:latin typeface="Avenir Next" panose="020B0503020202020204" pitchFamily="34" charset="0"/>
                <a:cs typeface="Calibri"/>
              </a:rPr>
              <a:t>on </a:t>
            </a:r>
            <a:r>
              <a:rPr lang="en-GB" sz="1400" spc="5" dirty="0">
                <a:solidFill>
                  <a:srgbClr val="4D4D4D"/>
                </a:solidFill>
                <a:latin typeface="Avenir Next" panose="020B0503020202020204" pitchFamily="34" charset="0"/>
                <a:cs typeface="Calibri"/>
              </a:rPr>
              <a:t>various</a:t>
            </a:r>
            <a:r>
              <a:rPr lang="en-GB" sz="1400" spc="175" dirty="0">
                <a:solidFill>
                  <a:srgbClr val="4D4D4D"/>
                </a:solidFill>
                <a:latin typeface="Avenir Next" panose="020B0503020202020204" pitchFamily="34" charset="0"/>
                <a:cs typeface="Calibri"/>
              </a:rPr>
              <a:t> </a:t>
            </a:r>
            <a:r>
              <a:rPr lang="en-GB" sz="1400" dirty="0">
                <a:solidFill>
                  <a:srgbClr val="4D4D4D"/>
                </a:solidFill>
                <a:latin typeface="Avenir Next" panose="020B0503020202020204" pitchFamily="34" charset="0"/>
                <a:cs typeface="Calibri"/>
              </a:rPr>
              <a:t>factors.</a:t>
            </a:r>
          </a:p>
        </p:txBody>
      </p:sp>
      <p:sp>
        <p:nvSpPr>
          <p:cNvPr id="5" name="Slide Number Placeholder 2">
            <a:extLst>
              <a:ext uri="{FF2B5EF4-FFF2-40B4-BE49-F238E27FC236}">
                <a16:creationId xmlns:a16="http://schemas.microsoft.com/office/drawing/2014/main" id="{FF1CA6E8-9FCB-1448-9CEE-213A2BC003EE}"/>
              </a:ext>
            </a:extLst>
          </p:cNvPr>
          <p:cNvSpPr>
            <a:spLocks noGrp="1"/>
          </p:cNvSpPr>
          <p:nvPr>
            <p:ph type="sldNum" sz="quarter" idx="10"/>
          </p:nvPr>
        </p:nvSpPr>
        <p:spPr>
          <a:xfrm>
            <a:off x="8610600" y="6356350"/>
            <a:ext cx="2743200" cy="365125"/>
          </a:xfrm>
        </p:spPr>
        <p:txBody>
          <a:bodyPr/>
          <a:lstStyle/>
          <a:p>
            <a:fld id="{EB0983FF-4977-374B-8B5B-8BB7F3D0294A}" type="slidenum">
              <a:rPr lang="en-US" smtClean="0">
                <a:solidFill>
                  <a:srgbClr val="00ACB8"/>
                </a:solidFill>
              </a:rPr>
              <a:pPr/>
              <a:t>2</a:t>
            </a:fld>
            <a:endParaRPr lang="en-US" dirty="0">
              <a:solidFill>
                <a:srgbClr val="00ACB8"/>
              </a:solidFill>
            </a:endParaRPr>
          </a:p>
        </p:txBody>
      </p:sp>
    </p:spTree>
    <p:extLst>
      <p:ext uri="{BB962C8B-B14F-4D97-AF65-F5344CB8AC3E}">
        <p14:creationId xmlns:p14="http://schemas.microsoft.com/office/powerpoint/2010/main" val="1126367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DFEE3-FE4D-4096-B379-510B30F30068}"/>
              </a:ext>
            </a:extLst>
          </p:cNvPr>
          <p:cNvSpPr>
            <a:spLocks noGrp="1"/>
          </p:cNvSpPr>
          <p:nvPr>
            <p:ph type="title"/>
          </p:nvPr>
        </p:nvSpPr>
        <p:spPr/>
        <p:txBody>
          <a:bodyPr/>
          <a:lstStyle/>
          <a:p>
            <a:r>
              <a:rPr lang="en-GB" dirty="0"/>
              <a:t>AUTO3: First CD19 and CD22 targeting bicistronic CAR</a:t>
            </a:r>
            <a:br>
              <a:rPr lang="en-GB" dirty="0"/>
            </a:br>
            <a:r>
              <a:rPr lang="en-GB" sz="1600" dirty="0">
                <a:solidFill>
                  <a:schemeClr val="bg1"/>
                </a:solidFill>
                <a:latin typeface="Avenir Next" panose="020B0503020202020204" pitchFamily="34" charset="0"/>
              </a:rPr>
              <a:t>Gamma Retroviral-Based Vector with RD114 </a:t>
            </a:r>
            <a:r>
              <a:rPr lang="en-GB" sz="1600" dirty="0" err="1">
                <a:solidFill>
                  <a:schemeClr val="bg1"/>
                </a:solidFill>
                <a:latin typeface="Avenir Next" panose="020B0503020202020204" pitchFamily="34" charset="0"/>
              </a:rPr>
              <a:t>Pseudotype</a:t>
            </a:r>
            <a:br>
              <a:rPr lang="en-GB" dirty="0"/>
            </a:br>
            <a:br>
              <a:rPr lang="en-GB" dirty="0"/>
            </a:br>
            <a:br>
              <a:rPr lang="en-GB" dirty="0"/>
            </a:br>
            <a:br>
              <a:rPr lang="en-GB" dirty="0"/>
            </a:br>
            <a:br>
              <a:rPr lang="en-GB" dirty="0"/>
            </a:br>
            <a:endParaRPr lang="en-GB" dirty="0"/>
          </a:p>
        </p:txBody>
      </p:sp>
      <p:sp>
        <p:nvSpPr>
          <p:cNvPr id="5" name="Slide Number Placeholder 4">
            <a:extLst>
              <a:ext uri="{FF2B5EF4-FFF2-40B4-BE49-F238E27FC236}">
                <a16:creationId xmlns:a16="http://schemas.microsoft.com/office/drawing/2014/main" id="{A4A549D1-0291-4325-80D8-D27BBE451E1A}"/>
              </a:ext>
            </a:extLst>
          </p:cNvPr>
          <p:cNvSpPr>
            <a:spLocks noGrp="1"/>
          </p:cNvSpPr>
          <p:nvPr>
            <p:ph type="sldNum" sz="quarter" idx="10"/>
          </p:nvPr>
        </p:nvSpPr>
        <p:spPr/>
        <p:txBody>
          <a:bodyPr/>
          <a:lstStyle/>
          <a:p>
            <a:fld id="{BC8BC6DF-6D23-4AB4-B2C6-9FDA3DE90436}" type="slidenum">
              <a:rPr lang="en-GB" smtClean="0">
                <a:solidFill>
                  <a:srgbClr val="00ACB8"/>
                </a:solidFill>
              </a:rPr>
              <a:pPr/>
              <a:t>20</a:t>
            </a:fld>
            <a:endParaRPr lang="en-GB" dirty="0">
              <a:solidFill>
                <a:srgbClr val="00ACB8"/>
              </a:solidFill>
            </a:endParaRPr>
          </a:p>
        </p:txBody>
      </p:sp>
      <p:sp>
        <p:nvSpPr>
          <p:cNvPr id="14" name="Content Placeholder 13">
            <a:extLst>
              <a:ext uri="{FF2B5EF4-FFF2-40B4-BE49-F238E27FC236}">
                <a16:creationId xmlns:a16="http://schemas.microsoft.com/office/drawing/2014/main" id="{797A400C-1E11-42AF-A5F1-AAAF01464113}"/>
              </a:ext>
            </a:extLst>
          </p:cNvPr>
          <p:cNvSpPr>
            <a:spLocks noGrp="1"/>
          </p:cNvSpPr>
          <p:nvPr>
            <p:ph idx="4294967295"/>
          </p:nvPr>
        </p:nvSpPr>
        <p:spPr>
          <a:xfrm>
            <a:off x="703991" y="1620477"/>
            <a:ext cx="5392009" cy="4692650"/>
          </a:xfrm>
        </p:spPr>
        <p:txBody>
          <a:bodyPr/>
          <a:lstStyle/>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AUTO3 is designed to achieve a high level of clinical activity, favourable safety profile and low rate of relapses due to CD19 antigen loss</a:t>
            </a:r>
          </a:p>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Design features:</a:t>
            </a:r>
          </a:p>
          <a:p>
            <a:pPr lvl="1">
              <a:lnSpc>
                <a:spcPts val="2220"/>
              </a:lnSpc>
              <a:spcBef>
                <a:spcPts val="600"/>
              </a:spcBef>
              <a:spcAft>
                <a:spcPts val="600"/>
              </a:spcAft>
              <a:buClr>
                <a:srgbClr val="00ACB8"/>
              </a:buClr>
              <a:buSzPct val="120000"/>
              <a:buFont typeface="Courier New" panose="02070309020205020404" pitchFamily="49" charset="0"/>
              <a:buChar char="o"/>
            </a:pPr>
            <a:r>
              <a:rPr lang="en-GB" sz="1400" dirty="0">
                <a:solidFill>
                  <a:schemeClr val="accent1">
                    <a:lumMod val="50000"/>
                  </a:schemeClr>
                </a:solidFill>
                <a:latin typeface="Avenir Next" panose="020B0503020202020204" pitchFamily="34" charset="0"/>
              </a:rPr>
              <a:t>Dual antigen targeting</a:t>
            </a:r>
          </a:p>
          <a:p>
            <a:pPr lvl="1">
              <a:lnSpc>
                <a:spcPts val="2220"/>
              </a:lnSpc>
              <a:spcBef>
                <a:spcPts val="600"/>
              </a:spcBef>
              <a:spcAft>
                <a:spcPts val="600"/>
              </a:spcAft>
              <a:buClr>
                <a:srgbClr val="00ACB8"/>
              </a:buClr>
              <a:buSzPct val="120000"/>
              <a:buFont typeface="Courier New" panose="02070309020205020404" pitchFamily="49" charset="0"/>
              <a:buChar char="o"/>
            </a:pPr>
            <a:r>
              <a:rPr lang="en-GB" sz="1400" dirty="0">
                <a:solidFill>
                  <a:schemeClr val="accent1">
                    <a:lumMod val="50000"/>
                  </a:schemeClr>
                </a:solidFill>
                <a:latin typeface="Avenir Next" panose="020B0503020202020204" pitchFamily="34" charset="0"/>
              </a:rPr>
              <a:t>Two independent CARs delivered in single retroviral vector</a:t>
            </a:r>
          </a:p>
          <a:p>
            <a:pPr lvl="1">
              <a:lnSpc>
                <a:spcPts val="2220"/>
              </a:lnSpc>
              <a:spcBef>
                <a:spcPts val="600"/>
              </a:spcBef>
              <a:spcAft>
                <a:spcPts val="600"/>
              </a:spcAft>
              <a:buClr>
                <a:srgbClr val="00ACB8"/>
              </a:buClr>
              <a:buSzPct val="120000"/>
              <a:buFont typeface="Courier New" panose="02070309020205020404" pitchFamily="49" charset="0"/>
              <a:buChar char="o"/>
            </a:pPr>
            <a:r>
              <a:rPr lang="en-GB" sz="1400" dirty="0">
                <a:solidFill>
                  <a:schemeClr val="accent1">
                    <a:lumMod val="50000"/>
                  </a:schemeClr>
                </a:solidFill>
                <a:latin typeface="Avenir Next" panose="020B0503020202020204" pitchFamily="34" charset="0"/>
              </a:rPr>
              <a:t>Humanized binders</a:t>
            </a:r>
          </a:p>
          <a:p>
            <a:pPr lvl="1">
              <a:lnSpc>
                <a:spcPts val="2220"/>
              </a:lnSpc>
              <a:spcBef>
                <a:spcPts val="600"/>
              </a:spcBef>
              <a:spcAft>
                <a:spcPts val="600"/>
              </a:spcAft>
              <a:buClr>
                <a:srgbClr val="00ACB8"/>
              </a:buClr>
              <a:buSzPct val="120000"/>
              <a:buFont typeface="Courier New" panose="02070309020205020404" pitchFamily="49" charset="0"/>
              <a:buChar char="o"/>
            </a:pPr>
            <a:r>
              <a:rPr lang="en-GB" sz="1400" dirty="0">
                <a:solidFill>
                  <a:schemeClr val="accent1">
                    <a:lumMod val="50000"/>
                  </a:schemeClr>
                </a:solidFill>
                <a:latin typeface="Avenir Next" panose="020B0503020202020204" pitchFamily="34" charset="0"/>
              </a:rPr>
              <a:t>CD22 CAR with novel pentameric spacer</a:t>
            </a:r>
          </a:p>
          <a:p>
            <a:pPr lvl="1">
              <a:lnSpc>
                <a:spcPts val="2220"/>
              </a:lnSpc>
              <a:spcBef>
                <a:spcPts val="600"/>
              </a:spcBef>
              <a:spcAft>
                <a:spcPts val="600"/>
              </a:spcAft>
              <a:buClr>
                <a:srgbClr val="00ACB8"/>
              </a:buClr>
              <a:buSzPct val="120000"/>
              <a:buFont typeface="Courier New" panose="02070309020205020404" pitchFamily="49" charset="0"/>
              <a:buChar char="o"/>
            </a:pPr>
            <a:r>
              <a:rPr lang="en-GB" sz="1400" dirty="0">
                <a:solidFill>
                  <a:schemeClr val="accent1">
                    <a:lumMod val="50000"/>
                  </a:schemeClr>
                </a:solidFill>
                <a:latin typeface="Avenir Next" panose="020B0503020202020204" pitchFamily="34" charset="0"/>
              </a:rPr>
              <a:t>OX40/41BB costimulatory domains designed to improve persistence</a:t>
            </a:r>
          </a:p>
          <a:p>
            <a:pPr lvl="1">
              <a:lnSpc>
                <a:spcPts val="2220"/>
              </a:lnSpc>
              <a:spcBef>
                <a:spcPts val="600"/>
              </a:spcBef>
              <a:spcAft>
                <a:spcPts val="600"/>
              </a:spcAft>
              <a:buClr>
                <a:srgbClr val="00ACB8"/>
              </a:buClr>
              <a:buSzPct val="120000"/>
              <a:buFont typeface="Courier New" panose="02070309020205020404" pitchFamily="49" charset="0"/>
              <a:buChar char="o"/>
            </a:pPr>
            <a:r>
              <a:rPr lang="en-GB" sz="1400" dirty="0">
                <a:solidFill>
                  <a:schemeClr val="accent1">
                    <a:lumMod val="50000"/>
                  </a:schemeClr>
                </a:solidFill>
                <a:latin typeface="Avenir Next" panose="020B0503020202020204" pitchFamily="34" charset="0"/>
              </a:rPr>
              <a:t>Independently target CD19 and CD22</a:t>
            </a:r>
          </a:p>
          <a:p>
            <a:pPr marL="0" indent="0">
              <a:lnSpc>
                <a:spcPts val="2220"/>
              </a:lnSpc>
              <a:spcBef>
                <a:spcPts val="600"/>
              </a:spcBef>
              <a:spcAft>
                <a:spcPts val="600"/>
              </a:spcAft>
              <a:buClr>
                <a:srgbClr val="00ACB8"/>
              </a:buClr>
              <a:buSzPct val="120000"/>
              <a:buNone/>
            </a:pPr>
            <a:endParaRPr lang="en-GB" sz="1600" dirty="0">
              <a:solidFill>
                <a:schemeClr val="accent1">
                  <a:lumMod val="50000"/>
                </a:schemeClr>
              </a:solidFill>
              <a:latin typeface="Avenir Next" panose="020B0503020202020204" pitchFamily="34" charset="0"/>
            </a:endParaRPr>
          </a:p>
        </p:txBody>
      </p:sp>
      <p:grpSp>
        <p:nvGrpSpPr>
          <p:cNvPr id="12" name="Group 11">
            <a:extLst>
              <a:ext uri="{FF2B5EF4-FFF2-40B4-BE49-F238E27FC236}">
                <a16:creationId xmlns:a16="http://schemas.microsoft.com/office/drawing/2014/main" id="{5D846250-AA6F-4658-940C-8A63F7155CF0}"/>
              </a:ext>
            </a:extLst>
          </p:cNvPr>
          <p:cNvGrpSpPr/>
          <p:nvPr/>
        </p:nvGrpSpPr>
        <p:grpSpPr>
          <a:xfrm>
            <a:off x="6513660" y="1524290"/>
            <a:ext cx="5587998" cy="4446709"/>
            <a:chOff x="6444996" y="1619387"/>
            <a:chExt cx="5213152" cy="4148421"/>
          </a:xfrm>
        </p:grpSpPr>
        <p:sp>
          <p:nvSpPr>
            <p:cNvPr id="13" name="Freeform: Shape 12">
              <a:extLst>
                <a:ext uri="{FF2B5EF4-FFF2-40B4-BE49-F238E27FC236}">
                  <a16:creationId xmlns:a16="http://schemas.microsoft.com/office/drawing/2014/main" id="{EEDC470E-C8FB-4A0F-926B-1BD6504653B7}"/>
                </a:ext>
              </a:extLst>
            </p:cNvPr>
            <p:cNvSpPr/>
            <p:nvPr/>
          </p:nvSpPr>
          <p:spPr>
            <a:xfrm>
              <a:off x="8100309" y="4275346"/>
              <a:ext cx="45719" cy="237488"/>
            </a:xfrm>
            <a:custGeom>
              <a:avLst/>
              <a:gdLst>
                <a:gd name="connsiteX0" fmla="*/ 0 w 38100"/>
                <a:gd name="connsiteY0" fmla="*/ 0 h 95250"/>
                <a:gd name="connsiteX1" fmla="*/ 38100 w 38100"/>
                <a:gd name="connsiteY1" fmla="*/ 95250 h 95250"/>
                <a:gd name="connsiteX2" fmla="*/ 38100 w 38100"/>
                <a:gd name="connsiteY2" fmla="*/ 95250 h 95250"/>
              </a:gdLst>
              <a:ahLst/>
              <a:cxnLst>
                <a:cxn ang="0">
                  <a:pos x="connsiteX0" y="connsiteY0"/>
                </a:cxn>
                <a:cxn ang="0">
                  <a:pos x="connsiteX1" y="connsiteY1"/>
                </a:cxn>
                <a:cxn ang="0">
                  <a:pos x="connsiteX2" y="connsiteY2"/>
                </a:cxn>
              </a:cxnLst>
              <a:rect l="l" t="t" r="r" b="b"/>
              <a:pathLst>
                <a:path w="38100" h="95250">
                  <a:moveTo>
                    <a:pt x="0" y="0"/>
                  </a:moveTo>
                  <a:lnTo>
                    <a:pt x="38100" y="95250"/>
                  </a:lnTo>
                  <a:lnTo>
                    <a:pt x="38100" y="9525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pic>
          <p:nvPicPr>
            <p:cNvPr id="15" name="Picture 2">
              <a:extLst>
                <a:ext uri="{FF2B5EF4-FFF2-40B4-BE49-F238E27FC236}">
                  <a16:creationId xmlns:a16="http://schemas.microsoft.com/office/drawing/2014/main" id="{17F567D2-0FF8-4146-B33C-F1ABB54EBC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520" t="19508" r="40827" b="2734"/>
            <a:stretch/>
          </p:blipFill>
          <p:spPr bwMode="auto">
            <a:xfrm>
              <a:off x="9164112" y="1893394"/>
              <a:ext cx="1173221" cy="2302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a:extLst>
                <a:ext uri="{FF2B5EF4-FFF2-40B4-BE49-F238E27FC236}">
                  <a16:creationId xmlns:a16="http://schemas.microsoft.com/office/drawing/2014/main" id="{2B4FB8E3-B0D2-4AE4-90E2-151328A1D923}"/>
                </a:ext>
              </a:extLst>
            </p:cNvPr>
            <p:cNvSpPr/>
            <p:nvPr/>
          </p:nvSpPr>
          <p:spPr>
            <a:xfrm>
              <a:off x="6444996" y="3977058"/>
              <a:ext cx="5073452" cy="2607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grpSp>
          <p:nvGrpSpPr>
            <p:cNvPr id="17" name="Group 16">
              <a:extLst>
                <a:ext uri="{FF2B5EF4-FFF2-40B4-BE49-F238E27FC236}">
                  <a16:creationId xmlns:a16="http://schemas.microsoft.com/office/drawing/2014/main" id="{7CCBDAC6-C56A-4D35-B725-D1A54FBDB19F}"/>
                </a:ext>
              </a:extLst>
            </p:cNvPr>
            <p:cNvGrpSpPr/>
            <p:nvPr/>
          </p:nvGrpSpPr>
          <p:grpSpPr>
            <a:xfrm>
              <a:off x="9383204" y="3907594"/>
              <a:ext cx="743011" cy="347406"/>
              <a:chOff x="9734139" y="4362641"/>
              <a:chExt cx="743011" cy="347406"/>
            </a:xfrm>
          </p:grpSpPr>
          <p:sp>
            <p:nvSpPr>
              <p:cNvPr id="100" name="Freeform: Shape 99">
                <a:extLst>
                  <a:ext uri="{FF2B5EF4-FFF2-40B4-BE49-F238E27FC236}">
                    <a16:creationId xmlns:a16="http://schemas.microsoft.com/office/drawing/2014/main" id="{8B30641A-17AF-4965-A056-69D4E042EC09}"/>
                  </a:ext>
                </a:extLst>
              </p:cNvPr>
              <p:cNvSpPr/>
              <p:nvPr/>
            </p:nvSpPr>
            <p:spPr>
              <a:xfrm>
                <a:off x="9734139" y="4362641"/>
                <a:ext cx="209611" cy="347406"/>
              </a:xfrm>
              <a:custGeom>
                <a:avLst/>
                <a:gdLst>
                  <a:gd name="connsiteX0" fmla="*/ 71489 w 209611"/>
                  <a:gd name="connsiteY0" fmla="*/ 0 h 378619"/>
                  <a:gd name="connsiteX1" fmla="*/ 78633 w 209611"/>
                  <a:gd name="connsiteY1" fmla="*/ 71438 h 378619"/>
                  <a:gd name="connsiteX2" fmla="*/ 188171 w 209611"/>
                  <a:gd name="connsiteY2" fmla="*/ 114300 h 378619"/>
                  <a:gd name="connsiteX3" fmla="*/ 52 w 209611"/>
                  <a:gd name="connsiteY3" fmla="*/ 145256 h 378619"/>
                  <a:gd name="connsiteX4" fmla="*/ 209602 w 209611"/>
                  <a:gd name="connsiteY4" fmla="*/ 171450 h 378619"/>
                  <a:gd name="connsiteX5" fmla="*/ 2433 w 209611"/>
                  <a:gd name="connsiteY5" fmla="*/ 214313 h 378619"/>
                  <a:gd name="connsiteX6" fmla="*/ 209602 w 209611"/>
                  <a:gd name="connsiteY6" fmla="*/ 254794 h 378619"/>
                  <a:gd name="connsiteX7" fmla="*/ 11958 w 209611"/>
                  <a:gd name="connsiteY7" fmla="*/ 302419 h 378619"/>
                  <a:gd name="connsiteX8" fmla="*/ 192933 w 209611"/>
                  <a:gd name="connsiteY8" fmla="*/ 323850 h 378619"/>
                  <a:gd name="connsiteX9" fmla="*/ 59583 w 209611"/>
                  <a:gd name="connsiteY9" fmla="*/ 354806 h 378619"/>
                  <a:gd name="connsiteX10" fmla="*/ 64346 w 209611"/>
                  <a:gd name="connsiteY10" fmla="*/ 378619 h 378619"/>
                  <a:gd name="connsiteX11" fmla="*/ 64346 w 209611"/>
                  <a:gd name="connsiteY11" fmla="*/ 378619 h 37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611" h="378619">
                    <a:moveTo>
                      <a:pt x="71489" y="0"/>
                    </a:moveTo>
                    <a:cubicBezTo>
                      <a:pt x="65337" y="26194"/>
                      <a:pt x="59186" y="52388"/>
                      <a:pt x="78633" y="71438"/>
                    </a:cubicBezTo>
                    <a:cubicBezTo>
                      <a:pt x="98080" y="90488"/>
                      <a:pt x="201268" y="101997"/>
                      <a:pt x="188171" y="114300"/>
                    </a:cubicBezTo>
                    <a:cubicBezTo>
                      <a:pt x="175074" y="126603"/>
                      <a:pt x="-3520" y="135731"/>
                      <a:pt x="52" y="145256"/>
                    </a:cubicBezTo>
                    <a:cubicBezTo>
                      <a:pt x="3624" y="154781"/>
                      <a:pt x="209205" y="159941"/>
                      <a:pt x="209602" y="171450"/>
                    </a:cubicBezTo>
                    <a:cubicBezTo>
                      <a:pt x="209999" y="182959"/>
                      <a:pt x="2433" y="200422"/>
                      <a:pt x="2433" y="214313"/>
                    </a:cubicBezTo>
                    <a:cubicBezTo>
                      <a:pt x="2433" y="228204"/>
                      <a:pt x="208015" y="240110"/>
                      <a:pt x="209602" y="254794"/>
                    </a:cubicBezTo>
                    <a:cubicBezTo>
                      <a:pt x="211190" y="269478"/>
                      <a:pt x="14736" y="290910"/>
                      <a:pt x="11958" y="302419"/>
                    </a:cubicBezTo>
                    <a:cubicBezTo>
                      <a:pt x="9180" y="313928"/>
                      <a:pt x="184996" y="315119"/>
                      <a:pt x="192933" y="323850"/>
                    </a:cubicBezTo>
                    <a:cubicBezTo>
                      <a:pt x="200870" y="332581"/>
                      <a:pt x="81014" y="345678"/>
                      <a:pt x="59583" y="354806"/>
                    </a:cubicBezTo>
                    <a:cubicBezTo>
                      <a:pt x="38152" y="363934"/>
                      <a:pt x="64346" y="378619"/>
                      <a:pt x="64346" y="378619"/>
                    </a:cubicBezTo>
                    <a:lnTo>
                      <a:pt x="64346" y="37861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101" name="Freeform: Shape 100">
                <a:extLst>
                  <a:ext uri="{FF2B5EF4-FFF2-40B4-BE49-F238E27FC236}">
                    <a16:creationId xmlns:a16="http://schemas.microsoft.com/office/drawing/2014/main" id="{3CF2E513-1C0A-4BD6-A42A-3364783C0CD0}"/>
                  </a:ext>
                </a:extLst>
              </p:cNvPr>
              <p:cNvSpPr/>
              <p:nvPr/>
            </p:nvSpPr>
            <p:spPr>
              <a:xfrm>
                <a:off x="10134189" y="4362641"/>
                <a:ext cx="209611" cy="347406"/>
              </a:xfrm>
              <a:custGeom>
                <a:avLst/>
                <a:gdLst>
                  <a:gd name="connsiteX0" fmla="*/ 71489 w 209611"/>
                  <a:gd name="connsiteY0" fmla="*/ 0 h 378619"/>
                  <a:gd name="connsiteX1" fmla="*/ 78633 w 209611"/>
                  <a:gd name="connsiteY1" fmla="*/ 71438 h 378619"/>
                  <a:gd name="connsiteX2" fmla="*/ 188171 w 209611"/>
                  <a:gd name="connsiteY2" fmla="*/ 114300 h 378619"/>
                  <a:gd name="connsiteX3" fmla="*/ 52 w 209611"/>
                  <a:gd name="connsiteY3" fmla="*/ 145256 h 378619"/>
                  <a:gd name="connsiteX4" fmla="*/ 209602 w 209611"/>
                  <a:gd name="connsiteY4" fmla="*/ 171450 h 378619"/>
                  <a:gd name="connsiteX5" fmla="*/ 2433 w 209611"/>
                  <a:gd name="connsiteY5" fmla="*/ 214313 h 378619"/>
                  <a:gd name="connsiteX6" fmla="*/ 209602 w 209611"/>
                  <a:gd name="connsiteY6" fmla="*/ 254794 h 378619"/>
                  <a:gd name="connsiteX7" fmla="*/ 11958 w 209611"/>
                  <a:gd name="connsiteY7" fmla="*/ 302419 h 378619"/>
                  <a:gd name="connsiteX8" fmla="*/ 192933 w 209611"/>
                  <a:gd name="connsiteY8" fmla="*/ 323850 h 378619"/>
                  <a:gd name="connsiteX9" fmla="*/ 59583 w 209611"/>
                  <a:gd name="connsiteY9" fmla="*/ 354806 h 378619"/>
                  <a:gd name="connsiteX10" fmla="*/ 64346 w 209611"/>
                  <a:gd name="connsiteY10" fmla="*/ 378619 h 378619"/>
                  <a:gd name="connsiteX11" fmla="*/ 64346 w 209611"/>
                  <a:gd name="connsiteY11" fmla="*/ 378619 h 37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611" h="378619">
                    <a:moveTo>
                      <a:pt x="71489" y="0"/>
                    </a:moveTo>
                    <a:cubicBezTo>
                      <a:pt x="65337" y="26194"/>
                      <a:pt x="59186" y="52388"/>
                      <a:pt x="78633" y="71438"/>
                    </a:cubicBezTo>
                    <a:cubicBezTo>
                      <a:pt x="98080" y="90488"/>
                      <a:pt x="201268" y="101997"/>
                      <a:pt x="188171" y="114300"/>
                    </a:cubicBezTo>
                    <a:cubicBezTo>
                      <a:pt x="175074" y="126603"/>
                      <a:pt x="-3520" y="135731"/>
                      <a:pt x="52" y="145256"/>
                    </a:cubicBezTo>
                    <a:cubicBezTo>
                      <a:pt x="3624" y="154781"/>
                      <a:pt x="209205" y="159941"/>
                      <a:pt x="209602" y="171450"/>
                    </a:cubicBezTo>
                    <a:cubicBezTo>
                      <a:pt x="209999" y="182959"/>
                      <a:pt x="2433" y="200422"/>
                      <a:pt x="2433" y="214313"/>
                    </a:cubicBezTo>
                    <a:cubicBezTo>
                      <a:pt x="2433" y="228204"/>
                      <a:pt x="208015" y="240110"/>
                      <a:pt x="209602" y="254794"/>
                    </a:cubicBezTo>
                    <a:cubicBezTo>
                      <a:pt x="211190" y="269478"/>
                      <a:pt x="14736" y="290910"/>
                      <a:pt x="11958" y="302419"/>
                    </a:cubicBezTo>
                    <a:cubicBezTo>
                      <a:pt x="9180" y="313928"/>
                      <a:pt x="184996" y="315119"/>
                      <a:pt x="192933" y="323850"/>
                    </a:cubicBezTo>
                    <a:cubicBezTo>
                      <a:pt x="200870" y="332581"/>
                      <a:pt x="81014" y="345678"/>
                      <a:pt x="59583" y="354806"/>
                    </a:cubicBezTo>
                    <a:cubicBezTo>
                      <a:pt x="38152" y="363934"/>
                      <a:pt x="64346" y="378619"/>
                      <a:pt x="64346" y="378619"/>
                    </a:cubicBezTo>
                    <a:lnTo>
                      <a:pt x="64346" y="37861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102" name="Freeform: Shape 101">
                <a:extLst>
                  <a:ext uri="{FF2B5EF4-FFF2-40B4-BE49-F238E27FC236}">
                    <a16:creationId xmlns:a16="http://schemas.microsoft.com/office/drawing/2014/main" id="{6616D6F2-E9C3-42CD-AD2A-0418F8A90F85}"/>
                  </a:ext>
                </a:extLst>
              </p:cNvPr>
              <p:cNvSpPr/>
              <p:nvPr/>
            </p:nvSpPr>
            <p:spPr>
              <a:xfrm>
                <a:off x="9867489" y="4362641"/>
                <a:ext cx="209611" cy="347406"/>
              </a:xfrm>
              <a:custGeom>
                <a:avLst/>
                <a:gdLst>
                  <a:gd name="connsiteX0" fmla="*/ 71489 w 209611"/>
                  <a:gd name="connsiteY0" fmla="*/ 0 h 378619"/>
                  <a:gd name="connsiteX1" fmla="*/ 78633 w 209611"/>
                  <a:gd name="connsiteY1" fmla="*/ 71438 h 378619"/>
                  <a:gd name="connsiteX2" fmla="*/ 188171 w 209611"/>
                  <a:gd name="connsiteY2" fmla="*/ 114300 h 378619"/>
                  <a:gd name="connsiteX3" fmla="*/ 52 w 209611"/>
                  <a:gd name="connsiteY3" fmla="*/ 145256 h 378619"/>
                  <a:gd name="connsiteX4" fmla="*/ 209602 w 209611"/>
                  <a:gd name="connsiteY4" fmla="*/ 171450 h 378619"/>
                  <a:gd name="connsiteX5" fmla="*/ 2433 w 209611"/>
                  <a:gd name="connsiteY5" fmla="*/ 214313 h 378619"/>
                  <a:gd name="connsiteX6" fmla="*/ 209602 w 209611"/>
                  <a:gd name="connsiteY6" fmla="*/ 254794 h 378619"/>
                  <a:gd name="connsiteX7" fmla="*/ 11958 w 209611"/>
                  <a:gd name="connsiteY7" fmla="*/ 302419 h 378619"/>
                  <a:gd name="connsiteX8" fmla="*/ 192933 w 209611"/>
                  <a:gd name="connsiteY8" fmla="*/ 323850 h 378619"/>
                  <a:gd name="connsiteX9" fmla="*/ 59583 w 209611"/>
                  <a:gd name="connsiteY9" fmla="*/ 354806 h 378619"/>
                  <a:gd name="connsiteX10" fmla="*/ 64346 w 209611"/>
                  <a:gd name="connsiteY10" fmla="*/ 378619 h 378619"/>
                  <a:gd name="connsiteX11" fmla="*/ 64346 w 209611"/>
                  <a:gd name="connsiteY11" fmla="*/ 378619 h 37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611" h="378619">
                    <a:moveTo>
                      <a:pt x="71489" y="0"/>
                    </a:moveTo>
                    <a:cubicBezTo>
                      <a:pt x="65337" y="26194"/>
                      <a:pt x="59186" y="52388"/>
                      <a:pt x="78633" y="71438"/>
                    </a:cubicBezTo>
                    <a:cubicBezTo>
                      <a:pt x="98080" y="90488"/>
                      <a:pt x="201268" y="101997"/>
                      <a:pt x="188171" y="114300"/>
                    </a:cubicBezTo>
                    <a:cubicBezTo>
                      <a:pt x="175074" y="126603"/>
                      <a:pt x="-3520" y="135731"/>
                      <a:pt x="52" y="145256"/>
                    </a:cubicBezTo>
                    <a:cubicBezTo>
                      <a:pt x="3624" y="154781"/>
                      <a:pt x="209205" y="159941"/>
                      <a:pt x="209602" y="171450"/>
                    </a:cubicBezTo>
                    <a:cubicBezTo>
                      <a:pt x="209999" y="182959"/>
                      <a:pt x="2433" y="200422"/>
                      <a:pt x="2433" y="214313"/>
                    </a:cubicBezTo>
                    <a:cubicBezTo>
                      <a:pt x="2433" y="228204"/>
                      <a:pt x="208015" y="240110"/>
                      <a:pt x="209602" y="254794"/>
                    </a:cubicBezTo>
                    <a:cubicBezTo>
                      <a:pt x="211190" y="269478"/>
                      <a:pt x="14736" y="290910"/>
                      <a:pt x="11958" y="302419"/>
                    </a:cubicBezTo>
                    <a:cubicBezTo>
                      <a:pt x="9180" y="313928"/>
                      <a:pt x="184996" y="315119"/>
                      <a:pt x="192933" y="323850"/>
                    </a:cubicBezTo>
                    <a:cubicBezTo>
                      <a:pt x="200870" y="332581"/>
                      <a:pt x="81014" y="345678"/>
                      <a:pt x="59583" y="354806"/>
                    </a:cubicBezTo>
                    <a:cubicBezTo>
                      <a:pt x="38152" y="363934"/>
                      <a:pt x="64346" y="378619"/>
                      <a:pt x="64346" y="378619"/>
                    </a:cubicBezTo>
                    <a:lnTo>
                      <a:pt x="64346" y="37861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103" name="Freeform: Shape 102">
                <a:extLst>
                  <a:ext uri="{FF2B5EF4-FFF2-40B4-BE49-F238E27FC236}">
                    <a16:creationId xmlns:a16="http://schemas.microsoft.com/office/drawing/2014/main" id="{9BDB34E7-480B-4915-BA92-AA84128B380E}"/>
                  </a:ext>
                </a:extLst>
              </p:cNvPr>
              <p:cNvSpPr/>
              <p:nvPr/>
            </p:nvSpPr>
            <p:spPr>
              <a:xfrm>
                <a:off x="10000839" y="4362641"/>
                <a:ext cx="209611" cy="347406"/>
              </a:xfrm>
              <a:custGeom>
                <a:avLst/>
                <a:gdLst>
                  <a:gd name="connsiteX0" fmla="*/ 71489 w 209611"/>
                  <a:gd name="connsiteY0" fmla="*/ 0 h 378619"/>
                  <a:gd name="connsiteX1" fmla="*/ 78633 w 209611"/>
                  <a:gd name="connsiteY1" fmla="*/ 71438 h 378619"/>
                  <a:gd name="connsiteX2" fmla="*/ 188171 w 209611"/>
                  <a:gd name="connsiteY2" fmla="*/ 114300 h 378619"/>
                  <a:gd name="connsiteX3" fmla="*/ 52 w 209611"/>
                  <a:gd name="connsiteY3" fmla="*/ 145256 h 378619"/>
                  <a:gd name="connsiteX4" fmla="*/ 209602 w 209611"/>
                  <a:gd name="connsiteY4" fmla="*/ 171450 h 378619"/>
                  <a:gd name="connsiteX5" fmla="*/ 2433 w 209611"/>
                  <a:gd name="connsiteY5" fmla="*/ 214313 h 378619"/>
                  <a:gd name="connsiteX6" fmla="*/ 209602 w 209611"/>
                  <a:gd name="connsiteY6" fmla="*/ 254794 h 378619"/>
                  <a:gd name="connsiteX7" fmla="*/ 11958 w 209611"/>
                  <a:gd name="connsiteY7" fmla="*/ 302419 h 378619"/>
                  <a:gd name="connsiteX8" fmla="*/ 192933 w 209611"/>
                  <a:gd name="connsiteY8" fmla="*/ 323850 h 378619"/>
                  <a:gd name="connsiteX9" fmla="*/ 59583 w 209611"/>
                  <a:gd name="connsiteY9" fmla="*/ 354806 h 378619"/>
                  <a:gd name="connsiteX10" fmla="*/ 64346 w 209611"/>
                  <a:gd name="connsiteY10" fmla="*/ 378619 h 378619"/>
                  <a:gd name="connsiteX11" fmla="*/ 64346 w 209611"/>
                  <a:gd name="connsiteY11" fmla="*/ 378619 h 37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611" h="378619">
                    <a:moveTo>
                      <a:pt x="71489" y="0"/>
                    </a:moveTo>
                    <a:cubicBezTo>
                      <a:pt x="65337" y="26194"/>
                      <a:pt x="59186" y="52388"/>
                      <a:pt x="78633" y="71438"/>
                    </a:cubicBezTo>
                    <a:cubicBezTo>
                      <a:pt x="98080" y="90488"/>
                      <a:pt x="201268" y="101997"/>
                      <a:pt x="188171" y="114300"/>
                    </a:cubicBezTo>
                    <a:cubicBezTo>
                      <a:pt x="175074" y="126603"/>
                      <a:pt x="-3520" y="135731"/>
                      <a:pt x="52" y="145256"/>
                    </a:cubicBezTo>
                    <a:cubicBezTo>
                      <a:pt x="3624" y="154781"/>
                      <a:pt x="209205" y="159941"/>
                      <a:pt x="209602" y="171450"/>
                    </a:cubicBezTo>
                    <a:cubicBezTo>
                      <a:pt x="209999" y="182959"/>
                      <a:pt x="2433" y="200422"/>
                      <a:pt x="2433" y="214313"/>
                    </a:cubicBezTo>
                    <a:cubicBezTo>
                      <a:pt x="2433" y="228204"/>
                      <a:pt x="208015" y="240110"/>
                      <a:pt x="209602" y="254794"/>
                    </a:cubicBezTo>
                    <a:cubicBezTo>
                      <a:pt x="211190" y="269478"/>
                      <a:pt x="14736" y="290910"/>
                      <a:pt x="11958" y="302419"/>
                    </a:cubicBezTo>
                    <a:cubicBezTo>
                      <a:pt x="9180" y="313928"/>
                      <a:pt x="184996" y="315119"/>
                      <a:pt x="192933" y="323850"/>
                    </a:cubicBezTo>
                    <a:cubicBezTo>
                      <a:pt x="200870" y="332581"/>
                      <a:pt x="81014" y="345678"/>
                      <a:pt x="59583" y="354806"/>
                    </a:cubicBezTo>
                    <a:cubicBezTo>
                      <a:pt x="38152" y="363934"/>
                      <a:pt x="64346" y="378619"/>
                      <a:pt x="64346" y="378619"/>
                    </a:cubicBezTo>
                    <a:lnTo>
                      <a:pt x="64346" y="37861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104" name="Freeform: Shape 103">
                <a:extLst>
                  <a:ext uri="{FF2B5EF4-FFF2-40B4-BE49-F238E27FC236}">
                    <a16:creationId xmlns:a16="http://schemas.microsoft.com/office/drawing/2014/main" id="{8F5EDAD7-D144-4EA2-9E13-319C59505505}"/>
                  </a:ext>
                </a:extLst>
              </p:cNvPr>
              <p:cNvSpPr/>
              <p:nvPr/>
            </p:nvSpPr>
            <p:spPr>
              <a:xfrm>
                <a:off x="10267539" y="4362641"/>
                <a:ext cx="209611" cy="347406"/>
              </a:xfrm>
              <a:custGeom>
                <a:avLst/>
                <a:gdLst>
                  <a:gd name="connsiteX0" fmla="*/ 71489 w 209611"/>
                  <a:gd name="connsiteY0" fmla="*/ 0 h 378619"/>
                  <a:gd name="connsiteX1" fmla="*/ 78633 w 209611"/>
                  <a:gd name="connsiteY1" fmla="*/ 71438 h 378619"/>
                  <a:gd name="connsiteX2" fmla="*/ 188171 w 209611"/>
                  <a:gd name="connsiteY2" fmla="*/ 114300 h 378619"/>
                  <a:gd name="connsiteX3" fmla="*/ 52 w 209611"/>
                  <a:gd name="connsiteY3" fmla="*/ 145256 h 378619"/>
                  <a:gd name="connsiteX4" fmla="*/ 209602 w 209611"/>
                  <a:gd name="connsiteY4" fmla="*/ 171450 h 378619"/>
                  <a:gd name="connsiteX5" fmla="*/ 2433 w 209611"/>
                  <a:gd name="connsiteY5" fmla="*/ 214313 h 378619"/>
                  <a:gd name="connsiteX6" fmla="*/ 209602 w 209611"/>
                  <a:gd name="connsiteY6" fmla="*/ 254794 h 378619"/>
                  <a:gd name="connsiteX7" fmla="*/ 11958 w 209611"/>
                  <a:gd name="connsiteY7" fmla="*/ 302419 h 378619"/>
                  <a:gd name="connsiteX8" fmla="*/ 192933 w 209611"/>
                  <a:gd name="connsiteY8" fmla="*/ 323850 h 378619"/>
                  <a:gd name="connsiteX9" fmla="*/ 59583 w 209611"/>
                  <a:gd name="connsiteY9" fmla="*/ 354806 h 378619"/>
                  <a:gd name="connsiteX10" fmla="*/ 64346 w 209611"/>
                  <a:gd name="connsiteY10" fmla="*/ 378619 h 378619"/>
                  <a:gd name="connsiteX11" fmla="*/ 64346 w 209611"/>
                  <a:gd name="connsiteY11" fmla="*/ 378619 h 37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611" h="378619">
                    <a:moveTo>
                      <a:pt x="71489" y="0"/>
                    </a:moveTo>
                    <a:cubicBezTo>
                      <a:pt x="65337" y="26194"/>
                      <a:pt x="59186" y="52388"/>
                      <a:pt x="78633" y="71438"/>
                    </a:cubicBezTo>
                    <a:cubicBezTo>
                      <a:pt x="98080" y="90488"/>
                      <a:pt x="201268" y="101997"/>
                      <a:pt x="188171" y="114300"/>
                    </a:cubicBezTo>
                    <a:cubicBezTo>
                      <a:pt x="175074" y="126603"/>
                      <a:pt x="-3520" y="135731"/>
                      <a:pt x="52" y="145256"/>
                    </a:cubicBezTo>
                    <a:cubicBezTo>
                      <a:pt x="3624" y="154781"/>
                      <a:pt x="209205" y="159941"/>
                      <a:pt x="209602" y="171450"/>
                    </a:cubicBezTo>
                    <a:cubicBezTo>
                      <a:pt x="209999" y="182959"/>
                      <a:pt x="2433" y="200422"/>
                      <a:pt x="2433" y="214313"/>
                    </a:cubicBezTo>
                    <a:cubicBezTo>
                      <a:pt x="2433" y="228204"/>
                      <a:pt x="208015" y="240110"/>
                      <a:pt x="209602" y="254794"/>
                    </a:cubicBezTo>
                    <a:cubicBezTo>
                      <a:pt x="211190" y="269478"/>
                      <a:pt x="14736" y="290910"/>
                      <a:pt x="11958" y="302419"/>
                    </a:cubicBezTo>
                    <a:cubicBezTo>
                      <a:pt x="9180" y="313928"/>
                      <a:pt x="184996" y="315119"/>
                      <a:pt x="192933" y="323850"/>
                    </a:cubicBezTo>
                    <a:cubicBezTo>
                      <a:pt x="200870" y="332581"/>
                      <a:pt x="81014" y="345678"/>
                      <a:pt x="59583" y="354806"/>
                    </a:cubicBezTo>
                    <a:cubicBezTo>
                      <a:pt x="38152" y="363934"/>
                      <a:pt x="64346" y="378619"/>
                      <a:pt x="64346" y="378619"/>
                    </a:cubicBezTo>
                    <a:lnTo>
                      <a:pt x="64346" y="37861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grpSp>
        <p:sp>
          <p:nvSpPr>
            <p:cNvPr id="18" name="TextBox 17">
              <a:extLst>
                <a:ext uri="{FF2B5EF4-FFF2-40B4-BE49-F238E27FC236}">
                  <a16:creationId xmlns:a16="http://schemas.microsoft.com/office/drawing/2014/main" id="{29BF3AD2-8B05-4924-A26D-6E34A188048C}"/>
                </a:ext>
              </a:extLst>
            </p:cNvPr>
            <p:cNvSpPr txBox="1"/>
            <p:nvPr/>
          </p:nvSpPr>
          <p:spPr>
            <a:xfrm>
              <a:off x="9379826" y="3709200"/>
              <a:ext cx="421908" cy="20099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a:ea typeface="Geneva" charset="0"/>
                  <a:cs typeface="Helvetica"/>
                </a:rPr>
                <a:t>-S-S-</a:t>
              </a:r>
            </a:p>
          </p:txBody>
        </p:sp>
        <p:sp>
          <p:nvSpPr>
            <p:cNvPr id="19" name="TextBox 18">
              <a:extLst>
                <a:ext uri="{FF2B5EF4-FFF2-40B4-BE49-F238E27FC236}">
                  <a16:creationId xmlns:a16="http://schemas.microsoft.com/office/drawing/2014/main" id="{829C3C0C-5006-420D-8322-36EB232CAC26}"/>
                </a:ext>
              </a:extLst>
            </p:cNvPr>
            <p:cNvSpPr txBox="1"/>
            <p:nvPr/>
          </p:nvSpPr>
          <p:spPr>
            <a:xfrm>
              <a:off x="9649549" y="3706626"/>
              <a:ext cx="421908" cy="20099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a:ea typeface="Geneva" charset="0"/>
                  <a:cs typeface="Helvetica"/>
                </a:rPr>
                <a:t>-S-S-</a:t>
              </a:r>
            </a:p>
          </p:txBody>
        </p:sp>
        <p:sp>
          <p:nvSpPr>
            <p:cNvPr id="20" name="Rectangle: Rounded Corners 19">
              <a:extLst>
                <a:ext uri="{FF2B5EF4-FFF2-40B4-BE49-F238E27FC236}">
                  <a16:creationId xmlns:a16="http://schemas.microsoft.com/office/drawing/2014/main" id="{C184A26C-0D41-4419-8064-FBBD03863AB2}"/>
                </a:ext>
              </a:extLst>
            </p:cNvPr>
            <p:cNvSpPr/>
            <p:nvPr/>
          </p:nvSpPr>
          <p:spPr>
            <a:xfrm>
              <a:off x="8064546" y="4788924"/>
              <a:ext cx="183829" cy="536834"/>
            </a:xfrm>
            <a:prstGeom prst="roundRect">
              <a:avLst/>
            </a:prstGeom>
            <a:solidFill>
              <a:srgbClr val="08757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21" name="Rectangle: Rounded Corners 20">
              <a:extLst>
                <a:ext uri="{FF2B5EF4-FFF2-40B4-BE49-F238E27FC236}">
                  <a16:creationId xmlns:a16="http://schemas.microsoft.com/office/drawing/2014/main" id="{D355171C-F90C-448E-8F4D-27C8E61E2A8C}"/>
                </a:ext>
              </a:extLst>
            </p:cNvPr>
            <p:cNvSpPr/>
            <p:nvPr/>
          </p:nvSpPr>
          <p:spPr>
            <a:xfrm>
              <a:off x="8476306" y="4788924"/>
              <a:ext cx="183829" cy="536834"/>
            </a:xfrm>
            <a:prstGeom prst="roundRect">
              <a:avLst/>
            </a:prstGeom>
            <a:solidFill>
              <a:srgbClr val="08757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22" name="Rectangle: Rounded Corners 21">
              <a:extLst>
                <a:ext uri="{FF2B5EF4-FFF2-40B4-BE49-F238E27FC236}">
                  <a16:creationId xmlns:a16="http://schemas.microsoft.com/office/drawing/2014/main" id="{E44FCA77-28D9-44C2-904D-9BC229194329}"/>
                </a:ext>
              </a:extLst>
            </p:cNvPr>
            <p:cNvSpPr/>
            <p:nvPr/>
          </p:nvSpPr>
          <p:spPr>
            <a:xfrm>
              <a:off x="8064546" y="4490107"/>
              <a:ext cx="183829" cy="302444"/>
            </a:xfrm>
            <a:prstGeom prst="roundRect">
              <a:avLst/>
            </a:prstGeom>
            <a:solidFill>
              <a:srgbClr val="4F0E4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23" name="Rectangle: Rounded Corners 22">
              <a:extLst>
                <a:ext uri="{FF2B5EF4-FFF2-40B4-BE49-F238E27FC236}">
                  <a16:creationId xmlns:a16="http://schemas.microsoft.com/office/drawing/2014/main" id="{72DD39E1-FE71-4FD6-9F63-9214AC73DAD7}"/>
                </a:ext>
              </a:extLst>
            </p:cNvPr>
            <p:cNvSpPr/>
            <p:nvPr/>
          </p:nvSpPr>
          <p:spPr>
            <a:xfrm>
              <a:off x="8476305" y="4478398"/>
              <a:ext cx="183829" cy="302444"/>
            </a:xfrm>
            <a:prstGeom prst="roundRect">
              <a:avLst/>
            </a:prstGeom>
            <a:solidFill>
              <a:srgbClr val="4F0E4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24" name="Freeform: Shape 23">
              <a:extLst>
                <a:ext uri="{FF2B5EF4-FFF2-40B4-BE49-F238E27FC236}">
                  <a16:creationId xmlns:a16="http://schemas.microsoft.com/office/drawing/2014/main" id="{8C68CAEE-E7C8-4C72-8917-1161E55025D9}"/>
                </a:ext>
              </a:extLst>
            </p:cNvPr>
            <p:cNvSpPr/>
            <p:nvPr/>
          </p:nvSpPr>
          <p:spPr>
            <a:xfrm>
              <a:off x="8505358" y="4252620"/>
              <a:ext cx="45719" cy="237488"/>
            </a:xfrm>
            <a:custGeom>
              <a:avLst/>
              <a:gdLst>
                <a:gd name="connsiteX0" fmla="*/ 0 w 38100"/>
                <a:gd name="connsiteY0" fmla="*/ 0 h 95250"/>
                <a:gd name="connsiteX1" fmla="*/ 38100 w 38100"/>
                <a:gd name="connsiteY1" fmla="*/ 95250 h 95250"/>
                <a:gd name="connsiteX2" fmla="*/ 38100 w 38100"/>
                <a:gd name="connsiteY2" fmla="*/ 95250 h 95250"/>
              </a:gdLst>
              <a:ahLst/>
              <a:cxnLst>
                <a:cxn ang="0">
                  <a:pos x="connsiteX0" y="connsiteY0"/>
                </a:cxn>
                <a:cxn ang="0">
                  <a:pos x="connsiteX1" y="connsiteY1"/>
                </a:cxn>
                <a:cxn ang="0">
                  <a:pos x="connsiteX2" y="connsiteY2"/>
                </a:cxn>
              </a:cxnLst>
              <a:rect l="l" t="t" r="r" b="b"/>
              <a:pathLst>
                <a:path w="38100" h="95250">
                  <a:moveTo>
                    <a:pt x="0" y="0"/>
                  </a:moveTo>
                  <a:lnTo>
                    <a:pt x="38100" y="95250"/>
                  </a:lnTo>
                  <a:lnTo>
                    <a:pt x="38100" y="9525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25" name="Rectangle: Rounded Corners 24">
              <a:extLst>
                <a:ext uri="{FF2B5EF4-FFF2-40B4-BE49-F238E27FC236}">
                  <a16:creationId xmlns:a16="http://schemas.microsoft.com/office/drawing/2014/main" id="{A155FECD-F250-46B1-88BB-C20BC59EC2A6}"/>
                </a:ext>
              </a:extLst>
            </p:cNvPr>
            <p:cNvSpPr/>
            <p:nvPr/>
          </p:nvSpPr>
          <p:spPr>
            <a:xfrm>
              <a:off x="9126662" y="4788924"/>
              <a:ext cx="183829" cy="536834"/>
            </a:xfrm>
            <a:prstGeom prst="roundRect">
              <a:avLst/>
            </a:prstGeom>
            <a:solidFill>
              <a:srgbClr val="08757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26" name="Rectangle: Rounded Corners 25">
              <a:extLst>
                <a:ext uri="{FF2B5EF4-FFF2-40B4-BE49-F238E27FC236}">
                  <a16:creationId xmlns:a16="http://schemas.microsoft.com/office/drawing/2014/main" id="{BC32FB6E-57AC-4AE1-B734-A2CAA7D41381}"/>
                </a:ext>
              </a:extLst>
            </p:cNvPr>
            <p:cNvSpPr/>
            <p:nvPr/>
          </p:nvSpPr>
          <p:spPr>
            <a:xfrm>
              <a:off x="9126662" y="4490107"/>
              <a:ext cx="183829" cy="302444"/>
            </a:xfrm>
            <a:prstGeom prst="roundRect">
              <a:avLst/>
            </a:prstGeom>
            <a:solidFill>
              <a:srgbClr val="D9233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27" name="Rectangle: Rounded Corners 26">
              <a:extLst>
                <a:ext uri="{FF2B5EF4-FFF2-40B4-BE49-F238E27FC236}">
                  <a16:creationId xmlns:a16="http://schemas.microsoft.com/office/drawing/2014/main" id="{86318545-BD84-4C55-A325-97DCC00F0341}"/>
                </a:ext>
              </a:extLst>
            </p:cNvPr>
            <p:cNvSpPr/>
            <p:nvPr/>
          </p:nvSpPr>
          <p:spPr>
            <a:xfrm>
              <a:off x="9378238" y="4788924"/>
              <a:ext cx="183829" cy="536834"/>
            </a:xfrm>
            <a:prstGeom prst="roundRect">
              <a:avLst/>
            </a:prstGeom>
            <a:solidFill>
              <a:srgbClr val="08757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28" name="Rectangle: Rounded Corners 27">
              <a:extLst>
                <a:ext uri="{FF2B5EF4-FFF2-40B4-BE49-F238E27FC236}">
                  <a16:creationId xmlns:a16="http://schemas.microsoft.com/office/drawing/2014/main" id="{0BF1958A-543A-45E2-AAE7-9A3BB0C3043F}"/>
                </a:ext>
              </a:extLst>
            </p:cNvPr>
            <p:cNvSpPr/>
            <p:nvPr/>
          </p:nvSpPr>
          <p:spPr>
            <a:xfrm>
              <a:off x="9378238" y="4490107"/>
              <a:ext cx="183829" cy="302444"/>
            </a:xfrm>
            <a:prstGeom prst="roundRect">
              <a:avLst/>
            </a:prstGeom>
            <a:solidFill>
              <a:srgbClr val="D9233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29" name="Rectangle: Rounded Corners 28">
              <a:extLst>
                <a:ext uri="{FF2B5EF4-FFF2-40B4-BE49-F238E27FC236}">
                  <a16:creationId xmlns:a16="http://schemas.microsoft.com/office/drawing/2014/main" id="{11C22450-8461-40E9-8893-9DF5FFC41CDD}"/>
                </a:ext>
              </a:extLst>
            </p:cNvPr>
            <p:cNvSpPr/>
            <p:nvPr/>
          </p:nvSpPr>
          <p:spPr>
            <a:xfrm>
              <a:off x="9629814" y="4788924"/>
              <a:ext cx="183829" cy="536834"/>
            </a:xfrm>
            <a:prstGeom prst="roundRect">
              <a:avLst/>
            </a:prstGeom>
            <a:solidFill>
              <a:srgbClr val="08757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30" name="Rectangle: Rounded Corners 29">
              <a:extLst>
                <a:ext uri="{FF2B5EF4-FFF2-40B4-BE49-F238E27FC236}">
                  <a16:creationId xmlns:a16="http://schemas.microsoft.com/office/drawing/2014/main" id="{52612C21-FB09-4846-A460-E251A710CD2B}"/>
                </a:ext>
              </a:extLst>
            </p:cNvPr>
            <p:cNvSpPr/>
            <p:nvPr/>
          </p:nvSpPr>
          <p:spPr>
            <a:xfrm>
              <a:off x="9629814" y="4490107"/>
              <a:ext cx="183829" cy="302444"/>
            </a:xfrm>
            <a:prstGeom prst="roundRect">
              <a:avLst/>
            </a:prstGeom>
            <a:solidFill>
              <a:srgbClr val="D9233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31" name="Rectangle: Rounded Corners 30">
              <a:extLst>
                <a:ext uri="{FF2B5EF4-FFF2-40B4-BE49-F238E27FC236}">
                  <a16:creationId xmlns:a16="http://schemas.microsoft.com/office/drawing/2014/main" id="{3F9DED0D-4DE2-4770-9782-461BBA051679}"/>
                </a:ext>
              </a:extLst>
            </p:cNvPr>
            <p:cNvSpPr/>
            <p:nvPr/>
          </p:nvSpPr>
          <p:spPr>
            <a:xfrm>
              <a:off x="9881390" y="4788924"/>
              <a:ext cx="183829" cy="536834"/>
            </a:xfrm>
            <a:prstGeom prst="roundRect">
              <a:avLst/>
            </a:prstGeom>
            <a:solidFill>
              <a:srgbClr val="08757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32" name="Rectangle: Rounded Corners 31">
              <a:extLst>
                <a:ext uri="{FF2B5EF4-FFF2-40B4-BE49-F238E27FC236}">
                  <a16:creationId xmlns:a16="http://schemas.microsoft.com/office/drawing/2014/main" id="{7A63778C-333F-4C43-82FC-552E2FBDE8F2}"/>
                </a:ext>
              </a:extLst>
            </p:cNvPr>
            <p:cNvSpPr/>
            <p:nvPr/>
          </p:nvSpPr>
          <p:spPr>
            <a:xfrm>
              <a:off x="9881390" y="4490107"/>
              <a:ext cx="183829" cy="302444"/>
            </a:xfrm>
            <a:prstGeom prst="roundRect">
              <a:avLst/>
            </a:prstGeom>
            <a:solidFill>
              <a:srgbClr val="D9233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33" name="Rectangle: Rounded Corners 32">
              <a:extLst>
                <a:ext uri="{FF2B5EF4-FFF2-40B4-BE49-F238E27FC236}">
                  <a16:creationId xmlns:a16="http://schemas.microsoft.com/office/drawing/2014/main" id="{886CF907-DA4E-40A6-964D-DB12E30726AC}"/>
                </a:ext>
              </a:extLst>
            </p:cNvPr>
            <p:cNvSpPr/>
            <p:nvPr/>
          </p:nvSpPr>
          <p:spPr>
            <a:xfrm>
              <a:off x="10132964" y="4783326"/>
              <a:ext cx="183829" cy="536834"/>
            </a:xfrm>
            <a:prstGeom prst="roundRect">
              <a:avLst/>
            </a:prstGeom>
            <a:solidFill>
              <a:srgbClr val="08757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34" name="Rectangle: Rounded Corners 33">
              <a:extLst>
                <a:ext uri="{FF2B5EF4-FFF2-40B4-BE49-F238E27FC236}">
                  <a16:creationId xmlns:a16="http://schemas.microsoft.com/office/drawing/2014/main" id="{77CC99FD-FE87-4E1E-AC1F-D268C527619B}"/>
                </a:ext>
              </a:extLst>
            </p:cNvPr>
            <p:cNvSpPr/>
            <p:nvPr/>
          </p:nvSpPr>
          <p:spPr>
            <a:xfrm>
              <a:off x="10132964" y="4484509"/>
              <a:ext cx="183829" cy="302444"/>
            </a:xfrm>
            <a:prstGeom prst="roundRect">
              <a:avLst/>
            </a:prstGeom>
            <a:solidFill>
              <a:srgbClr val="D9233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35" name="TextBox 34">
              <a:extLst>
                <a:ext uri="{FF2B5EF4-FFF2-40B4-BE49-F238E27FC236}">
                  <a16:creationId xmlns:a16="http://schemas.microsoft.com/office/drawing/2014/main" id="{6EC0DEBE-0384-4A4D-BBCD-F61ABBFE79BC}"/>
                </a:ext>
              </a:extLst>
            </p:cNvPr>
            <p:cNvSpPr txBox="1"/>
            <p:nvPr/>
          </p:nvSpPr>
          <p:spPr>
            <a:xfrm>
              <a:off x="9690296" y="3616364"/>
              <a:ext cx="421908" cy="20099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a:ea typeface="Geneva" charset="0"/>
                  <a:cs typeface="Helvetica"/>
                </a:rPr>
                <a:t>-S-S-</a:t>
              </a:r>
            </a:p>
          </p:txBody>
        </p:sp>
        <p:sp>
          <p:nvSpPr>
            <p:cNvPr id="36" name="TextBox 35">
              <a:extLst>
                <a:ext uri="{FF2B5EF4-FFF2-40B4-BE49-F238E27FC236}">
                  <a16:creationId xmlns:a16="http://schemas.microsoft.com/office/drawing/2014/main" id="{94755C02-B5D2-4217-9DA0-D3B4849AA002}"/>
                </a:ext>
              </a:extLst>
            </p:cNvPr>
            <p:cNvSpPr txBox="1"/>
            <p:nvPr/>
          </p:nvSpPr>
          <p:spPr>
            <a:xfrm>
              <a:off x="9360305" y="3624333"/>
              <a:ext cx="421908" cy="20099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a:ea typeface="Geneva" charset="0"/>
                  <a:cs typeface="Helvetica"/>
                </a:rPr>
                <a:t>-S-S-</a:t>
              </a:r>
            </a:p>
          </p:txBody>
        </p:sp>
        <p:cxnSp>
          <p:nvCxnSpPr>
            <p:cNvPr id="37" name="Connector: Curved 36">
              <a:extLst>
                <a:ext uri="{FF2B5EF4-FFF2-40B4-BE49-F238E27FC236}">
                  <a16:creationId xmlns:a16="http://schemas.microsoft.com/office/drawing/2014/main" id="{0B6B6A35-6213-4980-B02C-6C1D7195942A}"/>
                </a:ext>
              </a:extLst>
            </p:cNvPr>
            <p:cNvCxnSpPr>
              <a:cxnSpLocks/>
              <a:stCxn id="26" idx="0"/>
              <a:endCxn id="100" idx="10"/>
            </p:cNvCxnSpPr>
            <p:nvPr/>
          </p:nvCxnSpPr>
          <p:spPr>
            <a:xfrm rot="5400000" flipH="1" flipV="1">
              <a:off x="9215510" y="4258069"/>
              <a:ext cx="235107" cy="228973"/>
            </a:xfrm>
            <a:prstGeom prst="curvedConnector4">
              <a:avLst>
                <a:gd name="adj1" fmla="val 59651"/>
                <a:gd name="adj2" fmla="val 100000"/>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or: Curved 37">
              <a:extLst>
                <a:ext uri="{FF2B5EF4-FFF2-40B4-BE49-F238E27FC236}">
                  <a16:creationId xmlns:a16="http://schemas.microsoft.com/office/drawing/2014/main" id="{01C138AF-EA0A-4981-8ADE-D67371D4AAA1}"/>
                </a:ext>
              </a:extLst>
            </p:cNvPr>
            <p:cNvCxnSpPr>
              <a:cxnSpLocks/>
            </p:cNvCxnSpPr>
            <p:nvPr/>
          </p:nvCxnSpPr>
          <p:spPr>
            <a:xfrm rot="16200000" flipV="1">
              <a:off x="9972292" y="4260423"/>
              <a:ext cx="235107" cy="228973"/>
            </a:xfrm>
            <a:prstGeom prst="curvedConnector4">
              <a:avLst>
                <a:gd name="adj1" fmla="val 59651"/>
                <a:gd name="adj2" fmla="val 100000"/>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EA65CABF-839D-4F89-AF59-3A98D0389D30}"/>
                </a:ext>
              </a:extLst>
            </p:cNvPr>
            <p:cNvCxnSpPr>
              <a:cxnSpLocks/>
              <a:stCxn id="28" idx="0"/>
              <a:endCxn id="102" idx="10"/>
            </p:cNvCxnSpPr>
            <p:nvPr/>
          </p:nvCxnSpPr>
          <p:spPr>
            <a:xfrm rot="5400000" flipH="1" flipV="1">
              <a:off x="9407973" y="4317182"/>
              <a:ext cx="235107" cy="110747"/>
            </a:xfrm>
            <a:prstGeom prst="curvedConnector4">
              <a:avLst>
                <a:gd name="adj1" fmla="val 42279"/>
                <a:gd name="adj2" fmla="val 93119"/>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or: Curved 39">
              <a:extLst>
                <a:ext uri="{FF2B5EF4-FFF2-40B4-BE49-F238E27FC236}">
                  <a16:creationId xmlns:a16="http://schemas.microsoft.com/office/drawing/2014/main" id="{17F3F8BA-6164-410D-A852-95B2FEA6FBA5}"/>
                </a:ext>
              </a:extLst>
            </p:cNvPr>
            <p:cNvCxnSpPr>
              <a:cxnSpLocks/>
              <a:stCxn id="32" idx="0"/>
            </p:cNvCxnSpPr>
            <p:nvPr/>
          </p:nvCxnSpPr>
          <p:spPr>
            <a:xfrm rot="16200000" flipV="1">
              <a:off x="9778149" y="4294951"/>
              <a:ext cx="245404" cy="144908"/>
            </a:xfrm>
            <a:prstGeom prst="curvedConnector3">
              <a:avLst>
                <a:gd name="adj1"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C272EE6-A1B3-4CEF-95AB-821062703124}"/>
                </a:ext>
              </a:extLst>
            </p:cNvPr>
            <p:cNvCxnSpPr>
              <a:cxnSpLocks/>
              <a:stCxn id="103" idx="10"/>
              <a:endCxn id="30" idx="0"/>
            </p:cNvCxnSpPr>
            <p:nvPr/>
          </p:nvCxnSpPr>
          <p:spPr>
            <a:xfrm>
              <a:off x="9714250" y="4255001"/>
              <a:ext cx="7479" cy="2351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Freeform: Shape 41">
              <a:extLst>
                <a:ext uri="{FF2B5EF4-FFF2-40B4-BE49-F238E27FC236}">
                  <a16:creationId xmlns:a16="http://schemas.microsoft.com/office/drawing/2014/main" id="{974ECF07-BFBF-4069-A2B6-0C2FF6635C64}"/>
                </a:ext>
              </a:extLst>
            </p:cNvPr>
            <p:cNvSpPr/>
            <p:nvPr/>
          </p:nvSpPr>
          <p:spPr>
            <a:xfrm>
              <a:off x="8056441" y="2137283"/>
              <a:ext cx="242916" cy="1770474"/>
            </a:xfrm>
            <a:custGeom>
              <a:avLst/>
              <a:gdLst>
                <a:gd name="connsiteX0" fmla="*/ 64187 w 242916"/>
                <a:gd name="connsiteY0" fmla="*/ 1486426 h 1486426"/>
                <a:gd name="connsiteX1" fmla="*/ 165787 w 242916"/>
                <a:gd name="connsiteY1" fmla="*/ 1270526 h 1486426"/>
                <a:gd name="connsiteX2" fmla="*/ 687 w 242916"/>
                <a:gd name="connsiteY2" fmla="*/ 660926 h 1486426"/>
                <a:gd name="connsiteX3" fmla="*/ 241987 w 242916"/>
                <a:gd name="connsiteY3" fmla="*/ 584726 h 1486426"/>
                <a:gd name="connsiteX4" fmla="*/ 89587 w 242916"/>
                <a:gd name="connsiteY4" fmla="*/ 51326 h 1486426"/>
                <a:gd name="connsiteX5" fmla="*/ 76887 w 242916"/>
                <a:gd name="connsiteY5" fmla="*/ 51326 h 14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16" h="1486426">
                  <a:moveTo>
                    <a:pt x="64187" y="1486426"/>
                  </a:moveTo>
                  <a:cubicBezTo>
                    <a:pt x="120278" y="1447267"/>
                    <a:pt x="176370" y="1408109"/>
                    <a:pt x="165787" y="1270526"/>
                  </a:cubicBezTo>
                  <a:cubicBezTo>
                    <a:pt x="155204" y="1132943"/>
                    <a:pt x="-12013" y="775226"/>
                    <a:pt x="687" y="660926"/>
                  </a:cubicBezTo>
                  <a:cubicBezTo>
                    <a:pt x="13387" y="546626"/>
                    <a:pt x="227170" y="686326"/>
                    <a:pt x="241987" y="584726"/>
                  </a:cubicBezTo>
                  <a:cubicBezTo>
                    <a:pt x="256804" y="483126"/>
                    <a:pt x="89587" y="51326"/>
                    <a:pt x="89587" y="51326"/>
                  </a:cubicBezTo>
                  <a:cubicBezTo>
                    <a:pt x="62070" y="-37574"/>
                    <a:pt x="69478" y="6876"/>
                    <a:pt x="76887" y="51326"/>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43" name="TextBox 42">
              <a:extLst>
                <a:ext uri="{FF2B5EF4-FFF2-40B4-BE49-F238E27FC236}">
                  <a16:creationId xmlns:a16="http://schemas.microsoft.com/office/drawing/2014/main" id="{E025777F-279A-4B4E-8E95-EACC437D7CA4}"/>
                </a:ext>
              </a:extLst>
            </p:cNvPr>
            <p:cNvSpPr txBox="1"/>
            <p:nvPr/>
          </p:nvSpPr>
          <p:spPr>
            <a:xfrm>
              <a:off x="8109374" y="3611193"/>
              <a:ext cx="351735" cy="20099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a:ea typeface="Geneva" charset="0"/>
                  <a:cs typeface="Helvetica"/>
                </a:rPr>
                <a:t>-S-S-</a:t>
              </a:r>
            </a:p>
          </p:txBody>
        </p:sp>
        <p:sp>
          <p:nvSpPr>
            <p:cNvPr id="44" name="TextBox 43">
              <a:extLst>
                <a:ext uri="{FF2B5EF4-FFF2-40B4-BE49-F238E27FC236}">
                  <a16:creationId xmlns:a16="http://schemas.microsoft.com/office/drawing/2014/main" id="{FA017F48-15E0-45DE-A77A-02AE12DDB02C}"/>
                </a:ext>
              </a:extLst>
            </p:cNvPr>
            <p:cNvSpPr txBox="1"/>
            <p:nvPr/>
          </p:nvSpPr>
          <p:spPr>
            <a:xfrm>
              <a:off x="8109374" y="2574469"/>
              <a:ext cx="351735" cy="20099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a:ea typeface="Geneva" charset="0"/>
                  <a:cs typeface="Helvetica"/>
                </a:rPr>
                <a:t>-S-S-</a:t>
              </a:r>
            </a:p>
          </p:txBody>
        </p:sp>
        <p:grpSp>
          <p:nvGrpSpPr>
            <p:cNvPr id="45" name="Group 44">
              <a:extLst>
                <a:ext uri="{FF2B5EF4-FFF2-40B4-BE49-F238E27FC236}">
                  <a16:creationId xmlns:a16="http://schemas.microsoft.com/office/drawing/2014/main" id="{BE873DE8-7E40-407D-A86D-E963532C7573}"/>
                </a:ext>
              </a:extLst>
            </p:cNvPr>
            <p:cNvGrpSpPr/>
            <p:nvPr/>
          </p:nvGrpSpPr>
          <p:grpSpPr>
            <a:xfrm>
              <a:off x="8034997" y="2097018"/>
              <a:ext cx="614536" cy="2174485"/>
              <a:chOff x="8263477" y="2552065"/>
              <a:chExt cx="614536" cy="2174485"/>
            </a:xfrm>
          </p:grpSpPr>
          <p:sp>
            <p:nvSpPr>
              <p:cNvPr id="96" name="Freeform: Shape 95">
                <a:extLst>
                  <a:ext uri="{FF2B5EF4-FFF2-40B4-BE49-F238E27FC236}">
                    <a16:creationId xmlns:a16="http://schemas.microsoft.com/office/drawing/2014/main" id="{C6DB2C1A-AA7B-4BFC-B84E-5FA361A18287}"/>
                  </a:ext>
                </a:extLst>
              </p:cNvPr>
              <p:cNvSpPr/>
              <p:nvPr/>
            </p:nvSpPr>
            <p:spPr>
              <a:xfrm>
                <a:off x="8263477" y="4379144"/>
                <a:ext cx="209611" cy="347406"/>
              </a:xfrm>
              <a:custGeom>
                <a:avLst/>
                <a:gdLst>
                  <a:gd name="connsiteX0" fmla="*/ 71489 w 209611"/>
                  <a:gd name="connsiteY0" fmla="*/ 0 h 378619"/>
                  <a:gd name="connsiteX1" fmla="*/ 78633 w 209611"/>
                  <a:gd name="connsiteY1" fmla="*/ 71438 h 378619"/>
                  <a:gd name="connsiteX2" fmla="*/ 188171 w 209611"/>
                  <a:gd name="connsiteY2" fmla="*/ 114300 h 378619"/>
                  <a:gd name="connsiteX3" fmla="*/ 52 w 209611"/>
                  <a:gd name="connsiteY3" fmla="*/ 145256 h 378619"/>
                  <a:gd name="connsiteX4" fmla="*/ 209602 w 209611"/>
                  <a:gd name="connsiteY4" fmla="*/ 171450 h 378619"/>
                  <a:gd name="connsiteX5" fmla="*/ 2433 w 209611"/>
                  <a:gd name="connsiteY5" fmla="*/ 214313 h 378619"/>
                  <a:gd name="connsiteX6" fmla="*/ 209602 w 209611"/>
                  <a:gd name="connsiteY6" fmla="*/ 254794 h 378619"/>
                  <a:gd name="connsiteX7" fmla="*/ 11958 w 209611"/>
                  <a:gd name="connsiteY7" fmla="*/ 302419 h 378619"/>
                  <a:gd name="connsiteX8" fmla="*/ 192933 w 209611"/>
                  <a:gd name="connsiteY8" fmla="*/ 323850 h 378619"/>
                  <a:gd name="connsiteX9" fmla="*/ 59583 w 209611"/>
                  <a:gd name="connsiteY9" fmla="*/ 354806 h 378619"/>
                  <a:gd name="connsiteX10" fmla="*/ 64346 w 209611"/>
                  <a:gd name="connsiteY10" fmla="*/ 378619 h 378619"/>
                  <a:gd name="connsiteX11" fmla="*/ 64346 w 209611"/>
                  <a:gd name="connsiteY11" fmla="*/ 378619 h 37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611" h="378619">
                    <a:moveTo>
                      <a:pt x="71489" y="0"/>
                    </a:moveTo>
                    <a:cubicBezTo>
                      <a:pt x="65337" y="26194"/>
                      <a:pt x="59186" y="52388"/>
                      <a:pt x="78633" y="71438"/>
                    </a:cubicBezTo>
                    <a:cubicBezTo>
                      <a:pt x="98080" y="90488"/>
                      <a:pt x="201268" y="101997"/>
                      <a:pt x="188171" y="114300"/>
                    </a:cubicBezTo>
                    <a:cubicBezTo>
                      <a:pt x="175074" y="126603"/>
                      <a:pt x="-3520" y="135731"/>
                      <a:pt x="52" y="145256"/>
                    </a:cubicBezTo>
                    <a:cubicBezTo>
                      <a:pt x="3624" y="154781"/>
                      <a:pt x="209205" y="159941"/>
                      <a:pt x="209602" y="171450"/>
                    </a:cubicBezTo>
                    <a:cubicBezTo>
                      <a:pt x="209999" y="182959"/>
                      <a:pt x="2433" y="200422"/>
                      <a:pt x="2433" y="214313"/>
                    </a:cubicBezTo>
                    <a:cubicBezTo>
                      <a:pt x="2433" y="228204"/>
                      <a:pt x="208015" y="240110"/>
                      <a:pt x="209602" y="254794"/>
                    </a:cubicBezTo>
                    <a:cubicBezTo>
                      <a:pt x="211190" y="269478"/>
                      <a:pt x="14736" y="290910"/>
                      <a:pt x="11958" y="302419"/>
                    </a:cubicBezTo>
                    <a:cubicBezTo>
                      <a:pt x="9180" y="313928"/>
                      <a:pt x="184996" y="315119"/>
                      <a:pt x="192933" y="323850"/>
                    </a:cubicBezTo>
                    <a:cubicBezTo>
                      <a:pt x="200870" y="332581"/>
                      <a:pt x="81014" y="345678"/>
                      <a:pt x="59583" y="354806"/>
                    </a:cubicBezTo>
                    <a:cubicBezTo>
                      <a:pt x="38152" y="363934"/>
                      <a:pt x="64346" y="378619"/>
                      <a:pt x="64346" y="378619"/>
                    </a:cubicBezTo>
                    <a:lnTo>
                      <a:pt x="64346" y="37861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97" name="Freeform: Shape 96">
                <a:extLst>
                  <a:ext uri="{FF2B5EF4-FFF2-40B4-BE49-F238E27FC236}">
                    <a16:creationId xmlns:a16="http://schemas.microsoft.com/office/drawing/2014/main" id="{29292EBB-4C1C-4021-9DBF-067219BA97B3}"/>
                  </a:ext>
                </a:extLst>
              </p:cNvPr>
              <p:cNvSpPr/>
              <p:nvPr/>
            </p:nvSpPr>
            <p:spPr>
              <a:xfrm>
                <a:off x="8668402" y="4366046"/>
                <a:ext cx="209611" cy="347406"/>
              </a:xfrm>
              <a:custGeom>
                <a:avLst/>
                <a:gdLst>
                  <a:gd name="connsiteX0" fmla="*/ 71489 w 209611"/>
                  <a:gd name="connsiteY0" fmla="*/ 0 h 378619"/>
                  <a:gd name="connsiteX1" fmla="*/ 78633 w 209611"/>
                  <a:gd name="connsiteY1" fmla="*/ 71438 h 378619"/>
                  <a:gd name="connsiteX2" fmla="*/ 188171 w 209611"/>
                  <a:gd name="connsiteY2" fmla="*/ 114300 h 378619"/>
                  <a:gd name="connsiteX3" fmla="*/ 52 w 209611"/>
                  <a:gd name="connsiteY3" fmla="*/ 145256 h 378619"/>
                  <a:gd name="connsiteX4" fmla="*/ 209602 w 209611"/>
                  <a:gd name="connsiteY4" fmla="*/ 171450 h 378619"/>
                  <a:gd name="connsiteX5" fmla="*/ 2433 w 209611"/>
                  <a:gd name="connsiteY5" fmla="*/ 214313 h 378619"/>
                  <a:gd name="connsiteX6" fmla="*/ 209602 w 209611"/>
                  <a:gd name="connsiteY6" fmla="*/ 254794 h 378619"/>
                  <a:gd name="connsiteX7" fmla="*/ 11958 w 209611"/>
                  <a:gd name="connsiteY7" fmla="*/ 302419 h 378619"/>
                  <a:gd name="connsiteX8" fmla="*/ 192933 w 209611"/>
                  <a:gd name="connsiteY8" fmla="*/ 323850 h 378619"/>
                  <a:gd name="connsiteX9" fmla="*/ 59583 w 209611"/>
                  <a:gd name="connsiteY9" fmla="*/ 354806 h 378619"/>
                  <a:gd name="connsiteX10" fmla="*/ 64346 w 209611"/>
                  <a:gd name="connsiteY10" fmla="*/ 378619 h 378619"/>
                  <a:gd name="connsiteX11" fmla="*/ 64346 w 209611"/>
                  <a:gd name="connsiteY11" fmla="*/ 378619 h 37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611" h="378619">
                    <a:moveTo>
                      <a:pt x="71489" y="0"/>
                    </a:moveTo>
                    <a:cubicBezTo>
                      <a:pt x="65337" y="26194"/>
                      <a:pt x="59186" y="52388"/>
                      <a:pt x="78633" y="71438"/>
                    </a:cubicBezTo>
                    <a:cubicBezTo>
                      <a:pt x="98080" y="90488"/>
                      <a:pt x="201268" y="101997"/>
                      <a:pt x="188171" y="114300"/>
                    </a:cubicBezTo>
                    <a:cubicBezTo>
                      <a:pt x="175074" y="126603"/>
                      <a:pt x="-3520" y="135731"/>
                      <a:pt x="52" y="145256"/>
                    </a:cubicBezTo>
                    <a:cubicBezTo>
                      <a:pt x="3624" y="154781"/>
                      <a:pt x="209205" y="159941"/>
                      <a:pt x="209602" y="171450"/>
                    </a:cubicBezTo>
                    <a:cubicBezTo>
                      <a:pt x="209999" y="182959"/>
                      <a:pt x="2433" y="200422"/>
                      <a:pt x="2433" y="214313"/>
                    </a:cubicBezTo>
                    <a:cubicBezTo>
                      <a:pt x="2433" y="228204"/>
                      <a:pt x="208015" y="240110"/>
                      <a:pt x="209602" y="254794"/>
                    </a:cubicBezTo>
                    <a:cubicBezTo>
                      <a:pt x="211190" y="269478"/>
                      <a:pt x="14736" y="290910"/>
                      <a:pt x="11958" y="302419"/>
                    </a:cubicBezTo>
                    <a:cubicBezTo>
                      <a:pt x="9180" y="313928"/>
                      <a:pt x="184996" y="315119"/>
                      <a:pt x="192933" y="323850"/>
                    </a:cubicBezTo>
                    <a:cubicBezTo>
                      <a:pt x="200870" y="332581"/>
                      <a:pt x="81014" y="345678"/>
                      <a:pt x="59583" y="354806"/>
                    </a:cubicBezTo>
                    <a:cubicBezTo>
                      <a:pt x="38152" y="363934"/>
                      <a:pt x="64346" y="378619"/>
                      <a:pt x="64346" y="378619"/>
                    </a:cubicBezTo>
                    <a:lnTo>
                      <a:pt x="64346" y="37861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98" name="Freeform: Shape 97">
                <a:extLst>
                  <a:ext uri="{FF2B5EF4-FFF2-40B4-BE49-F238E27FC236}">
                    <a16:creationId xmlns:a16="http://schemas.microsoft.com/office/drawing/2014/main" id="{EEB4FA5C-D2B5-4860-AFC3-E4850E620E74}"/>
                  </a:ext>
                </a:extLst>
              </p:cNvPr>
              <p:cNvSpPr/>
              <p:nvPr/>
            </p:nvSpPr>
            <p:spPr>
              <a:xfrm>
                <a:off x="8274391" y="2562702"/>
                <a:ext cx="156566" cy="1826574"/>
              </a:xfrm>
              <a:custGeom>
                <a:avLst/>
                <a:gdLst>
                  <a:gd name="connsiteX0" fmla="*/ 62017 w 156566"/>
                  <a:gd name="connsiteY0" fmla="*/ 1533525 h 1533525"/>
                  <a:gd name="connsiteX1" fmla="*/ 138217 w 156566"/>
                  <a:gd name="connsiteY1" fmla="*/ 1452563 h 1533525"/>
                  <a:gd name="connsiteX2" fmla="*/ 128692 w 156566"/>
                  <a:gd name="connsiteY2" fmla="*/ 1114425 h 1533525"/>
                  <a:gd name="connsiteX3" fmla="*/ 105 w 156566"/>
                  <a:gd name="connsiteY3" fmla="*/ 676275 h 1533525"/>
                  <a:gd name="connsiteX4" fmla="*/ 152505 w 156566"/>
                  <a:gd name="connsiteY4" fmla="*/ 552450 h 1533525"/>
                  <a:gd name="connsiteX5" fmla="*/ 114405 w 156566"/>
                  <a:gd name="connsiteY5" fmla="*/ 238125 h 1533525"/>
                  <a:gd name="connsiteX6" fmla="*/ 133455 w 156566"/>
                  <a:gd name="connsiteY6" fmla="*/ 61913 h 1533525"/>
                  <a:gd name="connsiteX7" fmla="*/ 85830 w 156566"/>
                  <a:gd name="connsiteY7" fmla="*/ 0 h 1533525"/>
                  <a:gd name="connsiteX8" fmla="*/ 85830 w 156566"/>
                  <a:gd name="connsiteY8" fmla="*/ 0 h 153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66" h="1533525">
                    <a:moveTo>
                      <a:pt x="62017" y="1533525"/>
                    </a:moveTo>
                    <a:cubicBezTo>
                      <a:pt x="94561" y="1527969"/>
                      <a:pt x="127105" y="1522413"/>
                      <a:pt x="138217" y="1452563"/>
                    </a:cubicBezTo>
                    <a:cubicBezTo>
                      <a:pt x="149329" y="1382713"/>
                      <a:pt x="151711" y="1243806"/>
                      <a:pt x="128692" y="1114425"/>
                    </a:cubicBezTo>
                    <a:cubicBezTo>
                      <a:pt x="105673" y="985044"/>
                      <a:pt x="-3864" y="769937"/>
                      <a:pt x="105" y="676275"/>
                    </a:cubicBezTo>
                    <a:cubicBezTo>
                      <a:pt x="4074" y="582613"/>
                      <a:pt x="133455" y="625475"/>
                      <a:pt x="152505" y="552450"/>
                    </a:cubicBezTo>
                    <a:cubicBezTo>
                      <a:pt x="171555" y="479425"/>
                      <a:pt x="117580" y="319881"/>
                      <a:pt x="114405" y="238125"/>
                    </a:cubicBezTo>
                    <a:cubicBezTo>
                      <a:pt x="111230" y="156369"/>
                      <a:pt x="138218" y="101600"/>
                      <a:pt x="133455" y="61913"/>
                    </a:cubicBezTo>
                    <a:cubicBezTo>
                      <a:pt x="128693" y="22225"/>
                      <a:pt x="85830" y="0"/>
                      <a:pt x="85830" y="0"/>
                    </a:cubicBezTo>
                    <a:lnTo>
                      <a:pt x="8583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99" name="Freeform: Shape 98">
                <a:extLst>
                  <a:ext uri="{FF2B5EF4-FFF2-40B4-BE49-F238E27FC236}">
                    <a16:creationId xmlns:a16="http://schemas.microsoft.com/office/drawing/2014/main" id="{E90C8B65-53B2-431A-A2D9-6B86EB3C3C1F}"/>
                  </a:ext>
                </a:extLst>
              </p:cNvPr>
              <p:cNvSpPr/>
              <p:nvPr/>
            </p:nvSpPr>
            <p:spPr>
              <a:xfrm flipH="1">
                <a:off x="8655779" y="2552065"/>
                <a:ext cx="156566" cy="1826574"/>
              </a:xfrm>
              <a:custGeom>
                <a:avLst/>
                <a:gdLst>
                  <a:gd name="connsiteX0" fmla="*/ 62017 w 156566"/>
                  <a:gd name="connsiteY0" fmla="*/ 1533525 h 1533525"/>
                  <a:gd name="connsiteX1" fmla="*/ 138217 w 156566"/>
                  <a:gd name="connsiteY1" fmla="*/ 1452563 h 1533525"/>
                  <a:gd name="connsiteX2" fmla="*/ 128692 w 156566"/>
                  <a:gd name="connsiteY2" fmla="*/ 1114425 h 1533525"/>
                  <a:gd name="connsiteX3" fmla="*/ 105 w 156566"/>
                  <a:gd name="connsiteY3" fmla="*/ 676275 h 1533525"/>
                  <a:gd name="connsiteX4" fmla="*/ 152505 w 156566"/>
                  <a:gd name="connsiteY4" fmla="*/ 552450 h 1533525"/>
                  <a:gd name="connsiteX5" fmla="*/ 114405 w 156566"/>
                  <a:gd name="connsiteY5" fmla="*/ 238125 h 1533525"/>
                  <a:gd name="connsiteX6" fmla="*/ 133455 w 156566"/>
                  <a:gd name="connsiteY6" fmla="*/ 61913 h 1533525"/>
                  <a:gd name="connsiteX7" fmla="*/ 85830 w 156566"/>
                  <a:gd name="connsiteY7" fmla="*/ 0 h 1533525"/>
                  <a:gd name="connsiteX8" fmla="*/ 85830 w 156566"/>
                  <a:gd name="connsiteY8" fmla="*/ 0 h 153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66" h="1533525">
                    <a:moveTo>
                      <a:pt x="62017" y="1533525"/>
                    </a:moveTo>
                    <a:cubicBezTo>
                      <a:pt x="94561" y="1527969"/>
                      <a:pt x="127105" y="1522413"/>
                      <a:pt x="138217" y="1452563"/>
                    </a:cubicBezTo>
                    <a:cubicBezTo>
                      <a:pt x="149329" y="1382713"/>
                      <a:pt x="151711" y="1243806"/>
                      <a:pt x="128692" y="1114425"/>
                    </a:cubicBezTo>
                    <a:cubicBezTo>
                      <a:pt x="105673" y="985044"/>
                      <a:pt x="-3864" y="769937"/>
                      <a:pt x="105" y="676275"/>
                    </a:cubicBezTo>
                    <a:cubicBezTo>
                      <a:pt x="4074" y="582613"/>
                      <a:pt x="133455" y="625475"/>
                      <a:pt x="152505" y="552450"/>
                    </a:cubicBezTo>
                    <a:cubicBezTo>
                      <a:pt x="171555" y="479425"/>
                      <a:pt x="117580" y="319881"/>
                      <a:pt x="114405" y="238125"/>
                    </a:cubicBezTo>
                    <a:cubicBezTo>
                      <a:pt x="111230" y="156369"/>
                      <a:pt x="138218" y="101600"/>
                      <a:pt x="133455" y="61913"/>
                    </a:cubicBezTo>
                    <a:cubicBezTo>
                      <a:pt x="128693" y="22225"/>
                      <a:pt x="85830" y="0"/>
                      <a:pt x="85830" y="0"/>
                    </a:cubicBezTo>
                    <a:lnTo>
                      <a:pt x="8583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grpSp>
        <p:grpSp>
          <p:nvGrpSpPr>
            <p:cNvPr id="46" name="Group 45">
              <a:extLst>
                <a:ext uri="{FF2B5EF4-FFF2-40B4-BE49-F238E27FC236}">
                  <a16:creationId xmlns:a16="http://schemas.microsoft.com/office/drawing/2014/main" id="{13DD9D77-3C89-4499-A06D-02542F8F6DD7}"/>
                </a:ext>
              </a:extLst>
            </p:cNvPr>
            <p:cNvGrpSpPr/>
            <p:nvPr/>
          </p:nvGrpSpPr>
          <p:grpSpPr>
            <a:xfrm>
              <a:off x="7897520" y="1632978"/>
              <a:ext cx="803676" cy="645764"/>
              <a:chOff x="8197806" y="2834749"/>
              <a:chExt cx="803676" cy="575502"/>
            </a:xfrm>
          </p:grpSpPr>
          <p:sp>
            <p:nvSpPr>
              <p:cNvPr id="89" name="Oval 88">
                <a:extLst>
                  <a:ext uri="{FF2B5EF4-FFF2-40B4-BE49-F238E27FC236}">
                    <a16:creationId xmlns:a16="http://schemas.microsoft.com/office/drawing/2014/main" id="{909B3334-D325-4EC5-9DF6-0FE9DCD00A22}"/>
                  </a:ext>
                </a:extLst>
              </p:cNvPr>
              <p:cNvSpPr/>
              <p:nvPr/>
            </p:nvSpPr>
            <p:spPr>
              <a:xfrm rot="9122948" flipH="1">
                <a:off x="8197806" y="2911339"/>
                <a:ext cx="175502" cy="451259"/>
              </a:xfrm>
              <a:prstGeom prst="ellipse">
                <a:avLst/>
              </a:prstGeom>
              <a:solidFill>
                <a:srgbClr val="013F58"/>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90" name="Oval 89">
                <a:extLst>
                  <a:ext uri="{FF2B5EF4-FFF2-40B4-BE49-F238E27FC236}">
                    <a16:creationId xmlns:a16="http://schemas.microsoft.com/office/drawing/2014/main" id="{9AE5297B-7C63-4074-906E-45A37B79745E}"/>
                  </a:ext>
                </a:extLst>
              </p:cNvPr>
              <p:cNvSpPr/>
              <p:nvPr/>
            </p:nvSpPr>
            <p:spPr>
              <a:xfrm rot="9122948" flipH="1">
                <a:off x="8314078" y="2849644"/>
                <a:ext cx="175502" cy="451259"/>
              </a:xfrm>
              <a:prstGeom prst="ellipse">
                <a:avLst/>
              </a:prstGeom>
              <a:solidFill>
                <a:srgbClr val="013F58"/>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91" name="Freeform 128">
                <a:extLst>
                  <a:ext uri="{FF2B5EF4-FFF2-40B4-BE49-F238E27FC236}">
                    <a16:creationId xmlns:a16="http://schemas.microsoft.com/office/drawing/2014/main" id="{BBFF3782-738D-423E-B396-BB27CED396C7}"/>
                  </a:ext>
                </a:extLst>
              </p:cNvPr>
              <p:cNvSpPr/>
              <p:nvPr/>
            </p:nvSpPr>
            <p:spPr>
              <a:xfrm rot="9122948" flipH="1">
                <a:off x="8253298" y="2834749"/>
                <a:ext cx="134676" cy="535587"/>
              </a:xfrm>
              <a:custGeom>
                <a:avLst/>
                <a:gdLst>
                  <a:gd name="connsiteX0" fmla="*/ 31297 w 219983"/>
                  <a:gd name="connsiteY0" fmla="*/ 51606 h 938121"/>
                  <a:gd name="connsiteX1" fmla="*/ 132897 w 219983"/>
                  <a:gd name="connsiteY1" fmla="*/ 22577 h 938121"/>
                  <a:gd name="connsiteX2" fmla="*/ 205468 w 219983"/>
                  <a:gd name="connsiteY2" fmla="*/ 341892 h 938121"/>
                  <a:gd name="connsiteX3" fmla="*/ 2268 w 219983"/>
                  <a:gd name="connsiteY3" fmla="*/ 704749 h 938121"/>
                  <a:gd name="connsiteX4" fmla="*/ 103868 w 219983"/>
                  <a:gd name="connsiteY4" fmla="*/ 936977 h 938121"/>
                  <a:gd name="connsiteX5" fmla="*/ 219983 w 219983"/>
                  <a:gd name="connsiteY5" fmla="*/ 777320 h 938121"/>
                  <a:gd name="connsiteX0" fmla="*/ 32343 w 221029"/>
                  <a:gd name="connsiteY0" fmla="*/ 51606 h 868237"/>
                  <a:gd name="connsiteX1" fmla="*/ 133943 w 221029"/>
                  <a:gd name="connsiteY1" fmla="*/ 22577 h 868237"/>
                  <a:gd name="connsiteX2" fmla="*/ 206514 w 221029"/>
                  <a:gd name="connsiteY2" fmla="*/ 341892 h 868237"/>
                  <a:gd name="connsiteX3" fmla="*/ 3314 w 221029"/>
                  <a:gd name="connsiteY3" fmla="*/ 704749 h 868237"/>
                  <a:gd name="connsiteX4" fmla="*/ 90399 w 221029"/>
                  <a:gd name="connsiteY4" fmla="*/ 864406 h 868237"/>
                  <a:gd name="connsiteX5" fmla="*/ 221029 w 221029"/>
                  <a:gd name="connsiteY5" fmla="*/ 777320 h 86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029" h="868237">
                    <a:moveTo>
                      <a:pt x="32343" y="51606"/>
                    </a:moveTo>
                    <a:cubicBezTo>
                      <a:pt x="68629" y="12901"/>
                      <a:pt x="104915" y="-25804"/>
                      <a:pt x="133943" y="22577"/>
                    </a:cubicBezTo>
                    <a:cubicBezTo>
                      <a:pt x="162971" y="70958"/>
                      <a:pt x="228285" y="228197"/>
                      <a:pt x="206514" y="341892"/>
                    </a:cubicBezTo>
                    <a:cubicBezTo>
                      <a:pt x="184743" y="455587"/>
                      <a:pt x="22667" y="617663"/>
                      <a:pt x="3314" y="704749"/>
                    </a:cubicBezTo>
                    <a:cubicBezTo>
                      <a:pt x="-16039" y="791835"/>
                      <a:pt x="54113" y="852311"/>
                      <a:pt x="90399" y="864406"/>
                    </a:cubicBezTo>
                    <a:cubicBezTo>
                      <a:pt x="126685" y="876501"/>
                      <a:pt x="181114" y="863196"/>
                      <a:pt x="221029" y="777320"/>
                    </a:cubicBezTo>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grpSp>
            <p:nvGrpSpPr>
              <p:cNvPr id="92" name="Group 91">
                <a:extLst>
                  <a:ext uri="{FF2B5EF4-FFF2-40B4-BE49-F238E27FC236}">
                    <a16:creationId xmlns:a16="http://schemas.microsoft.com/office/drawing/2014/main" id="{A4FA91F6-81B4-451F-BAB8-E1655ED1F51F}"/>
                  </a:ext>
                </a:extLst>
              </p:cNvPr>
              <p:cNvGrpSpPr/>
              <p:nvPr/>
            </p:nvGrpSpPr>
            <p:grpSpPr>
              <a:xfrm rot="12514247" flipH="1">
                <a:off x="8694353" y="2863537"/>
                <a:ext cx="307129" cy="546714"/>
                <a:chOff x="611560" y="1279026"/>
                <a:chExt cx="504056" cy="858405"/>
              </a:xfrm>
            </p:grpSpPr>
            <p:sp>
              <p:nvSpPr>
                <p:cNvPr id="93" name="Oval 92">
                  <a:extLst>
                    <a:ext uri="{FF2B5EF4-FFF2-40B4-BE49-F238E27FC236}">
                      <a16:creationId xmlns:a16="http://schemas.microsoft.com/office/drawing/2014/main" id="{B12E684C-5DDC-4AED-879E-663558F3D7E8}"/>
                    </a:ext>
                  </a:extLst>
                </p:cNvPr>
                <p:cNvSpPr/>
                <p:nvPr/>
              </p:nvSpPr>
              <p:spPr>
                <a:xfrm>
                  <a:off x="611560" y="1340768"/>
                  <a:ext cx="288032" cy="708530"/>
                </a:xfrm>
                <a:prstGeom prst="ellipse">
                  <a:avLst/>
                </a:prstGeom>
                <a:solidFill>
                  <a:srgbClr val="013F58"/>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94" name="Oval 93">
                  <a:extLst>
                    <a:ext uri="{FF2B5EF4-FFF2-40B4-BE49-F238E27FC236}">
                      <a16:creationId xmlns:a16="http://schemas.microsoft.com/office/drawing/2014/main" id="{70157832-1AB5-42D9-99E5-C210ECD92D9E}"/>
                    </a:ext>
                  </a:extLst>
                </p:cNvPr>
                <p:cNvSpPr/>
                <p:nvPr/>
              </p:nvSpPr>
              <p:spPr>
                <a:xfrm>
                  <a:off x="827584" y="1340768"/>
                  <a:ext cx="288032" cy="708530"/>
                </a:xfrm>
                <a:prstGeom prst="ellipse">
                  <a:avLst/>
                </a:prstGeom>
                <a:solidFill>
                  <a:srgbClr val="013F58"/>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95" name="Freeform 128">
                  <a:extLst>
                    <a:ext uri="{FF2B5EF4-FFF2-40B4-BE49-F238E27FC236}">
                      <a16:creationId xmlns:a16="http://schemas.microsoft.com/office/drawing/2014/main" id="{7F36F64C-E5EC-4DB2-B89F-EAB3F884BD10}"/>
                    </a:ext>
                  </a:extLst>
                </p:cNvPr>
                <p:cNvSpPr/>
                <p:nvPr/>
              </p:nvSpPr>
              <p:spPr>
                <a:xfrm>
                  <a:off x="724578" y="1279026"/>
                  <a:ext cx="218850" cy="858405"/>
                </a:xfrm>
                <a:custGeom>
                  <a:avLst/>
                  <a:gdLst>
                    <a:gd name="connsiteX0" fmla="*/ 31297 w 219983"/>
                    <a:gd name="connsiteY0" fmla="*/ 51606 h 938121"/>
                    <a:gd name="connsiteX1" fmla="*/ 132897 w 219983"/>
                    <a:gd name="connsiteY1" fmla="*/ 22577 h 938121"/>
                    <a:gd name="connsiteX2" fmla="*/ 205468 w 219983"/>
                    <a:gd name="connsiteY2" fmla="*/ 341892 h 938121"/>
                    <a:gd name="connsiteX3" fmla="*/ 2268 w 219983"/>
                    <a:gd name="connsiteY3" fmla="*/ 704749 h 938121"/>
                    <a:gd name="connsiteX4" fmla="*/ 103868 w 219983"/>
                    <a:gd name="connsiteY4" fmla="*/ 936977 h 938121"/>
                    <a:gd name="connsiteX5" fmla="*/ 219983 w 219983"/>
                    <a:gd name="connsiteY5" fmla="*/ 777320 h 938121"/>
                    <a:gd name="connsiteX0" fmla="*/ 32343 w 221029"/>
                    <a:gd name="connsiteY0" fmla="*/ 51606 h 868237"/>
                    <a:gd name="connsiteX1" fmla="*/ 133943 w 221029"/>
                    <a:gd name="connsiteY1" fmla="*/ 22577 h 868237"/>
                    <a:gd name="connsiteX2" fmla="*/ 206514 w 221029"/>
                    <a:gd name="connsiteY2" fmla="*/ 341892 h 868237"/>
                    <a:gd name="connsiteX3" fmla="*/ 3314 w 221029"/>
                    <a:gd name="connsiteY3" fmla="*/ 704749 h 868237"/>
                    <a:gd name="connsiteX4" fmla="*/ 90399 w 221029"/>
                    <a:gd name="connsiteY4" fmla="*/ 864406 h 868237"/>
                    <a:gd name="connsiteX5" fmla="*/ 221029 w 221029"/>
                    <a:gd name="connsiteY5" fmla="*/ 777320 h 86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029" h="868237">
                      <a:moveTo>
                        <a:pt x="32343" y="51606"/>
                      </a:moveTo>
                      <a:cubicBezTo>
                        <a:pt x="68629" y="12901"/>
                        <a:pt x="104915" y="-25804"/>
                        <a:pt x="133943" y="22577"/>
                      </a:cubicBezTo>
                      <a:cubicBezTo>
                        <a:pt x="162971" y="70958"/>
                        <a:pt x="228285" y="228197"/>
                        <a:pt x="206514" y="341892"/>
                      </a:cubicBezTo>
                      <a:cubicBezTo>
                        <a:pt x="184743" y="455587"/>
                        <a:pt x="22667" y="617663"/>
                        <a:pt x="3314" y="704749"/>
                      </a:cubicBezTo>
                      <a:cubicBezTo>
                        <a:pt x="-16039" y="791835"/>
                        <a:pt x="54113" y="852311"/>
                        <a:pt x="90399" y="864406"/>
                      </a:cubicBezTo>
                      <a:cubicBezTo>
                        <a:pt x="126685" y="876501"/>
                        <a:pt x="181114" y="863196"/>
                        <a:pt x="221029" y="777320"/>
                      </a:cubicBezTo>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grpSp>
        </p:grpSp>
        <p:grpSp>
          <p:nvGrpSpPr>
            <p:cNvPr id="47" name="Group 46">
              <a:extLst>
                <a:ext uri="{FF2B5EF4-FFF2-40B4-BE49-F238E27FC236}">
                  <a16:creationId xmlns:a16="http://schemas.microsoft.com/office/drawing/2014/main" id="{4AC9D3AA-2E1F-4545-898D-92CD5C9DC7E9}"/>
                </a:ext>
              </a:extLst>
            </p:cNvPr>
            <p:cNvGrpSpPr/>
            <p:nvPr/>
          </p:nvGrpSpPr>
          <p:grpSpPr>
            <a:xfrm rot="11305102" flipH="1">
              <a:off x="9776591" y="1678274"/>
              <a:ext cx="307129" cy="612014"/>
              <a:chOff x="611560" y="1279026"/>
              <a:chExt cx="504056" cy="858405"/>
            </a:xfrm>
          </p:grpSpPr>
          <p:sp>
            <p:nvSpPr>
              <p:cNvPr id="86" name="Oval 85">
                <a:extLst>
                  <a:ext uri="{FF2B5EF4-FFF2-40B4-BE49-F238E27FC236}">
                    <a16:creationId xmlns:a16="http://schemas.microsoft.com/office/drawing/2014/main" id="{F9F17BDB-EECE-4EFF-8F47-BEC181357F93}"/>
                  </a:ext>
                </a:extLst>
              </p:cNvPr>
              <p:cNvSpPr/>
              <p:nvPr/>
            </p:nvSpPr>
            <p:spPr>
              <a:xfrm>
                <a:off x="611560" y="1340768"/>
                <a:ext cx="288032" cy="708530"/>
              </a:xfrm>
              <a:prstGeom prst="ellipse">
                <a:avLst/>
              </a:prstGeom>
              <a:solidFill>
                <a:srgbClr val="FF272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87" name="Oval 86">
                <a:extLst>
                  <a:ext uri="{FF2B5EF4-FFF2-40B4-BE49-F238E27FC236}">
                    <a16:creationId xmlns:a16="http://schemas.microsoft.com/office/drawing/2014/main" id="{0D60D3A2-6791-433B-8082-7E28BA2F5460}"/>
                  </a:ext>
                </a:extLst>
              </p:cNvPr>
              <p:cNvSpPr/>
              <p:nvPr/>
            </p:nvSpPr>
            <p:spPr>
              <a:xfrm>
                <a:off x="827584" y="1340768"/>
                <a:ext cx="288032" cy="708530"/>
              </a:xfrm>
              <a:prstGeom prst="ellipse">
                <a:avLst/>
              </a:prstGeom>
              <a:solidFill>
                <a:srgbClr val="FF272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88" name="Freeform 128">
                <a:extLst>
                  <a:ext uri="{FF2B5EF4-FFF2-40B4-BE49-F238E27FC236}">
                    <a16:creationId xmlns:a16="http://schemas.microsoft.com/office/drawing/2014/main" id="{F93A4CDF-7BB4-4080-B6F8-C1006116FEC6}"/>
                  </a:ext>
                </a:extLst>
              </p:cNvPr>
              <p:cNvSpPr/>
              <p:nvPr/>
            </p:nvSpPr>
            <p:spPr>
              <a:xfrm>
                <a:off x="724578" y="1279026"/>
                <a:ext cx="218850" cy="858405"/>
              </a:xfrm>
              <a:custGeom>
                <a:avLst/>
                <a:gdLst>
                  <a:gd name="connsiteX0" fmla="*/ 31297 w 219983"/>
                  <a:gd name="connsiteY0" fmla="*/ 51606 h 938121"/>
                  <a:gd name="connsiteX1" fmla="*/ 132897 w 219983"/>
                  <a:gd name="connsiteY1" fmla="*/ 22577 h 938121"/>
                  <a:gd name="connsiteX2" fmla="*/ 205468 w 219983"/>
                  <a:gd name="connsiteY2" fmla="*/ 341892 h 938121"/>
                  <a:gd name="connsiteX3" fmla="*/ 2268 w 219983"/>
                  <a:gd name="connsiteY3" fmla="*/ 704749 h 938121"/>
                  <a:gd name="connsiteX4" fmla="*/ 103868 w 219983"/>
                  <a:gd name="connsiteY4" fmla="*/ 936977 h 938121"/>
                  <a:gd name="connsiteX5" fmla="*/ 219983 w 219983"/>
                  <a:gd name="connsiteY5" fmla="*/ 777320 h 938121"/>
                  <a:gd name="connsiteX0" fmla="*/ 32343 w 221029"/>
                  <a:gd name="connsiteY0" fmla="*/ 51606 h 868237"/>
                  <a:gd name="connsiteX1" fmla="*/ 133943 w 221029"/>
                  <a:gd name="connsiteY1" fmla="*/ 22577 h 868237"/>
                  <a:gd name="connsiteX2" fmla="*/ 206514 w 221029"/>
                  <a:gd name="connsiteY2" fmla="*/ 341892 h 868237"/>
                  <a:gd name="connsiteX3" fmla="*/ 3314 w 221029"/>
                  <a:gd name="connsiteY3" fmla="*/ 704749 h 868237"/>
                  <a:gd name="connsiteX4" fmla="*/ 90399 w 221029"/>
                  <a:gd name="connsiteY4" fmla="*/ 864406 h 868237"/>
                  <a:gd name="connsiteX5" fmla="*/ 221029 w 221029"/>
                  <a:gd name="connsiteY5" fmla="*/ 777320 h 86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029" h="868237">
                    <a:moveTo>
                      <a:pt x="32343" y="51606"/>
                    </a:moveTo>
                    <a:cubicBezTo>
                      <a:pt x="68629" y="12901"/>
                      <a:pt x="104915" y="-25804"/>
                      <a:pt x="133943" y="22577"/>
                    </a:cubicBezTo>
                    <a:cubicBezTo>
                      <a:pt x="162971" y="70958"/>
                      <a:pt x="228285" y="228197"/>
                      <a:pt x="206514" y="341892"/>
                    </a:cubicBezTo>
                    <a:cubicBezTo>
                      <a:pt x="184743" y="455587"/>
                      <a:pt x="22667" y="617663"/>
                      <a:pt x="3314" y="704749"/>
                    </a:cubicBezTo>
                    <a:cubicBezTo>
                      <a:pt x="-16039" y="791835"/>
                      <a:pt x="54113" y="852311"/>
                      <a:pt x="90399" y="864406"/>
                    </a:cubicBezTo>
                    <a:cubicBezTo>
                      <a:pt x="126685" y="876501"/>
                      <a:pt x="181114" y="863196"/>
                      <a:pt x="221029" y="777320"/>
                    </a:cubicBezTo>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grpSp>
        <p:grpSp>
          <p:nvGrpSpPr>
            <p:cNvPr id="48" name="Group 47">
              <a:extLst>
                <a:ext uri="{FF2B5EF4-FFF2-40B4-BE49-F238E27FC236}">
                  <a16:creationId xmlns:a16="http://schemas.microsoft.com/office/drawing/2014/main" id="{6174DD83-8383-43B9-A65F-666EF4099940}"/>
                </a:ext>
              </a:extLst>
            </p:cNvPr>
            <p:cNvGrpSpPr/>
            <p:nvPr/>
          </p:nvGrpSpPr>
          <p:grpSpPr>
            <a:xfrm rot="12744000" flipH="1">
              <a:off x="9972643" y="1713719"/>
              <a:ext cx="307129" cy="612014"/>
              <a:chOff x="611560" y="1279026"/>
              <a:chExt cx="504056" cy="858405"/>
            </a:xfrm>
          </p:grpSpPr>
          <p:sp>
            <p:nvSpPr>
              <p:cNvPr id="83" name="Oval 82">
                <a:extLst>
                  <a:ext uri="{FF2B5EF4-FFF2-40B4-BE49-F238E27FC236}">
                    <a16:creationId xmlns:a16="http://schemas.microsoft.com/office/drawing/2014/main" id="{6B1F3B0A-4105-4FAC-B19F-1A7A6989C95D}"/>
                  </a:ext>
                </a:extLst>
              </p:cNvPr>
              <p:cNvSpPr/>
              <p:nvPr/>
            </p:nvSpPr>
            <p:spPr>
              <a:xfrm>
                <a:off x="611560" y="1340768"/>
                <a:ext cx="288032" cy="708530"/>
              </a:xfrm>
              <a:prstGeom prst="ellipse">
                <a:avLst/>
              </a:prstGeom>
              <a:solidFill>
                <a:srgbClr val="FF272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84" name="Oval 83">
                <a:extLst>
                  <a:ext uri="{FF2B5EF4-FFF2-40B4-BE49-F238E27FC236}">
                    <a16:creationId xmlns:a16="http://schemas.microsoft.com/office/drawing/2014/main" id="{94C5A4F7-6F98-40E3-AA97-9A97C27F3D90}"/>
                  </a:ext>
                </a:extLst>
              </p:cNvPr>
              <p:cNvSpPr/>
              <p:nvPr/>
            </p:nvSpPr>
            <p:spPr>
              <a:xfrm>
                <a:off x="827584" y="1340768"/>
                <a:ext cx="288032" cy="708530"/>
              </a:xfrm>
              <a:prstGeom prst="ellipse">
                <a:avLst/>
              </a:prstGeom>
              <a:solidFill>
                <a:srgbClr val="FF272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85" name="Freeform 128">
                <a:extLst>
                  <a:ext uri="{FF2B5EF4-FFF2-40B4-BE49-F238E27FC236}">
                    <a16:creationId xmlns:a16="http://schemas.microsoft.com/office/drawing/2014/main" id="{6D08958A-EA36-428C-8A61-3A2EFDA3FB10}"/>
                  </a:ext>
                </a:extLst>
              </p:cNvPr>
              <p:cNvSpPr/>
              <p:nvPr/>
            </p:nvSpPr>
            <p:spPr>
              <a:xfrm>
                <a:off x="724578" y="1279026"/>
                <a:ext cx="218850" cy="858405"/>
              </a:xfrm>
              <a:custGeom>
                <a:avLst/>
                <a:gdLst>
                  <a:gd name="connsiteX0" fmla="*/ 31297 w 219983"/>
                  <a:gd name="connsiteY0" fmla="*/ 51606 h 938121"/>
                  <a:gd name="connsiteX1" fmla="*/ 132897 w 219983"/>
                  <a:gd name="connsiteY1" fmla="*/ 22577 h 938121"/>
                  <a:gd name="connsiteX2" fmla="*/ 205468 w 219983"/>
                  <a:gd name="connsiteY2" fmla="*/ 341892 h 938121"/>
                  <a:gd name="connsiteX3" fmla="*/ 2268 w 219983"/>
                  <a:gd name="connsiteY3" fmla="*/ 704749 h 938121"/>
                  <a:gd name="connsiteX4" fmla="*/ 103868 w 219983"/>
                  <a:gd name="connsiteY4" fmla="*/ 936977 h 938121"/>
                  <a:gd name="connsiteX5" fmla="*/ 219983 w 219983"/>
                  <a:gd name="connsiteY5" fmla="*/ 777320 h 938121"/>
                  <a:gd name="connsiteX0" fmla="*/ 32343 w 221029"/>
                  <a:gd name="connsiteY0" fmla="*/ 51606 h 868237"/>
                  <a:gd name="connsiteX1" fmla="*/ 133943 w 221029"/>
                  <a:gd name="connsiteY1" fmla="*/ 22577 h 868237"/>
                  <a:gd name="connsiteX2" fmla="*/ 206514 w 221029"/>
                  <a:gd name="connsiteY2" fmla="*/ 341892 h 868237"/>
                  <a:gd name="connsiteX3" fmla="*/ 3314 w 221029"/>
                  <a:gd name="connsiteY3" fmla="*/ 704749 h 868237"/>
                  <a:gd name="connsiteX4" fmla="*/ 90399 w 221029"/>
                  <a:gd name="connsiteY4" fmla="*/ 864406 h 868237"/>
                  <a:gd name="connsiteX5" fmla="*/ 221029 w 221029"/>
                  <a:gd name="connsiteY5" fmla="*/ 777320 h 86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029" h="868237">
                    <a:moveTo>
                      <a:pt x="32343" y="51606"/>
                    </a:moveTo>
                    <a:cubicBezTo>
                      <a:pt x="68629" y="12901"/>
                      <a:pt x="104915" y="-25804"/>
                      <a:pt x="133943" y="22577"/>
                    </a:cubicBezTo>
                    <a:cubicBezTo>
                      <a:pt x="162971" y="70958"/>
                      <a:pt x="228285" y="228197"/>
                      <a:pt x="206514" y="341892"/>
                    </a:cubicBezTo>
                    <a:cubicBezTo>
                      <a:pt x="184743" y="455587"/>
                      <a:pt x="22667" y="617663"/>
                      <a:pt x="3314" y="704749"/>
                    </a:cubicBezTo>
                    <a:cubicBezTo>
                      <a:pt x="-16039" y="791835"/>
                      <a:pt x="54113" y="852311"/>
                      <a:pt x="90399" y="864406"/>
                    </a:cubicBezTo>
                    <a:cubicBezTo>
                      <a:pt x="126685" y="876501"/>
                      <a:pt x="181114" y="863196"/>
                      <a:pt x="221029" y="777320"/>
                    </a:cubicBezTo>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grpSp>
        <p:grpSp>
          <p:nvGrpSpPr>
            <p:cNvPr id="49" name="Group 48">
              <a:extLst>
                <a:ext uri="{FF2B5EF4-FFF2-40B4-BE49-F238E27FC236}">
                  <a16:creationId xmlns:a16="http://schemas.microsoft.com/office/drawing/2014/main" id="{ED4AA435-7C54-4635-96E6-83641E22DEDE}"/>
                </a:ext>
              </a:extLst>
            </p:cNvPr>
            <p:cNvGrpSpPr/>
            <p:nvPr/>
          </p:nvGrpSpPr>
          <p:grpSpPr>
            <a:xfrm rot="9981819" flipH="1">
              <a:off x="9334830" y="1637356"/>
              <a:ext cx="307129" cy="612014"/>
              <a:chOff x="611560" y="1279026"/>
              <a:chExt cx="504056" cy="858405"/>
            </a:xfrm>
          </p:grpSpPr>
          <p:sp>
            <p:nvSpPr>
              <p:cNvPr id="80" name="Oval 79">
                <a:extLst>
                  <a:ext uri="{FF2B5EF4-FFF2-40B4-BE49-F238E27FC236}">
                    <a16:creationId xmlns:a16="http://schemas.microsoft.com/office/drawing/2014/main" id="{0DE35907-8242-4AE4-9A1F-71095FB6925E}"/>
                  </a:ext>
                </a:extLst>
              </p:cNvPr>
              <p:cNvSpPr/>
              <p:nvPr/>
            </p:nvSpPr>
            <p:spPr>
              <a:xfrm>
                <a:off x="611560" y="1340768"/>
                <a:ext cx="288032" cy="708530"/>
              </a:xfrm>
              <a:prstGeom prst="ellipse">
                <a:avLst/>
              </a:prstGeom>
              <a:solidFill>
                <a:srgbClr val="FF272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81" name="Oval 80">
                <a:extLst>
                  <a:ext uri="{FF2B5EF4-FFF2-40B4-BE49-F238E27FC236}">
                    <a16:creationId xmlns:a16="http://schemas.microsoft.com/office/drawing/2014/main" id="{060D08A4-7F61-4634-AA6B-9AA1461F968F}"/>
                  </a:ext>
                </a:extLst>
              </p:cNvPr>
              <p:cNvSpPr/>
              <p:nvPr/>
            </p:nvSpPr>
            <p:spPr>
              <a:xfrm>
                <a:off x="827584" y="1340768"/>
                <a:ext cx="288032" cy="708530"/>
              </a:xfrm>
              <a:prstGeom prst="ellipse">
                <a:avLst/>
              </a:prstGeom>
              <a:solidFill>
                <a:srgbClr val="FF272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82" name="Freeform 128">
                <a:extLst>
                  <a:ext uri="{FF2B5EF4-FFF2-40B4-BE49-F238E27FC236}">
                    <a16:creationId xmlns:a16="http://schemas.microsoft.com/office/drawing/2014/main" id="{41E4944E-FDFF-4DBA-9912-69FA8DEF13AA}"/>
                  </a:ext>
                </a:extLst>
              </p:cNvPr>
              <p:cNvSpPr/>
              <p:nvPr/>
            </p:nvSpPr>
            <p:spPr>
              <a:xfrm>
                <a:off x="724578" y="1279026"/>
                <a:ext cx="218850" cy="858405"/>
              </a:xfrm>
              <a:custGeom>
                <a:avLst/>
                <a:gdLst>
                  <a:gd name="connsiteX0" fmla="*/ 31297 w 219983"/>
                  <a:gd name="connsiteY0" fmla="*/ 51606 h 938121"/>
                  <a:gd name="connsiteX1" fmla="*/ 132897 w 219983"/>
                  <a:gd name="connsiteY1" fmla="*/ 22577 h 938121"/>
                  <a:gd name="connsiteX2" fmla="*/ 205468 w 219983"/>
                  <a:gd name="connsiteY2" fmla="*/ 341892 h 938121"/>
                  <a:gd name="connsiteX3" fmla="*/ 2268 w 219983"/>
                  <a:gd name="connsiteY3" fmla="*/ 704749 h 938121"/>
                  <a:gd name="connsiteX4" fmla="*/ 103868 w 219983"/>
                  <a:gd name="connsiteY4" fmla="*/ 936977 h 938121"/>
                  <a:gd name="connsiteX5" fmla="*/ 219983 w 219983"/>
                  <a:gd name="connsiteY5" fmla="*/ 777320 h 938121"/>
                  <a:gd name="connsiteX0" fmla="*/ 32343 w 221029"/>
                  <a:gd name="connsiteY0" fmla="*/ 51606 h 868237"/>
                  <a:gd name="connsiteX1" fmla="*/ 133943 w 221029"/>
                  <a:gd name="connsiteY1" fmla="*/ 22577 h 868237"/>
                  <a:gd name="connsiteX2" fmla="*/ 206514 w 221029"/>
                  <a:gd name="connsiteY2" fmla="*/ 341892 h 868237"/>
                  <a:gd name="connsiteX3" fmla="*/ 3314 w 221029"/>
                  <a:gd name="connsiteY3" fmla="*/ 704749 h 868237"/>
                  <a:gd name="connsiteX4" fmla="*/ 90399 w 221029"/>
                  <a:gd name="connsiteY4" fmla="*/ 864406 h 868237"/>
                  <a:gd name="connsiteX5" fmla="*/ 221029 w 221029"/>
                  <a:gd name="connsiteY5" fmla="*/ 777320 h 86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029" h="868237">
                    <a:moveTo>
                      <a:pt x="32343" y="51606"/>
                    </a:moveTo>
                    <a:cubicBezTo>
                      <a:pt x="68629" y="12901"/>
                      <a:pt x="104915" y="-25804"/>
                      <a:pt x="133943" y="22577"/>
                    </a:cubicBezTo>
                    <a:cubicBezTo>
                      <a:pt x="162971" y="70958"/>
                      <a:pt x="228285" y="228197"/>
                      <a:pt x="206514" y="341892"/>
                    </a:cubicBezTo>
                    <a:cubicBezTo>
                      <a:pt x="184743" y="455587"/>
                      <a:pt x="22667" y="617663"/>
                      <a:pt x="3314" y="704749"/>
                    </a:cubicBezTo>
                    <a:cubicBezTo>
                      <a:pt x="-16039" y="791835"/>
                      <a:pt x="54113" y="852311"/>
                      <a:pt x="90399" y="864406"/>
                    </a:cubicBezTo>
                    <a:cubicBezTo>
                      <a:pt x="126685" y="876501"/>
                      <a:pt x="181114" y="863196"/>
                      <a:pt x="221029" y="777320"/>
                    </a:cubicBezTo>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grpSp>
        <p:grpSp>
          <p:nvGrpSpPr>
            <p:cNvPr id="50" name="Group 49">
              <a:extLst>
                <a:ext uri="{FF2B5EF4-FFF2-40B4-BE49-F238E27FC236}">
                  <a16:creationId xmlns:a16="http://schemas.microsoft.com/office/drawing/2014/main" id="{5B233EB5-6994-41DE-8B8B-8CFDA5EEB7B6}"/>
                </a:ext>
              </a:extLst>
            </p:cNvPr>
            <p:cNvGrpSpPr/>
            <p:nvPr/>
          </p:nvGrpSpPr>
          <p:grpSpPr>
            <a:xfrm rot="10800000" flipH="1">
              <a:off x="9550119" y="1632983"/>
              <a:ext cx="307129" cy="612014"/>
              <a:chOff x="611560" y="1279026"/>
              <a:chExt cx="504056" cy="858405"/>
            </a:xfrm>
          </p:grpSpPr>
          <p:sp>
            <p:nvSpPr>
              <p:cNvPr id="77" name="Oval 76">
                <a:extLst>
                  <a:ext uri="{FF2B5EF4-FFF2-40B4-BE49-F238E27FC236}">
                    <a16:creationId xmlns:a16="http://schemas.microsoft.com/office/drawing/2014/main" id="{84FC615C-7986-40F4-A407-CD81E26BACF9}"/>
                  </a:ext>
                </a:extLst>
              </p:cNvPr>
              <p:cNvSpPr/>
              <p:nvPr/>
            </p:nvSpPr>
            <p:spPr>
              <a:xfrm>
                <a:off x="611560" y="1340768"/>
                <a:ext cx="288032" cy="708530"/>
              </a:xfrm>
              <a:prstGeom prst="ellipse">
                <a:avLst/>
              </a:prstGeom>
              <a:solidFill>
                <a:srgbClr val="FF272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78" name="Oval 77">
                <a:extLst>
                  <a:ext uri="{FF2B5EF4-FFF2-40B4-BE49-F238E27FC236}">
                    <a16:creationId xmlns:a16="http://schemas.microsoft.com/office/drawing/2014/main" id="{9F661E60-4162-4A04-9222-D421E191F5C3}"/>
                  </a:ext>
                </a:extLst>
              </p:cNvPr>
              <p:cNvSpPr/>
              <p:nvPr/>
            </p:nvSpPr>
            <p:spPr>
              <a:xfrm>
                <a:off x="827584" y="1340768"/>
                <a:ext cx="288032" cy="708530"/>
              </a:xfrm>
              <a:prstGeom prst="ellipse">
                <a:avLst/>
              </a:prstGeom>
              <a:solidFill>
                <a:srgbClr val="FF272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79" name="Freeform 128">
                <a:extLst>
                  <a:ext uri="{FF2B5EF4-FFF2-40B4-BE49-F238E27FC236}">
                    <a16:creationId xmlns:a16="http://schemas.microsoft.com/office/drawing/2014/main" id="{212D653A-9C02-4EA7-B015-F1E5E4D6F92C}"/>
                  </a:ext>
                </a:extLst>
              </p:cNvPr>
              <p:cNvSpPr/>
              <p:nvPr/>
            </p:nvSpPr>
            <p:spPr>
              <a:xfrm>
                <a:off x="724578" y="1279026"/>
                <a:ext cx="218850" cy="858405"/>
              </a:xfrm>
              <a:custGeom>
                <a:avLst/>
                <a:gdLst>
                  <a:gd name="connsiteX0" fmla="*/ 31297 w 219983"/>
                  <a:gd name="connsiteY0" fmla="*/ 51606 h 938121"/>
                  <a:gd name="connsiteX1" fmla="*/ 132897 w 219983"/>
                  <a:gd name="connsiteY1" fmla="*/ 22577 h 938121"/>
                  <a:gd name="connsiteX2" fmla="*/ 205468 w 219983"/>
                  <a:gd name="connsiteY2" fmla="*/ 341892 h 938121"/>
                  <a:gd name="connsiteX3" fmla="*/ 2268 w 219983"/>
                  <a:gd name="connsiteY3" fmla="*/ 704749 h 938121"/>
                  <a:gd name="connsiteX4" fmla="*/ 103868 w 219983"/>
                  <a:gd name="connsiteY4" fmla="*/ 936977 h 938121"/>
                  <a:gd name="connsiteX5" fmla="*/ 219983 w 219983"/>
                  <a:gd name="connsiteY5" fmla="*/ 777320 h 938121"/>
                  <a:gd name="connsiteX0" fmla="*/ 32343 w 221029"/>
                  <a:gd name="connsiteY0" fmla="*/ 51606 h 868237"/>
                  <a:gd name="connsiteX1" fmla="*/ 133943 w 221029"/>
                  <a:gd name="connsiteY1" fmla="*/ 22577 h 868237"/>
                  <a:gd name="connsiteX2" fmla="*/ 206514 w 221029"/>
                  <a:gd name="connsiteY2" fmla="*/ 341892 h 868237"/>
                  <a:gd name="connsiteX3" fmla="*/ 3314 w 221029"/>
                  <a:gd name="connsiteY3" fmla="*/ 704749 h 868237"/>
                  <a:gd name="connsiteX4" fmla="*/ 90399 w 221029"/>
                  <a:gd name="connsiteY4" fmla="*/ 864406 h 868237"/>
                  <a:gd name="connsiteX5" fmla="*/ 221029 w 221029"/>
                  <a:gd name="connsiteY5" fmla="*/ 777320 h 86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029" h="868237">
                    <a:moveTo>
                      <a:pt x="32343" y="51606"/>
                    </a:moveTo>
                    <a:cubicBezTo>
                      <a:pt x="68629" y="12901"/>
                      <a:pt x="104915" y="-25804"/>
                      <a:pt x="133943" y="22577"/>
                    </a:cubicBezTo>
                    <a:cubicBezTo>
                      <a:pt x="162971" y="70958"/>
                      <a:pt x="228285" y="228197"/>
                      <a:pt x="206514" y="341892"/>
                    </a:cubicBezTo>
                    <a:cubicBezTo>
                      <a:pt x="184743" y="455587"/>
                      <a:pt x="22667" y="617663"/>
                      <a:pt x="3314" y="704749"/>
                    </a:cubicBezTo>
                    <a:cubicBezTo>
                      <a:pt x="-16039" y="791835"/>
                      <a:pt x="54113" y="852311"/>
                      <a:pt x="90399" y="864406"/>
                    </a:cubicBezTo>
                    <a:cubicBezTo>
                      <a:pt x="126685" y="876501"/>
                      <a:pt x="181114" y="863196"/>
                      <a:pt x="221029" y="777320"/>
                    </a:cubicBezTo>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grpSp>
        <p:grpSp>
          <p:nvGrpSpPr>
            <p:cNvPr id="51" name="Group 50">
              <a:extLst>
                <a:ext uri="{FF2B5EF4-FFF2-40B4-BE49-F238E27FC236}">
                  <a16:creationId xmlns:a16="http://schemas.microsoft.com/office/drawing/2014/main" id="{247AE754-8A0E-4196-B87C-8FA6660E6641}"/>
                </a:ext>
              </a:extLst>
            </p:cNvPr>
            <p:cNvGrpSpPr/>
            <p:nvPr/>
          </p:nvGrpSpPr>
          <p:grpSpPr>
            <a:xfrm rot="9175790" flipH="1">
              <a:off x="9117485" y="1695853"/>
              <a:ext cx="307129" cy="612014"/>
              <a:chOff x="611560" y="1279026"/>
              <a:chExt cx="504056" cy="858405"/>
            </a:xfrm>
          </p:grpSpPr>
          <p:sp>
            <p:nvSpPr>
              <p:cNvPr id="74" name="Oval 73">
                <a:extLst>
                  <a:ext uri="{FF2B5EF4-FFF2-40B4-BE49-F238E27FC236}">
                    <a16:creationId xmlns:a16="http://schemas.microsoft.com/office/drawing/2014/main" id="{84D997F7-83EE-4767-8050-72C010DC84E7}"/>
                  </a:ext>
                </a:extLst>
              </p:cNvPr>
              <p:cNvSpPr/>
              <p:nvPr/>
            </p:nvSpPr>
            <p:spPr>
              <a:xfrm>
                <a:off x="611560" y="1340768"/>
                <a:ext cx="288032" cy="708530"/>
              </a:xfrm>
              <a:prstGeom prst="ellipse">
                <a:avLst/>
              </a:prstGeom>
              <a:solidFill>
                <a:srgbClr val="FF272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75" name="Oval 74">
                <a:extLst>
                  <a:ext uri="{FF2B5EF4-FFF2-40B4-BE49-F238E27FC236}">
                    <a16:creationId xmlns:a16="http://schemas.microsoft.com/office/drawing/2014/main" id="{01C3D142-CD92-403A-A568-1D5C8B470C8E}"/>
                  </a:ext>
                </a:extLst>
              </p:cNvPr>
              <p:cNvSpPr/>
              <p:nvPr/>
            </p:nvSpPr>
            <p:spPr>
              <a:xfrm>
                <a:off x="827584" y="1340768"/>
                <a:ext cx="288032" cy="708530"/>
              </a:xfrm>
              <a:prstGeom prst="ellipse">
                <a:avLst/>
              </a:prstGeom>
              <a:solidFill>
                <a:srgbClr val="FF272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sp>
            <p:nvSpPr>
              <p:cNvPr id="76" name="Freeform 128">
                <a:extLst>
                  <a:ext uri="{FF2B5EF4-FFF2-40B4-BE49-F238E27FC236}">
                    <a16:creationId xmlns:a16="http://schemas.microsoft.com/office/drawing/2014/main" id="{FC2EC545-446A-4B41-B8AC-3433B63EF598}"/>
                  </a:ext>
                </a:extLst>
              </p:cNvPr>
              <p:cNvSpPr/>
              <p:nvPr/>
            </p:nvSpPr>
            <p:spPr>
              <a:xfrm>
                <a:off x="724578" y="1279026"/>
                <a:ext cx="218850" cy="858405"/>
              </a:xfrm>
              <a:custGeom>
                <a:avLst/>
                <a:gdLst>
                  <a:gd name="connsiteX0" fmla="*/ 31297 w 219983"/>
                  <a:gd name="connsiteY0" fmla="*/ 51606 h 938121"/>
                  <a:gd name="connsiteX1" fmla="*/ 132897 w 219983"/>
                  <a:gd name="connsiteY1" fmla="*/ 22577 h 938121"/>
                  <a:gd name="connsiteX2" fmla="*/ 205468 w 219983"/>
                  <a:gd name="connsiteY2" fmla="*/ 341892 h 938121"/>
                  <a:gd name="connsiteX3" fmla="*/ 2268 w 219983"/>
                  <a:gd name="connsiteY3" fmla="*/ 704749 h 938121"/>
                  <a:gd name="connsiteX4" fmla="*/ 103868 w 219983"/>
                  <a:gd name="connsiteY4" fmla="*/ 936977 h 938121"/>
                  <a:gd name="connsiteX5" fmla="*/ 219983 w 219983"/>
                  <a:gd name="connsiteY5" fmla="*/ 777320 h 938121"/>
                  <a:gd name="connsiteX0" fmla="*/ 32343 w 221029"/>
                  <a:gd name="connsiteY0" fmla="*/ 51606 h 868237"/>
                  <a:gd name="connsiteX1" fmla="*/ 133943 w 221029"/>
                  <a:gd name="connsiteY1" fmla="*/ 22577 h 868237"/>
                  <a:gd name="connsiteX2" fmla="*/ 206514 w 221029"/>
                  <a:gd name="connsiteY2" fmla="*/ 341892 h 868237"/>
                  <a:gd name="connsiteX3" fmla="*/ 3314 w 221029"/>
                  <a:gd name="connsiteY3" fmla="*/ 704749 h 868237"/>
                  <a:gd name="connsiteX4" fmla="*/ 90399 w 221029"/>
                  <a:gd name="connsiteY4" fmla="*/ 864406 h 868237"/>
                  <a:gd name="connsiteX5" fmla="*/ 221029 w 221029"/>
                  <a:gd name="connsiteY5" fmla="*/ 777320 h 86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029" h="868237">
                    <a:moveTo>
                      <a:pt x="32343" y="51606"/>
                    </a:moveTo>
                    <a:cubicBezTo>
                      <a:pt x="68629" y="12901"/>
                      <a:pt x="104915" y="-25804"/>
                      <a:pt x="133943" y="22577"/>
                    </a:cubicBezTo>
                    <a:cubicBezTo>
                      <a:pt x="162971" y="70958"/>
                      <a:pt x="228285" y="228197"/>
                      <a:pt x="206514" y="341892"/>
                    </a:cubicBezTo>
                    <a:cubicBezTo>
                      <a:pt x="184743" y="455587"/>
                      <a:pt x="22667" y="617663"/>
                      <a:pt x="3314" y="704749"/>
                    </a:cubicBezTo>
                    <a:cubicBezTo>
                      <a:pt x="-16039" y="791835"/>
                      <a:pt x="54113" y="852311"/>
                      <a:pt x="90399" y="864406"/>
                    </a:cubicBezTo>
                    <a:cubicBezTo>
                      <a:pt x="126685" y="876501"/>
                      <a:pt x="181114" y="863196"/>
                      <a:pt x="221029" y="777320"/>
                    </a:cubicBezTo>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prstClr val="black"/>
                  </a:solidFill>
                  <a:effectLst/>
                  <a:uLnTx/>
                  <a:uFillTx/>
                  <a:latin typeface="Calibri"/>
                  <a:ea typeface="+mn-ea"/>
                  <a:cs typeface="Helvetica"/>
                </a:endParaRPr>
              </a:p>
            </p:txBody>
          </p:sp>
        </p:grpSp>
        <p:sp>
          <p:nvSpPr>
            <p:cNvPr id="52" name="TextBox 51">
              <a:extLst>
                <a:ext uri="{FF2B5EF4-FFF2-40B4-BE49-F238E27FC236}">
                  <a16:creationId xmlns:a16="http://schemas.microsoft.com/office/drawing/2014/main" id="{DECA6D8D-5C7C-4E12-8D30-A22709E216AC}"/>
                </a:ext>
              </a:extLst>
            </p:cNvPr>
            <p:cNvSpPr txBox="1"/>
            <p:nvPr/>
          </p:nvSpPr>
          <p:spPr>
            <a:xfrm>
              <a:off x="6723573" y="4956269"/>
              <a:ext cx="751832" cy="296762"/>
            </a:xfrm>
            <a:prstGeom prst="rect">
              <a:avLst/>
            </a:prstGeom>
            <a:noFill/>
          </p:spPr>
          <p:txBody>
            <a:bodyPr wrap="square"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err="1">
                  <a:ln>
                    <a:noFill/>
                  </a:ln>
                  <a:solidFill>
                    <a:prstClr val="black"/>
                  </a:solidFill>
                  <a:effectLst/>
                  <a:uLnTx/>
                  <a:uFillTx/>
                  <a:latin typeface="Calibri"/>
                  <a:ea typeface="Geneva" charset="0"/>
                  <a:cs typeface="Helvetica"/>
                </a:rPr>
                <a:t>TCRz</a:t>
              </a:r>
              <a:endParaRPr kumimoji="0" lang="en-GB" sz="1467" b="1" i="0" u="none" strike="noStrike" kern="1200" cap="none" spc="0" normalizeH="0" baseline="0" noProof="0">
                <a:ln>
                  <a:noFill/>
                </a:ln>
                <a:solidFill>
                  <a:prstClr val="black"/>
                </a:solidFill>
                <a:effectLst/>
                <a:uLnTx/>
                <a:uFillTx/>
                <a:latin typeface="Calibri"/>
                <a:ea typeface="Geneva" charset="0"/>
                <a:cs typeface="Helvetica"/>
              </a:endParaRPr>
            </a:p>
          </p:txBody>
        </p:sp>
        <p:sp>
          <p:nvSpPr>
            <p:cNvPr id="53" name="TextBox 52">
              <a:extLst>
                <a:ext uri="{FF2B5EF4-FFF2-40B4-BE49-F238E27FC236}">
                  <a16:creationId xmlns:a16="http://schemas.microsoft.com/office/drawing/2014/main" id="{890770D3-068C-46D4-832A-BB2F9E66E8C8}"/>
                </a:ext>
              </a:extLst>
            </p:cNvPr>
            <p:cNvSpPr txBox="1"/>
            <p:nvPr/>
          </p:nvSpPr>
          <p:spPr>
            <a:xfrm>
              <a:off x="6917295" y="4417786"/>
              <a:ext cx="558111" cy="296762"/>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a:ln>
                    <a:noFill/>
                  </a:ln>
                  <a:solidFill>
                    <a:prstClr val="black"/>
                  </a:solidFill>
                  <a:effectLst/>
                  <a:uLnTx/>
                  <a:uFillTx/>
                  <a:latin typeface="Calibri"/>
                  <a:ea typeface="Geneva" charset="0"/>
                  <a:cs typeface="Helvetica"/>
                </a:rPr>
                <a:t>OX40</a:t>
              </a:r>
            </a:p>
          </p:txBody>
        </p:sp>
        <p:sp>
          <p:nvSpPr>
            <p:cNvPr id="54" name="TextBox 53">
              <a:extLst>
                <a:ext uri="{FF2B5EF4-FFF2-40B4-BE49-F238E27FC236}">
                  <a16:creationId xmlns:a16="http://schemas.microsoft.com/office/drawing/2014/main" id="{B6E3FAF6-3279-40E2-B26E-9A73DCF9112B}"/>
                </a:ext>
              </a:extLst>
            </p:cNvPr>
            <p:cNvSpPr txBox="1"/>
            <p:nvPr/>
          </p:nvSpPr>
          <p:spPr>
            <a:xfrm>
              <a:off x="6661807" y="2917346"/>
              <a:ext cx="813597" cy="296762"/>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a:ln>
                    <a:noFill/>
                  </a:ln>
                  <a:solidFill>
                    <a:prstClr val="black"/>
                  </a:solidFill>
                  <a:effectLst/>
                  <a:uLnTx/>
                  <a:uFillTx/>
                  <a:latin typeface="Calibri"/>
                  <a:ea typeface="Geneva" charset="0"/>
                  <a:cs typeface="Helvetica"/>
                </a:rPr>
                <a:t>CD8aSTK</a:t>
              </a:r>
            </a:p>
          </p:txBody>
        </p:sp>
        <p:sp>
          <p:nvSpPr>
            <p:cNvPr id="55" name="TextBox 54">
              <a:extLst>
                <a:ext uri="{FF2B5EF4-FFF2-40B4-BE49-F238E27FC236}">
                  <a16:creationId xmlns:a16="http://schemas.microsoft.com/office/drawing/2014/main" id="{2924B252-1BB0-4E9A-8189-668878EE580D}"/>
                </a:ext>
              </a:extLst>
            </p:cNvPr>
            <p:cNvSpPr txBox="1"/>
            <p:nvPr/>
          </p:nvSpPr>
          <p:spPr>
            <a:xfrm>
              <a:off x="6661344" y="1619387"/>
              <a:ext cx="814060" cy="507384"/>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a:ln>
                    <a:noFill/>
                  </a:ln>
                  <a:solidFill>
                    <a:prstClr val="black"/>
                  </a:solidFill>
                  <a:effectLst/>
                  <a:uLnTx/>
                  <a:uFillTx/>
                  <a:latin typeface="Calibri"/>
                  <a:ea typeface="Geneva" charset="0"/>
                  <a:cs typeface="Helvetica"/>
                </a:rPr>
                <a:t>aCD19 </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err="1">
                  <a:ln>
                    <a:noFill/>
                  </a:ln>
                  <a:solidFill>
                    <a:prstClr val="black"/>
                  </a:solidFill>
                  <a:effectLst/>
                  <a:uLnTx/>
                  <a:uFillTx/>
                  <a:latin typeface="Calibri"/>
                  <a:ea typeface="Geneva" charset="0"/>
                  <a:cs typeface="Helvetica"/>
                </a:rPr>
                <a:t>scFV</a:t>
              </a:r>
              <a:endParaRPr kumimoji="0" lang="en-GB" sz="1467" b="1" i="0" u="none" strike="noStrike" kern="1200" cap="none" spc="0" normalizeH="0" baseline="0" noProof="0">
                <a:ln>
                  <a:noFill/>
                </a:ln>
                <a:solidFill>
                  <a:prstClr val="black"/>
                </a:solidFill>
                <a:effectLst/>
                <a:uLnTx/>
                <a:uFillTx/>
                <a:latin typeface="Calibri"/>
                <a:ea typeface="Geneva" charset="0"/>
                <a:cs typeface="Helvetica"/>
              </a:endParaRPr>
            </a:p>
          </p:txBody>
        </p:sp>
        <p:sp>
          <p:nvSpPr>
            <p:cNvPr id="56" name="TextBox 55">
              <a:extLst>
                <a:ext uri="{FF2B5EF4-FFF2-40B4-BE49-F238E27FC236}">
                  <a16:creationId xmlns:a16="http://schemas.microsoft.com/office/drawing/2014/main" id="{39781679-2815-4CC8-BF8F-012BD5C41163}"/>
                </a:ext>
              </a:extLst>
            </p:cNvPr>
            <p:cNvSpPr txBox="1"/>
            <p:nvPr/>
          </p:nvSpPr>
          <p:spPr>
            <a:xfrm>
              <a:off x="10801254" y="4956271"/>
              <a:ext cx="631970" cy="296762"/>
            </a:xfrm>
            <a:prstGeom prst="rect">
              <a:avLst/>
            </a:prstGeom>
            <a:noFill/>
          </p:spPr>
          <p:txBody>
            <a:bodyPr wrap="square"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err="1">
                  <a:ln>
                    <a:noFill/>
                  </a:ln>
                  <a:solidFill>
                    <a:prstClr val="black"/>
                  </a:solidFill>
                  <a:effectLst/>
                  <a:uLnTx/>
                  <a:uFillTx/>
                  <a:latin typeface="Calibri"/>
                  <a:ea typeface="Geneva" charset="0"/>
                  <a:cs typeface="Helvetica"/>
                </a:rPr>
                <a:t>TCRz</a:t>
              </a:r>
              <a:endParaRPr kumimoji="0" lang="en-GB" sz="1467" b="1" i="0" u="none" strike="noStrike" kern="1200" cap="none" spc="0" normalizeH="0" baseline="0" noProof="0">
                <a:ln>
                  <a:noFill/>
                </a:ln>
                <a:solidFill>
                  <a:prstClr val="black"/>
                </a:solidFill>
                <a:effectLst/>
                <a:uLnTx/>
                <a:uFillTx/>
                <a:latin typeface="Calibri"/>
                <a:ea typeface="Geneva" charset="0"/>
                <a:cs typeface="Helvetica"/>
              </a:endParaRPr>
            </a:p>
          </p:txBody>
        </p:sp>
        <p:sp>
          <p:nvSpPr>
            <p:cNvPr id="57" name="TextBox 56">
              <a:extLst>
                <a:ext uri="{FF2B5EF4-FFF2-40B4-BE49-F238E27FC236}">
                  <a16:creationId xmlns:a16="http://schemas.microsoft.com/office/drawing/2014/main" id="{3837D0A7-2A08-4DB1-97DF-B0BA6CF700D6}"/>
                </a:ext>
              </a:extLst>
            </p:cNvPr>
            <p:cNvSpPr txBox="1"/>
            <p:nvPr/>
          </p:nvSpPr>
          <p:spPr>
            <a:xfrm>
              <a:off x="10801254" y="4417785"/>
              <a:ext cx="678392" cy="296762"/>
            </a:xfrm>
            <a:prstGeom prst="rect">
              <a:avLst/>
            </a:prstGeom>
            <a:noFill/>
          </p:spPr>
          <p:txBody>
            <a:bodyPr wrap="square"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a:ln>
                    <a:noFill/>
                  </a:ln>
                  <a:solidFill>
                    <a:prstClr val="black"/>
                  </a:solidFill>
                  <a:effectLst/>
                  <a:uLnTx/>
                  <a:uFillTx/>
                  <a:latin typeface="Calibri"/>
                  <a:ea typeface="Geneva" charset="0"/>
                  <a:cs typeface="Helvetica"/>
                </a:rPr>
                <a:t>41BB</a:t>
              </a:r>
            </a:p>
          </p:txBody>
        </p:sp>
        <p:sp>
          <p:nvSpPr>
            <p:cNvPr id="58" name="TextBox 57">
              <a:extLst>
                <a:ext uri="{FF2B5EF4-FFF2-40B4-BE49-F238E27FC236}">
                  <a16:creationId xmlns:a16="http://schemas.microsoft.com/office/drawing/2014/main" id="{678436EC-C7D0-44C4-97F1-8E0DFC5E7B16}"/>
                </a:ext>
              </a:extLst>
            </p:cNvPr>
            <p:cNvSpPr txBox="1"/>
            <p:nvPr/>
          </p:nvSpPr>
          <p:spPr>
            <a:xfrm>
              <a:off x="10801254" y="2917346"/>
              <a:ext cx="785730" cy="29676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a:ln>
                    <a:noFill/>
                  </a:ln>
                  <a:solidFill>
                    <a:prstClr val="black"/>
                  </a:solidFill>
                  <a:effectLst/>
                  <a:uLnTx/>
                  <a:uFillTx/>
                  <a:latin typeface="Calibri"/>
                  <a:ea typeface="Geneva" charset="0"/>
                  <a:cs typeface="Helvetica"/>
                </a:rPr>
                <a:t>COMP</a:t>
              </a:r>
            </a:p>
          </p:txBody>
        </p:sp>
        <p:sp>
          <p:nvSpPr>
            <p:cNvPr id="59" name="TextBox 58">
              <a:extLst>
                <a:ext uri="{FF2B5EF4-FFF2-40B4-BE49-F238E27FC236}">
                  <a16:creationId xmlns:a16="http://schemas.microsoft.com/office/drawing/2014/main" id="{A70CE6B0-BB76-425E-BCE9-E77FBD5876DB}"/>
                </a:ext>
              </a:extLst>
            </p:cNvPr>
            <p:cNvSpPr txBox="1"/>
            <p:nvPr/>
          </p:nvSpPr>
          <p:spPr>
            <a:xfrm>
              <a:off x="10801254" y="1619387"/>
              <a:ext cx="856894" cy="50738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a:ln>
                    <a:noFill/>
                  </a:ln>
                  <a:solidFill>
                    <a:prstClr val="black"/>
                  </a:solidFill>
                  <a:effectLst/>
                  <a:uLnTx/>
                  <a:uFillTx/>
                  <a:latin typeface="Calibri"/>
                  <a:ea typeface="Geneva" charset="0"/>
                  <a:cs typeface="Helvetica"/>
                </a:rPr>
                <a:t>aCD22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err="1">
                  <a:ln>
                    <a:noFill/>
                  </a:ln>
                  <a:solidFill>
                    <a:prstClr val="black"/>
                  </a:solidFill>
                  <a:effectLst/>
                  <a:uLnTx/>
                  <a:uFillTx/>
                  <a:latin typeface="Calibri"/>
                  <a:ea typeface="Geneva" charset="0"/>
                  <a:cs typeface="Helvetica"/>
                </a:rPr>
                <a:t>scFV</a:t>
              </a:r>
              <a:endParaRPr kumimoji="0" lang="en-GB" sz="1467" b="1" i="0" u="none" strike="noStrike" kern="1200" cap="none" spc="0" normalizeH="0" baseline="0" noProof="0">
                <a:ln>
                  <a:noFill/>
                </a:ln>
                <a:solidFill>
                  <a:prstClr val="black"/>
                </a:solidFill>
                <a:effectLst/>
                <a:uLnTx/>
                <a:uFillTx/>
                <a:latin typeface="Calibri"/>
                <a:ea typeface="Geneva" charset="0"/>
                <a:cs typeface="Helvetica"/>
              </a:endParaRPr>
            </a:p>
          </p:txBody>
        </p:sp>
        <p:sp>
          <p:nvSpPr>
            <p:cNvPr id="60" name="TextBox 59">
              <a:extLst>
                <a:ext uri="{FF2B5EF4-FFF2-40B4-BE49-F238E27FC236}">
                  <a16:creationId xmlns:a16="http://schemas.microsoft.com/office/drawing/2014/main" id="{1AF4A638-B264-4546-98A3-444291217D56}"/>
                </a:ext>
              </a:extLst>
            </p:cNvPr>
            <p:cNvSpPr txBox="1"/>
            <p:nvPr/>
          </p:nvSpPr>
          <p:spPr>
            <a:xfrm>
              <a:off x="10659477" y="3954971"/>
              <a:ext cx="500458" cy="296762"/>
            </a:xfrm>
            <a:prstGeom prst="rect">
              <a:avLst/>
            </a:prstGeom>
            <a:noFill/>
          </p:spPr>
          <p:txBody>
            <a:bodyPr wrap="square"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467" b="1" i="0" u="none" strike="noStrike" kern="1200" cap="none" spc="0" normalizeH="0" baseline="0" noProof="0">
                <a:ln>
                  <a:noFill/>
                </a:ln>
                <a:solidFill>
                  <a:prstClr val="black"/>
                </a:solidFill>
                <a:effectLst/>
                <a:uLnTx/>
                <a:uFillTx/>
                <a:latin typeface="Calibri"/>
                <a:ea typeface="Geneva" charset="0"/>
                <a:cs typeface="Helvetica"/>
              </a:endParaRPr>
            </a:p>
          </p:txBody>
        </p:sp>
        <p:sp>
          <p:nvSpPr>
            <p:cNvPr id="61" name="TextBox 60">
              <a:extLst>
                <a:ext uri="{FF2B5EF4-FFF2-40B4-BE49-F238E27FC236}">
                  <a16:creationId xmlns:a16="http://schemas.microsoft.com/office/drawing/2014/main" id="{942F5236-2E17-4773-90B9-39BA4C3146AE}"/>
                </a:ext>
              </a:extLst>
            </p:cNvPr>
            <p:cNvSpPr txBox="1"/>
            <p:nvPr/>
          </p:nvSpPr>
          <p:spPr>
            <a:xfrm>
              <a:off x="10681140" y="4011343"/>
              <a:ext cx="878141" cy="181910"/>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a:ln>
                    <a:noFill/>
                  </a:ln>
                  <a:solidFill>
                    <a:prstClr val="black"/>
                  </a:solidFill>
                  <a:effectLst/>
                  <a:uLnTx/>
                  <a:uFillTx/>
                  <a:latin typeface="Calibri"/>
                  <a:ea typeface="Geneva" charset="0"/>
                  <a:cs typeface="Helvetica"/>
                </a:rPr>
                <a:t>PLASMA MEMBRANE</a:t>
              </a:r>
              <a:endParaRPr kumimoji="0" lang="en-GB" sz="1333" b="1" i="0" u="none" strike="noStrike" kern="1200" cap="none" spc="0" normalizeH="0" baseline="0" noProof="0">
                <a:ln>
                  <a:noFill/>
                </a:ln>
                <a:solidFill>
                  <a:prstClr val="black"/>
                </a:solidFill>
                <a:effectLst/>
                <a:uLnTx/>
                <a:uFillTx/>
                <a:latin typeface="Calibri"/>
                <a:ea typeface="Geneva" charset="0"/>
                <a:cs typeface="Helvetica"/>
              </a:endParaRPr>
            </a:p>
          </p:txBody>
        </p:sp>
        <p:sp>
          <p:nvSpPr>
            <p:cNvPr id="62" name="Rectangle 61">
              <a:extLst>
                <a:ext uri="{FF2B5EF4-FFF2-40B4-BE49-F238E27FC236}">
                  <a16:creationId xmlns:a16="http://schemas.microsoft.com/office/drawing/2014/main" id="{04C0EAB2-F942-43FA-9DF2-28656CB936E2}"/>
                </a:ext>
              </a:extLst>
            </p:cNvPr>
            <p:cNvSpPr/>
            <p:nvPr/>
          </p:nvSpPr>
          <p:spPr>
            <a:xfrm>
              <a:off x="7713433" y="5420402"/>
              <a:ext cx="1213792" cy="3474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a:ln>
                    <a:noFill/>
                  </a:ln>
                  <a:solidFill>
                    <a:prstClr val="white"/>
                  </a:solidFill>
                  <a:effectLst/>
                  <a:uLnTx/>
                  <a:uFillTx/>
                  <a:latin typeface="Calibri"/>
                  <a:ea typeface="+mn-ea"/>
                  <a:cs typeface="Helvetica"/>
                </a:rPr>
                <a:t>aCD19CAR </a:t>
              </a:r>
            </a:p>
          </p:txBody>
        </p:sp>
        <p:sp>
          <p:nvSpPr>
            <p:cNvPr id="63" name="Rectangle 62">
              <a:extLst>
                <a:ext uri="{FF2B5EF4-FFF2-40B4-BE49-F238E27FC236}">
                  <a16:creationId xmlns:a16="http://schemas.microsoft.com/office/drawing/2014/main" id="{F7ECB5D9-9EE6-4669-9718-283F38258B21}"/>
                </a:ext>
              </a:extLst>
            </p:cNvPr>
            <p:cNvSpPr/>
            <p:nvPr/>
          </p:nvSpPr>
          <p:spPr>
            <a:xfrm>
              <a:off x="9119251" y="5413493"/>
              <a:ext cx="1213792" cy="3543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a:ln>
                    <a:noFill/>
                  </a:ln>
                  <a:solidFill>
                    <a:prstClr val="white"/>
                  </a:solidFill>
                  <a:effectLst/>
                  <a:uLnTx/>
                  <a:uFillTx/>
                  <a:latin typeface="Calibri"/>
                  <a:ea typeface="+mn-ea"/>
                  <a:cs typeface="Helvetica"/>
                </a:rPr>
                <a:t>aCD22CAR </a:t>
              </a:r>
            </a:p>
          </p:txBody>
        </p:sp>
        <p:grpSp>
          <p:nvGrpSpPr>
            <p:cNvPr id="64" name="Group 63">
              <a:extLst>
                <a:ext uri="{FF2B5EF4-FFF2-40B4-BE49-F238E27FC236}">
                  <a16:creationId xmlns:a16="http://schemas.microsoft.com/office/drawing/2014/main" id="{8CCEE955-40A3-4144-ABDE-62A65132C93A}"/>
                </a:ext>
              </a:extLst>
            </p:cNvPr>
            <p:cNvGrpSpPr/>
            <p:nvPr/>
          </p:nvGrpSpPr>
          <p:grpSpPr>
            <a:xfrm>
              <a:off x="7471509" y="1662124"/>
              <a:ext cx="195308" cy="3658037"/>
              <a:chOff x="7471509" y="1662124"/>
              <a:chExt cx="195308" cy="3658037"/>
            </a:xfrm>
          </p:grpSpPr>
          <p:sp>
            <p:nvSpPr>
              <p:cNvPr id="70" name="Left Brace 69">
                <a:extLst>
                  <a:ext uri="{FF2B5EF4-FFF2-40B4-BE49-F238E27FC236}">
                    <a16:creationId xmlns:a16="http://schemas.microsoft.com/office/drawing/2014/main" id="{865642CF-6728-4649-8B0D-00F6EEE4F4E6}"/>
                  </a:ext>
                </a:extLst>
              </p:cNvPr>
              <p:cNvSpPr/>
              <p:nvPr/>
            </p:nvSpPr>
            <p:spPr>
              <a:xfrm>
                <a:off x="7471509" y="4286290"/>
                <a:ext cx="195308" cy="568341"/>
              </a:xfrm>
              <a:prstGeom prst="leftBrace">
                <a:avLst>
                  <a:gd name="adj1" fmla="val 33266"/>
                  <a:gd name="adj2" fmla="val 50000"/>
                </a:avLst>
              </a:prstGeom>
              <a:no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marL="0" marR="0" lvl="0" indent="0" algn="l" defTabSz="1219170" rtl="0" eaLnBrk="1" fontAlgn="auto" latinLnBrk="1" hangingPunct="0">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black"/>
                  </a:solidFill>
                  <a:effectLst/>
                  <a:uLnTx/>
                  <a:uFillTx/>
                  <a:latin typeface="Arial" charset="0"/>
                  <a:ea typeface="Geneva" charset="0"/>
                  <a:cs typeface="+mn-cs"/>
                </a:endParaRPr>
              </a:p>
            </p:txBody>
          </p:sp>
          <p:sp>
            <p:nvSpPr>
              <p:cNvPr id="71" name="Left Brace 70">
                <a:extLst>
                  <a:ext uri="{FF2B5EF4-FFF2-40B4-BE49-F238E27FC236}">
                    <a16:creationId xmlns:a16="http://schemas.microsoft.com/office/drawing/2014/main" id="{4E28D99D-CE42-440A-AA9F-3918621E1CB8}"/>
                  </a:ext>
                </a:extLst>
              </p:cNvPr>
              <p:cNvSpPr/>
              <p:nvPr/>
            </p:nvSpPr>
            <p:spPr>
              <a:xfrm>
                <a:off x="7471509" y="4919337"/>
                <a:ext cx="195308" cy="400824"/>
              </a:xfrm>
              <a:prstGeom prst="leftBrace">
                <a:avLst>
                  <a:gd name="adj1" fmla="val 33266"/>
                  <a:gd name="adj2" fmla="val 50000"/>
                </a:avLst>
              </a:prstGeom>
              <a:no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marL="0" marR="0" lvl="0" indent="0" algn="l" defTabSz="1219170" rtl="0" eaLnBrk="1" fontAlgn="auto" latinLnBrk="1" hangingPunct="0">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black"/>
                  </a:solidFill>
                  <a:effectLst/>
                  <a:uLnTx/>
                  <a:uFillTx/>
                  <a:latin typeface="Arial" charset="0"/>
                  <a:ea typeface="Geneva" charset="0"/>
                  <a:cs typeface="+mn-cs"/>
                </a:endParaRPr>
              </a:p>
            </p:txBody>
          </p:sp>
          <p:sp>
            <p:nvSpPr>
              <p:cNvPr id="72" name="Left Brace 71">
                <a:extLst>
                  <a:ext uri="{FF2B5EF4-FFF2-40B4-BE49-F238E27FC236}">
                    <a16:creationId xmlns:a16="http://schemas.microsoft.com/office/drawing/2014/main" id="{EE5740A3-B57C-4292-A181-4A0447EBA5E5}"/>
                  </a:ext>
                </a:extLst>
              </p:cNvPr>
              <p:cNvSpPr/>
              <p:nvPr/>
            </p:nvSpPr>
            <p:spPr>
              <a:xfrm>
                <a:off x="7471509" y="1662124"/>
                <a:ext cx="195308" cy="568341"/>
              </a:xfrm>
              <a:prstGeom prst="leftBrace">
                <a:avLst>
                  <a:gd name="adj1" fmla="val 33266"/>
                  <a:gd name="adj2" fmla="val 50000"/>
                </a:avLst>
              </a:prstGeom>
              <a:no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marL="0" marR="0" lvl="0" indent="0" algn="l" defTabSz="1219170" rtl="0" eaLnBrk="1" fontAlgn="auto" latinLnBrk="1" hangingPunct="0">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black"/>
                  </a:solidFill>
                  <a:effectLst/>
                  <a:uLnTx/>
                  <a:uFillTx/>
                  <a:latin typeface="Arial" charset="0"/>
                  <a:ea typeface="Geneva" charset="0"/>
                  <a:cs typeface="+mn-cs"/>
                </a:endParaRPr>
              </a:p>
            </p:txBody>
          </p:sp>
          <p:sp>
            <p:nvSpPr>
              <p:cNvPr id="73" name="Left Brace 72">
                <a:extLst>
                  <a:ext uri="{FF2B5EF4-FFF2-40B4-BE49-F238E27FC236}">
                    <a16:creationId xmlns:a16="http://schemas.microsoft.com/office/drawing/2014/main" id="{BEBBB616-388C-420D-82CA-DF92ECFA8884}"/>
                  </a:ext>
                </a:extLst>
              </p:cNvPr>
              <p:cNvSpPr/>
              <p:nvPr/>
            </p:nvSpPr>
            <p:spPr>
              <a:xfrm>
                <a:off x="7471509" y="2289758"/>
                <a:ext cx="195308" cy="1652047"/>
              </a:xfrm>
              <a:prstGeom prst="leftBrace">
                <a:avLst>
                  <a:gd name="adj1" fmla="val 33266"/>
                  <a:gd name="adj2" fmla="val 50000"/>
                </a:avLst>
              </a:prstGeom>
              <a:no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marL="0" marR="0" lvl="0" indent="0" algn="l" defTabSz="1219170" rtl="0" eaLnBrk="1" fontAlgn="auto" latinLnBrk="1" hangingPunct="0">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black"/>
                  </a:solidFill>
                  <a:effectLst/>
                  <a:uLnTx/>
                  <a:uFillTx/>
                  <a:latin typeface="Arial" charset="0"/>
                  <a:ea typeface="Geneva" charset="0"/>
                  <a:cs typeface="+mn-cs"/>
                </a:endParaRPr>
              </a:p>
            </p:txBody>
          </p:sp>
        </p:grpSp>
        <p:grpSp>
          <p:nvGrpSpPr>
            <p:cNvPr id="65" name="Group 64">
              <a:extLst>
                <a:ext uri="{FF2B5EF4-FFF2-40B4-BE49-F238E27FC236}">
                  <a16:creationId xmlns:a16="http://schemas.microsoft.com/office/drawing/2014/main" id="{53E7DC0E-02B1-46AF-98D2-EB4A2B389AF2}"/>
                </a:ext>
              </a:extLst>
            </p:cNvPr>
            <p:cNvGrpSpPr/>
            <p:nvPr/>
          </p:nvGrpSpPr>
          <p:grpSpPr>
            <a:xfrm flipH="1">
              <a:off x="10620403" y="1662124"/>
              <a:ext cx="195308" cy="3658037"/>
              <a:chOff x="7471509" y="1662124"/>
              <a:chExt cx="195308" cy="3658037"/>
            </a:xfrm>
          </p:grpSpPr>
          <p:sp>
            <p:nvSpPr>
              <p:cNvPr id="66" name="Left Brace 65">
                <a:extLst>
                  <a:ext uri="{FF2B5EF4-FFF2-40B4-BE49-F238E27FC236}">
                    <a16:creationId xmlns:a16="http://schemas.microsoft.com/office/drawing/2014/main" id="{A5272D8C-7D32-4537-A696-568E5E9C9274}"/>
                  </a:ext>
                </a:extLst>
              </p:cNvPr>
              <p:cNvSpPr/>
              <p:nvPr/>
            </p:nvSpPr>
            <p:spPr>
              <a:xfrm>
                <a:off x="7471509" y="4286290"/>
                <a:ext cx="195308" cy="568341"/>
              </a:xfrm>
              <a:prstGeom prst="leftBrace">
                <a:avLst>
                  <a:gd name="adj1" fmla="val 33266"/>
                  <a:gd name="adj2" fmla="val 50000"/>
                </a:avLst>
              </a:prstGeom>
              <a:no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marL="0" marR="0" lvl="0" indent="0" algn="l" defTabSz="1219170" rtl="0" eaLnBrk="1" fontAlgn="auto" latinLnBrk="1" hangingPunct="0">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black"/>
                  </a:solidFill>
                  <a:effectLst/>
                  <a:uLnTx/>
                  <a:uFillTx/>
                  <a:latin typeface="Arial" charset="0"/>
                  <a:ea typeface="Geneva" charset="0"/>
                  <a:cs typeface="+mn-cs"/>
                </a:endParaRPr>
              </a:p>
            </p:txBody>
          </p:sp>
          <p:sp>
            <p:nvSpPr>
              <p:cNvPr id="67" name="Left Brace 66">
                <a:extLst>
                  <a:ext uri="{FF2B5EF4-FFF2-40B4-BE49-F238E27FC236}">
                    <a16:creationId xmlns:a16="http://schemas.microsoft.com/office/drawing/2014/main" id="{17B1039A-C805-4CC8-B3E5-9ED3C4E88350}"/>
                  </a:ext>
                </a:extLst>
              </p:cNvPr>
              <p:cNvSpPr/>
              <p:nvPr/>
            </p:nvSpPr>
            <p:spPr>
              <a:xfrm>
                <a:off x="7471509" y="4919337"/>
                <a:ext cx="195308" cy="400824"/>
              </a:xfrm>
              <a:prstGeom prst="leftBrace">
                <a:avLst>
                  <a:gd name="adj1" fmla="val 33266"/>
                  <a:gd name="adj2" fmla="val 50000"/>
                </a:avLst>
              </a:prstGeom>
              <a:no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marL="0" marR="0" lvl="0" indent="0" algn="l" defTabSz="1219170" rtl="0" eaLnBrk="1" fontAlgn="auto" latinLnBrk="1" hangingPunct="0">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black"/>
                  </a:solidFill>
                  <a:effectLst/>
                  <a:uLnTx/>
                  <a:uFillTx/>
                  <a:latin typeface="Arial" charset="0"/>
                  <a:ea typeface="Geneva" charset="0"/>
                  <a:cs typeface="+mn-cs"/>
                </a:endParaRPr>
              </a:p>
            </p:txBody>
          </p:sp>
          <p:sp>
            <p:nvSpPr>
              <p:cNvPr id="68" name="Left Brace 67">
                <a:extLst>
                  <a:ext uri="{FF2B5EF4-FFF2-40B4-BE49-F238E27FC236}">
                    <a16:creationId xmlns:a16="http://schemas.microsoft.com/office/drawing/2014/main" id="{3FDC3A17-4FD3-40E5-811E-85F559AB2BCC}"/>
                  </a:ext>
                </a:extLst>
              </p:cNvPr>
              <p:cNvSpPr/>
              <p:nvPr/>
            </p:nvSpPr>
            <p:spPr>
              <a:xfrm>
                <a:off x="7471509" y="1662124"/>
                <a:ext cx="195308" cy="568341"/>
              </a:xfrm>
              <a:prstGeom prst="leftBrace">
                <a:avLst>
                  <a:gd name="adj1" fmla="val 33266"/>
                  <a:gd name="adj2" fmla="val 50000"/>
                </a:avLst>
              </a:prstGeom>
              <a:no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marL="0" marR="0" lvl="0" indent="0" algn="l" defTabSz="1219170" rtl="0" eaLnBrk="1" fontAlgn="auto" latinLnBrk="1" hangingPunct="0">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black"/>
                  </a:solidFill>
                  <a:effectLst/>
                  <a:uLnTx/>
                  <a:uFillTx/>
                  <a:latin typeface="Arial" charset="0"/>
                  <a:ea typeface="Geneva" charset="0"/>
                  <a:cs typeface="+mn-cs"/>
                </a:endParaRPr>
              </a:p>
            </p:txBody>
          </p:sp>
          <p:sp>
            <p:nvSpPr>
              <p:cNvPr id="69" name="Left Brace 68">
                <a:extLst>
                  <a:ext uri="{FF2B5EF4-FFF2-40B4-BE49-F238E27FC236}">
                    <a16:creationId xmlns:a16="http://schemas.microsoft.com/office/drawing/2014/main" id="{B48D946D-C608-44A7-8E09-B66EA789BFE0}"/>
                  </a:ext>
                </a:extLst>
              </p:cNvPr>
              <p:cNvSpPr/>
              <p:nvPr/>
            </p:nvSpPr>
            <p:spPr>
              <a:xfrm>
                <a:off x="7471509" y="2289758"/>
                <a:ext cx="195308" cy="1652047"/>
              </a:xfrm>
              <a:prstGeom prst="leftBrace">
                <a:avLst>
                  <a:gd name="adj1" fmla="val 33266"/>
                  <a:gd name="adj2" fmla="val 50000"/>
                </a:avLst>
              </a:prstGeom>
              <a:no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marL="0" marR="0" lvl="0" indent="0" algn="l" defTabSz="1219170" rtl="0" eaLnBrk="1" fontAlgn="auto" latinLnBrk="1" hangingPunct="0">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black"/>
                  </a:solidFill>
                  <a:effectLst/>
                  <a:uLnTx/>
                  <a:uFillTx/>
                  <a:latin typeface="Arial" charset="0"/>
                  <a:ea typeface="Geneva" charset="0"/>
                  <a:cs typeface="+mn-cs"/>
                </a:endParaRPr>
              </a:p>
            </p:txBody>
          </p:sp>
        </p:grpSp>
      </p:grpSp>
    </p:spTree>
    <p:extLst>
      <p:ext uri="{BB962C8B-B14F-4D97-AF65-F5344CB8AC3E}">
        <p14:creationId xmlns:p14="http://schemas.microsoft.com/office/powerpoint/2010/main" val="251161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1A27-322B-43C6-B521-049861DF579F}"/>
              </a:ext>
            </a:extLst>
          </p:cNvPr>
          <p:cNvSpPr>
            <a:spLocks noGrp="1"/>
          </p:cNvSpPr>
          <p:nvPr>
            <p:ph type="title"/>
          </p:nvPr>
        </p:nvSpPr>
        <p:spPr/>
        <p:txBody>
          <a:bodyPr/>
          <a:lstStyle/>
          <a:p>
            <a:r>
              <a:rPr lang="en-GB" altLang="en-US" sz="2200" dirty="0"/>
              <a:t>DLBCL: approved CAR Ts are unable to penetrate outpatient setting </a:t>
            </a:r>
            <a:br>
              <a:rPr lang="en-GB" altLang="en-US" sz="2200" dirty="0"/>
            </a:br>
            <a:r>
              <a:rPr lang="en-GB" altLang="en-US" sz="1600" dirty="0">
                <a:solidFill>
                  <a:schemeClr val="bg1"/>
                </a:solidFill>
                <a:latin typeface="Avenir Next" panose="020B0503020202020204" pitchFamily="34" charset="0"/>
              </a:rPr>
              <a:t>Creates significant opportunity for AUTO3 with potential to go where patients are treated</a:t>
            </a:r>
            <a:br>
              <a:rPr lang="en-GB" dirty="0"/>
            </a:br>
            <a:br>
              <a:rPr lang="en-GB" dirty="0"/>
            </a:br>
            <a:endParaRPr lang="en-GB" dirty="0"/>
          </a:p>
        </p:txBody>
      </p:sp>
      <p:graphicFrame>
        <p:nvGraphicFramePr>
          <p:cNvPr id="10" name="Chart 9">
            <a:extLst>
              <a:ext uri="{FF2B5EF4-FFF2-40B4-BE49-F238E27FC236}">
                <a16:creationId xmlns:a16="http://schemas.microsoft.com/office/drawing/2014/main" id="{F0D99242-118A-40A4-AD71-D37E8893CED0}"/>
              </a:ext>
            </a:extLst>
          </p:cNvPr>
          <p:cNvGraphicFramePr/>
          <p:nvPr>
            <p:extLst>
              <p:ext uri="{D42A27DB-BD31-4B8C-83A1-F6EECF244321}">
                <p14:modId xmlns:p14="http://schemas.microsoft.com/office/powerpoint/2010/main" val="350553715"/>
              </p:ext>
            </p:extLst>
          </p:nvPr>
        </p:nvGraphicFramePr>
        <p:xfrm>
          <a:off x="4821957" y="4391165"/>
          <a:ext cx="3888432" cy="3535169"/>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0508DF8A-6B06-4653-B91A-EE828617886B}"/>
              </a:ext>
            </a:extLst>
          </p:cNvPr>
          <p:cNvSpPr txBox="1"/>
          <p:nvPr/>
        </p:nvSpPr>
        <p:spPr>
          <a:xfrm>
            <a:off x="4993555" y="1623771"/>
            <a:ext cx="6268494" cy="2794611"/>
          </a:xfrm>
          <a:prstGeom prst="rect">
            <a:avLst/>
          </a:prstGeom>
          <a:noFill/>
        </p:spPr>
        <p:txBody>
          <a:bodyPr wrap="square">
            <a:spAutoFit/>
          </a:bodyPr>
          <a:lstStyle/>
          <a:p>
            <a:pPr marL="228600" indent="-228600" defTabSz="685783">
              <a:lnSpc>
                <a:spcPts val="2220"/>
              </a:lnSpc>
              <a:spcBef>
                <a:spcPts val="600"/>
              </a:spcBef>
              <a:spcAft>
                <a:spcPts val="600"/>
              </a:spcAft>
              <a:buClr>
                <a:srgbClr val="00ACB8"/>
              </a:buClr>
              <a:buSzPct val="120000"/>
              <a:buFont typeface="Courier New" panose="02070309020205020404" pitchFamily="49" charset="0"/>
              <a:buChar char="o"/>
              <a:defRPr/>
            </a:pPr>
            <a:r>
              <a:rPr kumimoji="0" lang="en-GB" sz="16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97% of patients receive approved CAR Ts as inpatients in </a:t>
            </a:r>
            <a:r>
              <a:rPr lang="en-GB" sz="1600" dirty="0" err="1">
                <a:solidFill>
                  <a:schemeClr val="accent1">
                    <a:lumMod val="50000"/>
                  </a:schemeClr>
                </a:solidFill>
                <a:latin typeface="Avenir Next" panose="020B0503020202020204" pitchFamily="34" charset="0"/>
                <a:cs typeface="Calibri" panose="020F0502020204030204" pitchFamily="34" charset="0"/>
              </a:rPr>
              <a:t>CoEs</a:t>
            </a:r>
            <a:r>
              <a:rPr lang="en-GB" sz="1600" dirty="0">
                <a:solidFill>
                  <a:schemeClr val="bg1">
                    <a:lumMod val="50000"/>
                  </a:schemeClr>
                </a:solidFill>
                <a:latin typeface="Avenir Next" panose="020B0503020202020204" pitchFamily="34" charset="0"/>
              </a:rPr>
              <a:t> </a:t>
            </a:r>
            <a:r>
              <a:rPr lang="en-GB" sz="1600" baseline="30000" dirty="0">
                <a:solidFill>
                  <a:schemeClr val="bg1">
                    <a:lumMod val="50000"/>
                  </a:schemeClr>
                </a:solidFill>
                <a:latin typeface="Avenir Next" panose="020B0503020202020204" pitchFamily="34" charset="0"/>
              </a:rPr>
              <a:t>* </a:t>
            </a:r>
            <a:r>
              <a:rPr lang="en-GB" sz="1600" dirty="0">
                <a:solidFill>
                  <a:schemeClr val="accent1">
                    <a:lumMod val="50000"/>
                  </a:schemeClr>
                </a:solidFill>
                <a:latin typeface="Avenir Next" panose="020B0503020202020204" pitchFamily="34" charset="0"/>
                <a:cs typeface="Calibri" panose="020F0502020204030204" pitchFamily="34" charset="0"/>
              </a:rPr>
              <a:t>because of </a:t>
            </a:r>
          </a:p>
          <a:p>
            <a:pPr marL="411480" marR="0" lvl="1" indent="-192024" algn="l" defTabSz="685783" rtl="0" eaLnBrk="1" fontAlgn="auto" latinLnBrk="0" hangingPunct="1">
              <a:lnSpc>
                <a:spcPts val="2220"/>
              </a:lnSpc>
              <a:spcAft>
                <a:spcPts val="600"/>
              </a:spcAft>
              <a:buClr>
                <a:srgbClr val="00ACB8"/>
              </a:buClr>
              <a:buSzPct val="120000"/>
              <a:buFont typeface="Arial" panose="020B0604020202020204" pitchFamily="34" charset="0"/>
              <a:buChar char="•"/>
              <a:tabLst/>
              <a:defRPr/>
            </a:pPr>
            <a:r>
              <a:rPr lang="en-GB" sz="1600" dirty="0">
                <a:solidFill>
                  <a:schemeClr val="accent1">
                    <a:lumMod val="50000"/>
                  </a:schemeClr>
                </a:solidFill>
                <a:latin typeface="Avenir Next" panose="020B0503020202020204" pitchFamily="34" charset="0"/>
                <a:cs typeface="Calibri" panose="020F0502020204030204" pitchFamily="34" charset="0"/>
              </a:rPr>
              <a:t>the high rate of severity of toxicities and</a:t>
            </a:r>
            <a:endParaRPr kumimoji="0" lang="en-GB" sz="16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endParaRPr>
          </a:p>
          <a:p>
            <a:pPr marL="411480" marR="0" lvl="1" indent="-192024" algn="l" defTabSz="685783" rtl="0" eaLnBrk="1" fontAlgn="auto" latinLnBrk="0" hangingPunct="1">
              <a:lnSpc>
                <a:spcPts val="2220"/>
              </a:lnSpc>
              <a:spcAft>
                <a:spcPts val="600"/>
              </a:spcAft>
              <a:buClr>
                <a:srgbClr val="00ACB8"/>
              </a:buClr>
              <a:buSzPct val="120000"/>
              <a:buFont typeface="Arial" panose="020B0604020202020204" pitchFamily="34" charset="0"/>
              <a:buChar char="•"/>
              <a:tabLst/>
              <a:defRPr/>
            </a:pPr>
            <a:r>
              <a:rPr kumimoji="0" lang="en-GB" sz="16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the need for intensive patient management</a:t>
            </a:r>
          </a:p>
          <a:p>
            <a:pPr marL="228600" marR="0" lvl="0" indent="-228600" algn="l" defTabSz="685783" rtl="0" eaLnBrk="1" fontAlgn="auto" latinLnBrk="0" hangingPunct="1">
              <a:lnSpc>
                <a:spcPts val="2220"/>
              </a:lnSpc>
              <a:spcBef>
                <a:spcPts val="600"/>
              </a:spcBef>
              <a:spcAft>
                <a:spcPts val="600"/>
              </a:spcAft>
              <a:buClr>
                <a:srgbClr val="00ACB8"/>
              </a:buClr>
              <a:buSzPct val="120000"/>
              <a:buFont typeface="Courier New" panose="02070309020205020404" pitchFamily="49" charset="0"/>
              <a:buChar char="o"/>
              <a:tabLst/>
              <a:defRPr/>
            </a:pPr>
            <a:r>
              <a:rPr kumimoji="0" lang="en-GB" sz="16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In the Outreach study</a:t>
            </a:r>
            <a:r>
              <a:rPr kumimoji="0" lang="en-GB" sz="1600" u="none" strike="noStrike" kern="1200" cap="none" spc="0" normalizeH="0" baseline="3000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a:t>
            </a:r>
            <a:r>
              <a:rPr kumimoji="0" lang="en-GB" sz="16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 63% of patients treated with </a:t>
            </a:r>
            <a:r>
              <a:rPr kumimoji="0" lang="en-GB" sz="1600" u="none" strike="noStrike" kern="1200" cap="none" spc="0" normalizeH="0" baseline="0" noProof="0" dirty="0" err="1">
                <a:ln>
                  <a:noFill/>
                </a:ln>
                <a:solidFill>
                  <a:schemeClr val="accent1">
                    <a:lumMod val="50000"/>
                  </a:schemeClr>
                </a:solidFill>
                <a:effectLst/>
                <a:uLnTx/>
                <a:uFillTx/>
                <a:latin typeface="Avenir Next" panose="020B0503020202020204" pitchFamily="34" charset="0"/>
                <a:cs typeface="Calibri" panose="020F0502020204030204" pitchFamily="34" charset="0"/>
              </a:rPr>
              <a:t>liso-cel</a:t>
            </a:r>
            <a:r>
              <a:rPr kumimoji="0" lang="en-GB" sz="16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 in an outpatient setting required hospitalization </a:t>
            </a:r>
          </a:p>
          <a:p>
            <a:pPr marL="228600" marR="0" lvl="0" indent="-228600" algn="l" defTabSz="685783" rtl="0" eaLnBrk="1" fontAlgn="auto" latinLnBrk="0" hangingPunct="1">
              <a:lnSpc>
                <a:spcPts val="2220"/>
              </a:lnSpc>
              <a:spcBef>
                <a:spcPts val="600"/>
              </a:spcBef>
              <a:spcAft>
                <a:spcPts val="600"/>
              </a:spcAft>
              <a:buClr>
                <a:srgbClr val="00ACB8"/>
              </a:buClr>
              <a:buSzPct val="120000"/>
              <a:buFont typeface="Courier New" panose="02070309020205020404" pitchFamily="49" charset="0"/>
              <a:buChar char="o"/>
              <a:tabLst/>
              <a:defRPr/>
            </a:pPr>
            <a:r>
              <a:rPr kumimoji="0" lang="en-GB" sz="16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AUTO3 is designed to have best-in-class safety profile potentially best suited for outpatient use</a:t>
            </a:r>
          </a:p>
        </p:txBody>
      </p:sp>
      <p:sp>
        <p:nvSpPr>
          <p:cNvPr id="9" name="Footer Placeholder 2">
            <a:extLst>
              <a:ext uri="{FF2B5EF4-FFF2-40B4-BE49-F238E27FC236}">
                <a16:creationId xmlns:a16="http://schemas.microsoft.com/office/drawing/2014/main" id="{5EED7E7C-3F5D-4B30-94A2-23CFDEA14AFC}"/>
              </a:ext>
            </a:extLst>
          </p:cNvPr>
          <p:cNvSpPr txBox="1">
            <a:spLocks/>
          </p:cNvSpPr>
          <p:nvPr/>
        </p:nvSpPr>
        <p:spPr>
          <a:xfrm>
            <a:off x="4993555" y="5749553"/>
            <a:ext cx="3888432" cy="710071"/>
          </a:xfrm>
          <a:prstGeom prst="rect">
            <a:avLst/>
          </a:prstGeom>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u="none" strike="noStrike" kern="1200" cap="none" spc="0" normalizeH="0" baseline="0" noProof="0" dirty="0">
                <a:ln>
                  <a:noFill/>
                </a:ln>
                <a:solidFill>
                  <a:schemeClr val="bg1">
                    <a:lumMod val="50000"/>
                  </a:schemeClr>
                </a:solidFill>
                <a:effectLst/>
                <a:uLnTx/>
                <a:uFillTx/>
                <a:latin typeface="Avenir Next" panose="020B0503020202020204" pitchFamily="34" charset="0"/>
              </a:rPr>
              <a:t>Source: Komodo Health, ASCO 2020: 8037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u="none" strike="noStrike" kern="1200" cap="none" spc="0" normalizeH="0" baseline="0" noProof="0" dirty="0">
                <a:ln>
                  <a:noFill/>
                </a:ln>
                <a:solidFill>
                  <a:schemeClr val="bg1">
                    <a:lumMod val="50000"/>
                  </a:schemeClr>
                </a:solidFill>
                <a:effectLst/>
                <a:uLnTx/>
                <a:uFillTx/>
                <a:latin typeface="Avenir Next" panose="020B0503020202020204" pitchFamily="34" charset="0"/>
              </a:rPr>
              <a:t>* Center of Excellence</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solidFill>
                  <a:schemeClr val="bg1">
                    <a:lumMod val="50000"/>
                  </a:schemeClr>
                </a:solidFill>
                <a:latin typeface="Avenir Next" panose="020B0503020202020204" pitchFamily="34" charset="0"/>
              </a:rPr>
              <a:t>**</a:t>
            </a:r>
            <a:r>
              <a:rPr kumimoji="0" lang="en-GB" sz="1100" u="none" strike="noStrike" kern="1200" cap="none" spc="0" normalizeH="0" baseline="0" noProof="0" dirty="0">
                <a:ln>
                  <a:noFill/>
                </a:ln>
                <a:solidFill>
                  <a:schemeClr val="bg1">
                    <a:lumMod val="50000"/>
                  </a:schemeClr>
                </a:solidFill>
                <a:effectLst/>
                <a:uLnTx/>
                <a:uFillTx/>
                <a:latin typeface="Avenir Next" panose="020B0503020202020204" pitchFamily="34" charset="0"/>
              </a:rPr>
              <a:t>Initial results from the Outreach Study, ASH 2020 </a:t>
            </a:r>
          </a:p>
        </p:txBody>
      </p:sp>
      <p:sp>
        <p:nvSpPr>
          <p:cNvPr id="14" name="TextBox 13">
            <a:extLst>
              <a:ext uri="{FF2B5EF4-FFF2-40B4-BE49-F238E27FC236}">
                <a16:creationId xmlns:a16="http://schemas.microsoft.com/office/drawing/2014/main" id="{BC81BB4F-8A94-4428-9165-AFB0EC466A13}"/>
              </a:ext>
            </a:extLst>
          </p:cNvPr>
          <p:cNvSpPr txBox="1"/>
          <p:nvPr/>
        </p:nvSpPr>
        <p:spPr>
          <a:xfrm>
            <a:off x="308688" y="1608575"/>
            <a:ext cx="412186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dirty="0">
                <a:ln>
                  <a:noFill/>
                </a:ln>
                <a:solidFill>
                  <a:srgbClr val="00ACB8"/>
                </a:solidFill>
                <a:effectLst/>
                <a:uLnTx/>
                <a:uFillTx/>
                <a:latin typeface="Avenir Next Demi Bold" panose="020B0503020202020204" pitchFamily="34" charset="0"/>
              </a:rPr>
              <a:t>PERCENTAGE OF PATIENTS WHO CURRENTLY RECEIVE A CAR T IN OUTPATIENT OR INPATIENT SETTING</a:t>
            </a:r>
          </a:p>
        </p:txBody>
      </p:sp>
      <p:graphicFrame>
        <p:nvGraphicFramePr>
          <p:cNvPr id="13" name="Chart 12">
            <a:extLst>
              <a:ext uri="{FF2B5EF4-FFF2-40B4-BE49-F238E27FC236}">
                <a16:creationId xmlns:a16="http://schemas.microsoft.com/office/drawing/2014/main" id="{950F271F-DFDE-0548-A0CB-5462B3616685}"/>
              </a:ext>
            </a:extLst>
          </p:cNvPr>
          <p:cNvGraphicFramePr/>
          <p:nvPr>
            <p:extLst>
              <p:ext uri="{D42A27DB-BD31-4B8C-83A1-F6EECF244321}">
                <p14:modId xmlns:p14="http://schemas.microsoft.com/office/powerpoint/2010/main" val="761456610"/>
              </p:ext>
            </p:extLst>
          </p:nvPr>
        </p:nvGraphicFramePr>
        <p:xfrm>
          <a:off x="242827" y="2415531"/>
          <a:ext cx="4122372" cy="3747856"/>
        </p:xfrm>
        <a:graphic>
          <a:graphicData uri="http://schemas.openxmlformats.org/drawingml/2006/chart">
            <c:chart xmlns:c="http://schemas.openxmlformats.org/drawingml/2006/chart" xmlns:r="http://schemas.openxmlformats.org/officeDocument/2006/relationships" r:id="rId4"/>
          </a:graphicData>
        </a:graphic>
      </p:graphicFrame>
      <p:sp>
        <p:nvSpPr>
          <p:cNvPr id="11" name="Slide Number Placeholder 2">
            <a:extLst>
              <a:ext uri="{FF2B5EF4-FFF2-40B4-BE49-F238E27FC236}">
                <a16:creationId xmlns:a16="http://schemas.microsoft.com/office/drawing/2014/main" id="{91673BEF-A463-644B-AE4E-D660BC0BF013}"/>
              </a:ext>
            </a:extLst>
          </p:cNvPr>
          <p:cNvSpPr>
            <a:spLocks noGrp="1"/>
          </p:cNvSpPr>
          <p:nvPr>
            <p:ph type="sldNum" sz="quarter" idx="10"/>
          </p:nvPr>
        </p:nvSpPr>
        <p:spPr>
          <a:xfrm>
            <a:off x="8658726" y="6356350"/>
            <a:ext cx="2743200" cy="365125"/>
          </a:xfrm>
        </p:spPr>
        <p:txBody>
          <a:bodyPr/>
          <a:lstStyle/>
          <a:p>
            <a:fld id="{EB0983FF-4977-374B-8B5B-8BB7F3D0294A}" type="slidenum">
              <a:rPr lang="en-US" smtClean="0">
                <a:solidFill>
                  <a:srgbClr val="00ACB8"/>
                </a:solidFill>
              </a:rPr>
              <a:pPr/>
              <a:t>21</a:t>
            </a:fld>
            <a:endParaRPr lang="en-US" dirty="0">
              <a:solidFill>
                <a:srgbClr val="00ACB8"/>
              </a:solidFill>
            </a:endParaRPr>
          </a:p>
        </p:txBody>
      </p:sp>
    </p:spTree>
    <p:extLst>
      <p:ext uri="{BB962C8B-B14F-4D97-AF65-F5344CB8AC3E}">
        <p14:creationId xmlns:p14="http://schemas.microsoft.com/office/powerpoint/2010/main" val="2955092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1B13F3-D411-4721-B4FC-4F20FEAEF1F5}"/>
              </a:ext>
            </a:extLst>
          </p:cNvPr>
          <p:cNvSpPr>
            <a:spLocks noGrp="1"/>
          </p:cNvSpPr>
          <p:nvPr>
            <p:ph type="title"/>
          </p:nvPr>
        </p:nvSpPr>
        <p:spPr/>
        <p:txBody>
          <a:bodyPr/>
          <a:lstStyle/>
          <a:p>
            <a:r>
              <a:rPr lang="en-US" dirty="0"/>
              <a:t>Low rates of CRS and low rates of NT observed across all dose levels</a:t>
            </a:r>
            <a:br>
              <a:rPr lang="en-US" dirty="0"/>
            </a:br>
            <a:r>
              <a:rPr lang="en-GB" sz="1600" dirty="0">
                <a:solidFill>
                  <a:schemeClr val="bg1"/>
                </a:solidFill>
                <a:latin typeface="Avenir Next" panose="020B0503020202020204" pitchFamily="34" charset="0"/>
              </a:rPr>
              <a:t>Cytokine Release Syndrome and Neurotoxicity — by cohort</a:t>
            </a:r>
            <a:br>
              <a:rPr lang="en-GB" dirty="0"/>
            </a:br>
            <a:br>
              <a:rPr lang="en-GB" dirty="0"/>
            </a:br>
            <a:endParaRPr lang="en-GB" dirty="0"/>
          </a:p>
        </p:txBody>
      </p:sp>
      <p:sp>
        <p:nvSpPr>
          <p:cNvPr id="9" name="Text Placeholder 8">
            <a:extLst>
              <a:ext uri="{FF2B5EF4-FFF2-40B4-BE49-F238E27FC236}">
                <a16:creationId xmlns:a16="http://schemas.microsoft.com/office/drawing/2014/main" id="{2C85B21D-90B8-4BDE-BE30-BD1CADDBE08A}"/>
              </a:ext>
            </a:extLst>
          </p:cNvPr>
          <p:cNvSpPr txBox="1">
            <a:spLocks/>
          </p:cNvSpPr>
          <p:nvPr/>
        </p:nvSpPr>
        <p:spPr>
          <a:xfrm>
            <a:off x="621281" y="5935942"/>
            <a:ext cx="10693620" cy="598187"/>
          </a:xfrm>
          <a:prstGeom prst="rect">
            <a:avLst/>
          </a:prstGeom>
        </p:spPr>
        <p:txBody>
          <a:bodyPr vert="horz" wrap="square" lIns="121920" tIns="60960" rIns="121920" bIns="60960" numCol="1" anchor="t" anchorCtr="0" compatLnSpc="1">
            <a:prstTxWarp prst="textNoShape">
              <a:avLst/>
            </a:prstTxWarp>
          </a:bodyPr>
          <a:lstStyle>
            <a:defPPr>
              <a:defRPr lang="en-US"/>
            </a:defPPr>
            <a:lvl1pPr algn="r" defTabSz="457200" rtl="0" fontAlgn="base">
              <a:spcBef>
                <a:spcPct val="0"/>
              </a:spcBef>
              <a:spcAft>
                <a:spcPct val="0"/>
              </a:spcAft>
              <a:defRPr sz="1200" kern="1200">
                <a:solidFill>
                  <a:srgbClr val="898989"/>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R="0" lvl="0" algn="l" defTabSz="609585" rtl="0" eaLnBrk="1" fontAlgn="base" latinLnBrk="0" hangingPunct="1">
              <a:lnSpc>
                <a:spcPct val="100000"/>
              </a:lnSpc>
              <a:spcBef>
                <a:spcPct val="0"/>
              </a:spcBef>
              <a:spcAft>
                <a:spcPct val="0"/>
              </a:spcAft>
              <a:buClrTx/>
              <a:buSzTx/>
              <a:tabLst/>
              <a:defRPr/>
            </a:pPr>
            <a:r>
              <a:rPr kumimoji="0" lang="en-GB" sz="1000" u="none" strike="noStrike" kern="1200" cap="none" spc="0" normalizeH="0" baseline="0" noProof="0" dirty="0">
                <a:ln>
                  <a:noFill/>
                </a:ln>
                <a:solidFill>
                  <a:schemeClr val="bg1">
                    <a:lumMod val="50000"/>
                  </a:schemeClr>
                </a:solidFill>
                <a:effectLst/>
                <a:uLnTx/>
                <a:uFillTx/>
                <a:latin typeface="Avenir Next" panose="020B0503020202020204" pitchFamily="34" charset="0"/>
                <a:cs typeface="+mj-cs"/>
              </a:rPr>
              <a:t>* 1 patient who had no CRS with primary infusion, developed G3 CRS (severe hypoxia) with re-treatment 1 year later which happened in a setting of no CAR T expansion and significant disease burden in lung that had been treated with radiation</a:t>
            </a:r>
          </a:p>
          <a:p>
            <a:pPr marL="171450" marR="0" lvl="0" indent="-17145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GB" sz="1000" dirty="0">
              <a:solidFill>
                <a:schemeClr val="bg1">
                  <a:lumMod val="50000"/>
                </a:schemeClr>
              </a:solidFill>
              <a:latin typeface="Avenir Next" panose="020B0503020202020204" pitchFamily="34" charset="0"/>
              <a:cs typeface="+mj-cs"/>
            </a:endParaRPr>
          </a:p>
          <a:p>
            <a:pPr lvl="0" algn="l" defTabSz="609585">
              <a:defRPr/>
            </a:pPr>
            <a:r>
              <a:rPr lang="en-GB" sz="1000" dirty="0">
                <a:solidFill>
                  <a:schemeClr val="bg1">
                    <a:lumMod val="50000"/>
                  </a:schemeClr>
                </a:solidFill>
                <a:latin typeface="Avenir Next" panose="020B0503020202020204" pitchFamily="34" charset="0"/>
              </a:rPr>
              <a:t>CRS grading as ASCT/ASBMT (Lee et al 2019) Data Cut-off Date: 30-Oct-2020</a:t>
            </a:r>
          </a:p>
          <a:p>
            <a:pPr marL="171450" marR="0" lvl="0" indent="-17145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000" u="none" strike="noStrike" kern="1200" cap="none" spc="0" normalizeH="0" baseline="0" noProof="0" dirty="0">
              <a:ln>
                <a:noFill/>
              </a:ln>
              <a:solidFill>
                <a:schemeClr val="bg1">
                  <a:lumMod val="65000"/>
                </a:schemeClr>
              </a:solidFill>
              <a:effectLst/>
              <a:uLnTx/>
              <a:uFillTx/>
              <a:latin typeface="Avenir Next" panose="020B0503020202020204" pitchFamily="34" charset="0"/>
              <a:cs typeface="+mj-cs"/>
            </a:endParaRPr>
          </a:p>
        </p:txBody>
      </p:sp>
      <p:sp>
        <p:nvSpPr>
          <p:cNvPr id="10" name="Rectangle 9">
            <a:extLst>
              <a:ext uri="{FF2B5EF4-FFF2-40B4-BE49-F238E27FC236}">
                <a16:creationId xmlns:a16="http://schemas.microsoft.com/office/drawing/2014/main" id="{C61FD40A-9116-0648-A486-FB8392CF83BF}"/>
              </a:ext>
            </a:extLst>
          </p:cNvPr>
          <p:cNvSpPr/>
          <p:nvPr/>
        </p:nvSpPr>
        <p:spPr>
          <a:xfrm>
            <a:off x="729013" y="1568920"/>
            <a:ext cx="10585889" cy="690034"/>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7B963F7-50CC-C54C-B37A-FAC08B69E296}"/>
              </a:ext>
            </a:extLst>
          </p:cNvPr>
          <p:cNvCxnSpPr>
            <a:cxnSpLocks/>
          </p:cNvCxnSpPr>
          <p:nvPr/>
        </p:nvCxnSpPr>
        <p:spPr>
          <a:xfrm flipV="1">
            <a:off x="3518341" y="1568920"/>
            <a:ext cx="0" cy="222877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9A255B6-033F-8D40-83C3-D4BB075F15C8}"/>
              </a:ext>
            </a:extLst>
          </p:cNvPr>
          <p:cNvCxnSpPr>
            <a:cxnSpLocks/>
          </p:cNvCxnSpPr>
          <p:nvPr/>
        </p:nvCxnSpPr>
        <p:spPr>
          <a:xfrm flipV="1">
            <a:off x="11309444" y="1558370"/>
            <a:ext cx="0" cy="223932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C5816EC-225E-1D4C-AA6A-6C6B32F8DF9C}"/>
              </a:ext>
            </a:extLst>
          </p:cNvPr>
          <p:cNvCxnSpPr>
            <a:cxnSpLocks/>
          </p:cNvCxnSpPr>
          <p:nvPr/>
        </p:nvCxnSpPr>
        <p:spPr>
          <a:xfrm flipV="1">
            <a:off x="10185365" y="1568920"/>
            <a:ext cx="0" cy="222877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B20A60E-1B2A-FB40-9C66-3CFB35C0B0C2}"/>
              </a:ext>
            </a:extLst>
          </p:cNvPr>
          <p:cNvCxnSpPr>
            <a:cxnSpLocks/>
          </p:cNvCxnSpPr>
          <p:nvPr/>
        </p:nvCxnSpPr>
        <p:spPr>
          <a:xfrm flipV="1">
            <a:off x="5049183" y="1568920"/>
            <a:ext cx="0" cy="222877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A96A31C-A75E-4A41-A0D6-03A6A847B21B}"/>
              </a:ext>
            </a:extLst>
          </p:cNvPr>
          <p:cNvCxnSpPr>
            <a:cxnSpLocks/>
          </p:cNvCxnSpPr>
          <p:nvPr/>
        </p:nvCxnSpPr>
        <p:spPr>
          <a:xfrm flipV="1">
            <a:off x="8133085" y="1568922"/>
            <a:ext cx="0" cy="222877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C5E112C-1149-E649-A562-764F0D9AFDF8}"/>
              </a:ext>
            </a:extLst>
          </p:cNvPr>
          <p:cNvCxnSpPr>
            <a:cxnSpLocks/>
          </p:cNvCxnSpPr>
          <p:nvPr/>
        </p:nvCxnSpPr>
        <p:spPr>
          <a:xfrm>
            <a:off x="749970" y="2866649"/>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1719C5-F2E6-C548-8DB0-19C99B54E410}"/>
              </a:ext>
            </a:extLst>
          </p:cNvPr>
          <p:cNvCxnSpPr>
            <a:cxnSpLocks/>
          </p:cNvCxnSpPr>
          <p:nvPr/>
        </p:nvCxnSpPr>
        <p:spPr>
          <a:xfrm flipV="1">
            <a:off x="729013" y="1568921"/>
            <a:ext cx="0" cy="222877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0C52862-383B-0849-80D7-152DD2F63C97}"/>
              </a:ext>
            </a:extLst>
          </p:cNvPr>
          <p:cNvSpPr txBox="1"/>
          <p:nvPr/>
        </p:nvSpPr>
        <p:spPr>
          <a:xfrm>
            <a:off x="621281" y="3895336"/>
            <a:ext cx="3172503" cy="1311898"/>
          </a:xfrm>
          <a:prstGeom prst="rect">
            <a:avLst/>
          </a:prstGeom>
          <a:noFill/>
        </p:spPr>
        <p:txBody>
          <a:bodyPr wrap="square" rtlCol="0">
            <a:spAutoFit/>
          </a:bodyPr>
          <a:lstStyle/>
          <a:p>
            <a:pPr marL="194310" indent="-194310" defTabSz="1219170" hangingPunct="0">
              <a:lnSpc>
                <a:spcPts val="1820"/>
              </a:lnSpc>
              <a:spcAft>
                <a:spcPts val="600"/>
              </a:spcAft>
              <a:buClr>
                <a:srgbClr val="00ACB8"/>
              </a:buClr>
              <a:buSzPct val="120000"/>
              <a:buFont typeface="Courier New" panose="02070309020205020404" pitchFamily="49" charset="0"/>
              <a:buChar char="o"/>
              <a:defRPr/>
            </a:pPr>
            <a:r>
              <a:rPr lang="en-US" sz="1200" dirty="0">
                <a:solidFill>
                  <a:schemeClr val="accent1">
                    <a:lumMod val="50000"/>
                  </a:schemeClr>
                </a:solidFill>
                <a:latin typeface="Avenir Next" panose="020B0503020202020204" pitchFamily="34" charset="0"/>
                <a:cs typeface="Helvetica"/>
                <a:sym typeface="Calibri"/>
              </a:rPr>
              <a:t>No prophylactic measures of any kind, no patients received steroids. Eight patients received tocilizumab (16%).</a:t>
            </a:r>
          </a:p>
          <a:p>
            <a:pPr marL="194310" indent="-194310" defTabSz="1219170" hangingPunct="0">
              <a:lnSpc>
                <a:spcPts val="1820"/>
              </a:lnSpc>
              <a:spcAft>
                <a:spcPts val="600"/>
              </a:spcAft>
              <a:buClr>
                <a:srgbClr val="00ACB8"/>
              </a:buClr>
              <a:buSzPct val="120000"/>
              <a:buFont typeface="Courier New" panose="02070309020205020404" pitchFamily="49" charset="0"/>
              <a:buChar char="o"/>
              <a:defRPr/>
            </a:pPr>
            <a:r>
              <a:rPr lang="en-US" sz="1200" dirty="0">
                <a:solidFill>
                  <a:schemeClr val="accent1">
                    <a:lumMod val="50000"/>
                  </a:schemeClr>
                </a:solidFill>
                <a:latin typeface="Avenir Next" panose="020B0503020202020204" pitchFamily="34" charset="0"/>
                <a:cs typeface="Helvetica"/>
                <a:sym typeface="Calibri"/>
              </a:rPr>
              <a:t>Median time to CRS 2 days (1-36). Median duration 3 days (1-19). </a:t>
            </a:r>
          </a:p>
        </p:txBody>
      </p:sp>
      <p:cxnSp>
        <p:nvCxnSpPr>
          <p:cNvPr id="34" name="Straight Connector 33">
            <a:extLst>
              <a:ext uri="{FF2B5EF4-FFF2-40B4-BE49-F238E27FC236}">
                <a16:creationId xmlns:a16="http://schemas.microsoft.com/office/drawing/2014/main" id="{0F5DA765-5767-5842-8CB8-6E2D4A2CD3A4}"/>
              </a:ext>
            </a:extLst>
          </p:cNvPr>
          <p:cNvCxnSpPr>
            <a:cxnSpLocks/>
          </p:cNvCxnSpPr>
          <p:nvPr/>
        </p:nvCxnSpPr>
        <p:spPr>
          <a:xfrm flipV="1">
            <a:off x="6592873" y="1568922"/>
            <a:ext cx="0" cy="222877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BBC4D1A-E6EB-A646-814B-A1426F8E2510}"/>
              </a:ext>
            </a:extLst>
          </p:cNvPr>
          <p:cNvSpPr/>
          <p:nvPr/>
        </p:nvSpPr>
        <p:spPr>
          <a:xfrm>
            <a:off x="729013" y="2563533"/>
            <a:ext cx="10585889" cy="301412"/>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ACD54B9-29F6-A241-B20E-DEAAB7AE64C7}"/>
              </a:ext>
            </a:extLst>
          </p:cNvPr>
          <p:cNvSpPr/>
          <p:nvPr/>
        </p:nvSpPr>
        <p:spPr>
          <a:xfrm>
            <a:off x="729012" y="3176136"/>
            <a:ext cx="10585889" cy="300103"/>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ED085DE0-F2EB-1E42-A561-C21C75C601D6}"/>
              </a:ext>
            </a:extLst>
          </p:cNvPr>
          <p:cNvCxnSpPr>
            <a:cxnSpLocks/>
          </p:cNvCxnSpPr>
          <p:nvPr/>
        </p:nvCxnSpPr>
        <p:spPr>
          <a:xfrm>
            <a:off x="729013" y="2568440"/>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2FBD0EF-4A90-0C4A-9511-A2739D6190EA}"/>
              </a:ext>
            </a:extLst>
          </p:cNvPr>
          <p:cNvCxnSpPr>
            <a:cxnSpLocks/>
          </p:cNvCxnSpPr>
          <p:nvPr/>
        </p:nvCxnSpPr>
        <p:spPr>
          <a:xfrm>
            <a:off x="729013" y="3166408"/>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EF1A185-5981-2342-B268-7AA09EDBF933}"/>
              </a:ext>
            </a:extLst>
          </p:cNvPr>
          <p:cNvCxnSpPr>
            <a:cxnSpLocks/>
          </p:cNvCxnSpPr>
          <p:nvPr/>
        </p:nvCxnSpPr>
        <p:spPr>
          <a:xfrm>
            <a:off x="760886" y="3476239"/>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36C7F3D-7E40-C74F-AA21-8116EC4B0D1F}"/>
              </a:ext>
            </a:extLst>
          </p:cNvPr>
          <p:cNvCxnSpPr>
            <a:cxnSpLocks/>
          </p:cNvCxnSpPr>
          <p:nvPr/>
        </p:nvCxnSpPr>
        <p:spPr>
          <a:xfrm>
            <a:off x="729013" y="3787971"/>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90BD1BE-145A-0042-A64C-BD4EDB80F376}"/>
              </a:ext>
            </a:extLst>
          </p:cNvPr>
          <p:cNvCxnSpPr>
            <a:cxnSpLocks/>
          </p:cNvCxnSpPr>
          <p:nvPr/>
        </p:nvCxnSpPr>
        <p:spPr>
          <a:xfrm flipV="1">
            <a:off x="2153226" y="1568920"/>
            <a:ext cx="0" cy="222877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2CACD24-C627-BB40-A1AF-760755315323}"/>
              </a:ext>
            </a:extLst>
          </p:cNvPr>
          <p:cNvSpPr txBox="1"/>
          <p:nvPr/>
        </p:nvSpPr>
        <p:spPr>
          <a:xfrm>
            <a:off x="3793784" y="3903667"/>
            <a:ext cx="7510201" cy="1927451"/>
          </a:xfrm>
          <a:prstGeom prst="rect">
            <a:avLst/>
          </a:prstGeom>
          <a:noFill/>
        </p:spPr>
        <p:txBody>
          <a:bodyPr wrap="square" rtlCol="0">
            <a:spAutoFit/>
          </a:bodyPr>
          <a:lstStyle/>
          <a:p>
            <a:pPr marL="192024" indent="-194310" defTabSz="1219170" hangingPunct="0">
              <a:lnSpc>
                <a:spcPts val="1820"/>
              </a:lnSpc>
              <a:spcAft>
                <a:spcPts val="600"/>
              </a:spcAft>
              <a:buClr>
                <a:srgbClr val="00ACB8"/>
              </a:buClr>
              <a:buSzPct val="120000"/>
              <a:buFont typeface="Courier New" panose="02070309020205020404" pitchFamily="49" charset="0"/>
              <a:buChar char="o"/>
              <a:defRPr/>
            </a:pPr>
            <a:r>
              <a:rPr lang="en-GB" sz="1200" dirty="0">
                <a:solidFill>
                  <a:schemeClr val="accent1">
                    <a:lumMod val="50000"/>
                  </a:schemeClr>
                </a:solidFill>
                <a:latin typeface="Avenir Next" panose="020B0503020202020204" pitchFamily="34" charset="0"/>
                <a:cs typeface="Helvetica"/>
                <a:sym typeface="Calibri"/>
              </a:rPr>
              <a:t>No NT of any grade in patients that achieved CR, all NT atypical in context of </a:t>
            </a:r>
            <a:r>
              <a:rPr lang="en-GB" sz="1200" dirty="0" err="1">
                <a:solidFill>
                  <a:schemeClr val="accent1">
                    <a:lumMod val="50000"/>
                  </a:schemeClr>
                </a:solidFill>
                <a:latin typeface="Avenir Next" panose="020B0503020202020204" pitchFamily="34" charset="0"/>
                <a:cs typeface="Helvetica"/>
                <a:sym typeface="Calibri"/>
              </a:rPr>
              <a:t>tumor</a:t>
            </a:r>
            <a:r>
              <a:rPr lang="en-GB" sz="1200" dirty="0">
                <a:solidFill>
                  <a:schemeClr val="accent1">
                    <a:lumMod val="50000"/>
                  </a:schemeClr>
                </a:solidFill>
                <a:latin typeface="Avenir Next" panose="020B0503020202020204" pitchFamily="34" charset="0"/>
                <a:cs typeface="Helvetica"/>
                <a:sym typeface="Calibri"/>
              </a:rPr>
              <a:t> progression with zero to minimal CAR T expansion in peripheral blood.</a:t>
            </a:r>
          </a:p>
          <a:p>
            <a:pPr marL="283464" lvl="1" indent="-102870" defTabSz="1219170" hangingPunct="0">
              <a:lnSpc>
                <a:spcPts val="1820"/>
              </a:lnSpc>
              <a:spcAft>
                <a:spcPts val="600"/>
              </a:spcAft>
              <a:buClr>
                <a:srgbClr val="00ACB8"/>
              </a:buClr>
              <a:buSzPct val="120000"/>
              <a:buFont typeface="Arial" panose="020B0604020202020204" pitchFamily="34" charset="0"/>
              <a:buChar char="•"/>
              <a:defRPr/>
            </a:pPr>
            <a:r>
              <a:rPr lang="en-GB" sz="1200" b="1" dirty="0">
                <a:solidFill>
                  <a:schemeClr val="accent1">
                    <a:lumMod val="50000"/>
                  </a:schemeClr>
                </a:solidFill>
                <a:latin typeface="Avenir Next Demi Bold" panose="020B0503020202020204" pitchFamily="34" charset="0"/>
                <a:cs typeface="Helvetica"/>
                <a:sym typeface="Calibri"/>
              </a:rPr>
              <a:t>1st case of NT (G3): </a:t>
            </a:r>
            <a:r>
              <a:rPr lang="en-GB" sz="1200" dirty="0">
                <a:solidFill>
                  <a:schemeClr val="accent1">
                    <a:lumMod val="50000"/>
                  </a:schemeClr>
                </a:solidFill>
                <a:latin typeface="Avenir Next" panose="020B0503020202020204" pitchFamily="34" charset="0"/>
                <a:cs typeface="Helvetica"/>
                <a:sym typeface="Calibri"/>
              </a:rPr>
              <a:t>Day 53. Duration 5 days (G2).  The same symptoms of facial/muscle weakness occurred &gt; 10 years ago without specific diagnosis. Resolved.</a:t>
            </a:r>
          </a:p>
          <a:p>
            <a:pPr marL="283464" lvl="1" indent="-102870" defTabSz="1219170" hangingPunct="0">
              <a:lnSpc>
                <a:spcPts val="1820"/>
              </a:lnSpc>
              <a:spcAft>
                <a:spcPts val="600"/>
              </a:spcAft>
              <a:buClr>
                <a:srgbClr val="00ACB8"/>
              </a:buClr>
              <a:buSzPct val="120000"/>
              <a:buFont typeface="Arial" panose="020B0604020202020204" pitchFamily="34" charset="0"/>
              <a:buChar char="•"/>
              <a:defRPr/>
            </a:pPr>
            <a:r>
              <a:rPr lang="en-GB" sz="1200" b="1" dirty="0">
                <a:solidFill>
                  <a:schemeClr val="accent1">
                    <a:lumMod val="50000"/>
                  </a:schemeClr>
                </a:solidFill>
                <a:latin typeface="Avenir Next Demi Bold" panose="020B0503020202020204" pitchFamily="34" charset="0"/>
                <a:cs typeface="Helvetica"/>
                <a:sym typeface="Calibri"/>
              </a:rPr>
              <a:t>2nd case of NT (G2): </a:t>
            </a:r>
            <a:r>
              <a:rPr lang="en-GB" sz="1200" dirty="0">
                <a:solidFill>
                  <a:schemeClr val="accent1">
                    <a:lumMod val="50000"/>
                  </a:schemeClr>
                </a:solidFill>
                <a:latin typeface="Avenir Next" panose="020B0503020202020204" pitchFamily="34" charset="0"/>
                <a:cs typeface="Helvetica"/>
                <a:sym typeface="Calibri"/>
              </a:rPr>
              <a:t>Day 21. Duration 6 days. AMS</a:t>
            </a:r>
            <a:r>
              <a:rPr lang="en-GB" sz="1200" baseline="30000" dirty="0">
                <a:solidFill>
                  <a:schemeClr val="accent1">
                    <a:lumMod val="50000"/>
                  </a:schemeClr>
                </a:solidFill>
                <a:latin typeface="Avenir Next" panose="020B0503020202020204" pitchFamily="34" charset="0"/>
                <a:cs typeface="Helvetica"/>
                <a:sym typeface="Calibri"/>
              </a:rPr>
              <a:t>*</a:t>
            </a:r>
            <a:r>
              <a:rPr lang="en-GB" sz="1200" dirty="0">
                <a:solidFill>
                  <a:schemeClr val="accent1">
                    <a:lumMod val="50000"/>
                  </a:schemeClr>
                </a:solidFill>
                <a:latin typeface="Avenir Next" panose="020B0503020202020204" pitchFamily="34" charset="0"/>
                <a:cs typeface="Helvetica"/>
                <a:sym typeface="Calibri"/>
              </a:rPr>
              <a:t> associated with sepsis and narcotic. Resolved. </a:t>
            </a:r>
          </a:p>
          <a:p>
            <a:pPr marL="283464" lvl="1" indent="-102870" defTabSz="1219170" hangingPunct="0">
              <a:lnSpc>
                <a:spcPts val="1820"/>
              </a:lnSpc>
              <a:spcAft>
                <a:spcPts val="600"/>
              </a:spcAft>
              <a:buClr>
                <a:srgbClr val="00ACB8"/>
              </a:buClr>
              <a:buSzPct val="120000"/>
              <a:buFont typeface="Arial" panose="020B0604020202020204" pitchFamily="34" charset="0"/>
              <a:buChar char="•"/>
              <a:defRPr/>
            </a:pPr>
            <a:r>
              <a:rPr lang="en-GB" sz="1200" b="1" dirty="0">
                <a:solidFill>
                  <a:schemeClr val="accent1">
                    <a:lumMod val="50000"/>
                  </a:schemeClr>
                </a:solidFill>
                <a:latin typeface="Avenir Next Demi Bold" panose="020B0503020202020204" pitchFamily="34" charset="0"/>
                <a:cs typeface="Helvetica"/>
                <a:sym typeface="Calibri"/>
              </a:rPr>
              <a:t>3rd case of NT (G4): </a:t>
            </a:r>
            <a:r>
              <a:rPr lang="en-GB" sz="1200" dirty="0">
                <a:solidFill>
                  <a:schemeClr val="accent1">
                    <a:lumMod val="50000"/>
                  </a:schemeClr>
                </a:solidFill>
                <a:latin typeface="Avenir Next" panose="020B0503020202020204" pitchFamily="34" charset="0"/>
                <a:cs typeface="Helvetica"/>
                <a:sym typeface="Calibri"/>
              </a:rPr>
              <a:t>Day 10. Encephalopathy associated with sepsis, hyponatremia, metabolic acidosis, and multiorgan failure. Patient died of disease progression and multiorgan failure.</a:t>
            </a:r>
          </a:p>
        </p:txBody>
      </p:sp>
      <p:sp>
        <p:nvSpPr>
          <p:cNvPr id="67" name="Slide Number Placeholder 2">
            <a:extLst>
              <a:ext uri="{FF2B5EF4-FFF2-40B4-BE49-F238E27FC236}">
                <a16:creationId xmlns:a16="http://schemas.microsoft.com/office/drawing/2014/main" id="{1DD4CB6D-3DB9-A748-8B93-4026390CBC06}"/>
              </a:ext>
            </a:extLst>
          </p:cNvPr>
          <p:cNvSpPr>
            <a:spLocks noGrp="1"/>
          </p:cNvSpPr>
          <p:nvPr>
            <p:ph type="sldNum" sz="quarter" idx="10"/>
          </p:nvPr>
        </p:nvSpPr>
        <p:spPr>
          <a:xfrm>
            <a:off x="8610600" y="6356350"/>
            <a:ext cx="2743200" cy="365125"/>
          </a:xfrm>
        </p:spPr>
        <p:txBody>
          <a:bodyPr/>
          <a:lstStyle/>
          <a:p>
            <a:fld id="{EB0983FF-4977-374B-8B5B-8BB7F3D0294A}" type="slidenum">
              <a:rPr lang="en-US" smtClean="0">
                <a:solidFill>
                  <a:srgbClr val="00ACB8"/>
                </a:solidFill>
              </a:rPr>
              <a:pPr/>
              <a:t>22</a:t>
            </a:fld>
            <a:endParaRPr lang="en-US" dirty="0">
              <a:solidFill>
                <a:srgbClr val="00ACB8"/>
              </a:solidFill>
            </a:endParaRPr>
          </a:p>
        </p:txBody>
      </p:sp>
      <p:graphicFrame>
        <p:nvGraphicFramePr>
          <p:cNvPr id="68" name="Table 67">
            <a:extLst>
              <a:ext uri="{FF2B5EF4-FFF2-40B4-BE49-F238E27FC236}">
                <a16:creationId xmlns:a16="http://schemas.microsoft.com/office/drawing/2014/main" id="{FA5BE1A0-1A2A-B141-B9EB-6E69E5B88E0A}"/>
              </a:ext>
            </a:extLst>
          </p:cNvPr>
          <p:cNvGraphicFramePr>
            <a:graphicFrameLocks noGrp="1"/>
          </p:cNvGraphicFramePr>
          <p:nvPr/>
        </p:nvGraphicFramePr>
        <p:xfrm>
          <a:off x="749970" y="1587930"/>
          <a:ext cx="10624785" cy="2209769"/>
        </p:xfrm>
        <a:graphic>
          <a:graphicData uri="http://schemas.openxmlformats.org/drawingml/2006/table">
            <a:tbl>
              <a:tblPr firstRow="1" bandRow="1">
                <a:tableStyleId>{2D5ABB26-0587-4C30-8999-92F81FD0307C}</a:tableStyleId>
              </a:tblPr>
              <a:tblGrid>
                <a:gridCol w="1387088">
                  <a:extLst>
                    <a:ext uri="{9D8B030D-6E8A-4147-A177-3AD203B41FA5}">
                      <a16:colId xmlns:a16="http://schemas.microsoft.com/office/drawing/2014/main" val="3541718847"/>
                    </a:ext>
                  </a:extLst>
                </a:gridCol>
                <a:gridCol w="1415420">
                  <a:extLst>
                    <a:ext uri="{9D8B030D-6E8A-4147-A177-3AD203B41FA5}">
                      <a16:colId xmlns:a16="http://schemas.microsoft.com/office/drawing/2014/main" val="2087667006"/>
                    </a:ext>
                  </a:extLst>
                </a:gridCol>
                <a:gridCol w="1530965">
                  <a:extLst>
                    <a:ext uri="{9D8B030D-6E8A-4147-A177-3AD203B41FA5}">
                      <a16:colId xmlns:a16="http://schemas.microsoft.com/office/drawing/2014/main" val="3743848008"/>
                    </a:ext>
                  </a:extLst>
                </a:gridCol>
                <a:gridCol w="1523138">
                  <a:extLst>
                    <a:ext uri="{9D8B030D-6E8A-4147-A177-3AD203B41FA5}">
                      <a16:colId xmlns:a16="http://schemas.microsoft.com/office/drawing/2014/main" val="2249859952"/>
                    </a:ext>
                  </a:extLst>
                </a:gridCol>
                <a:gridCol w="1566153">
                  <a:extLst>
                    <a:ext uri="{9D8B030D-6E8A-4147-A177-3AD203B41FA5}">
                      <a16:colId xmlns:a16="http://schemas.microsoft.com/office/drawing/2014/main" val="81132827"/>
                    </a:ext>
                  </a:extLst>
                </a:gridCol>
                <a:gridCol w="1887166">
                  <a:extLst>
                    <a:ext uri="{9D8B030D-6E8A-4147-A177-3AD203B41FA5}">
                      <a16:colId xmlns:a16="http://schemas.microsoft.com/office/drawing/2014/main" val="3941167774"/>
                    </a:ext>
                  </a:extLst>
                </a:gridCol>
                <a:gridCol w="1314855">
                  <a:extLst>
                    <a:ext uri="{9D8B030D-6E8A-4147-A177-3AD203B41FA5}">
                      <a16:colId xmlns:a16="http://schemas.microsoft.com/office/drawing/2014/main" val="1705347773"/>
                    </a:ext>
                  </a:extLst>
                </a:gridCol>
              </a:tblGrid>
              <a:tr h="685769">
                <a:tc>
                  <a:txBody>
                    <a:bodyPr/>
                    <a:lstStyle/>
                    <a:p>
                      <a:pPr marL="0" marR="0" lvl="1" indent="0" algn="ctr" defTabSz="914400" rtl="0" eaLnBrk="1" latinLnBrk="0" hangingPunct="1">
                        <a:lnSpc>
                          <a:spcPct val="100000"/>
                        </a:lnSpc>
                        <a:spcBef>
                          <a:spcPts val="0"/>
                        </a:spcBef>
                        <a:spcAft>
                          <a:spcPts val="0"/>
                        </a:spcAft>
                        <a:buClrTx/>
                        <a:buSzTx/>
                        <a:buFontTx/>
                        <a:buNone/>
                        <a:tabLst/>
                      </a:pPr>
                      <a:endParaRPr lang="en-GB" sz="1200" b="0" i="0" u="none" strike="noStrike" cap="none" spc="0" baseline="0" dirty="0">
                        <a:ln>
                          <a:noFill/>
                        </a:ln>
                        <a:solidFill>
                          <a:schemeClr val="accent1">
                            <a:lumMod val="50000"/>
                          </a:schemeClr>
                        </a:solidFill>
                        <a:uFillTx/>
                        <a:latin typeface="Avenir Next" panose="020B0503020202020204" pitchFamily="34" charset="0"/>
                        <a:ea typeface="+mn-ea"/>
                        <a:cs typeface="Calibri" panose="020F0502020204030204" pitchFamily="34" charset="0"/>
                        <a:sym typeface="Calibri"/>
                      </a:endParaRP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chemeClr val="accent1">
                              <a:lumMod val="50000"/>
                            </a:schemeClr>
                          </a:solidFill>
                          <a:latin typeface="Avenir Next" panose="020B0503020202020204" pitchFamily="34" charset="0"/>
                        </a:rPr>
                        <a:t>50 x10</a:t>
                      </a:r>
                      <a:r>
                        <a:rPr lang="en-GB" sz="1200" b="0" i="0" baseline="30000" dirty="0">
                          <a:solidFill>
                            <a:schemeClr val="accent1">
                              <a:lumMod val="50000"/>
                            </a:schemeClr>
                          </a:solidFill>
                          <a:latin typeface="Avenir Next" panose="020B0503020202020204" pitchFamily="34" charset="0"/>
                        </a:rPr>
                        <a:t>6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accent1">
                              <a:lumMod val="50000"/>
                            </a:schemeClr>
                          </a:solidFill>
                          <a:latin typeface="Avenir Next" panose="020B0503020202020204" pitchFamily="34" charset="0"/>
                        </a:rPr>
                        <a:t>AUTO3 no </a:t>
                      </a:r>
                      <a:r>
                        <a:rPr lang="en-GB" sz="1200" b="0" i="0" kern="1200" dirty="0" err="1">
                          <a:solidFill>
                            <a:schemeClr val="accent1">
                              <a:lumMod val="50000"/>
                            </a:schemeClr>
                          </a:solidFill>
                          <a:latin typeface="Avenir Next" panose="020B0503020202020204" pitchFamily="34" charset="0"/>
                        </a:rPr>
                        <a:t>pem</a:t>
                      </a:r>
                      <a:r>
                        <a:rPr lang="en-GB" sz="1200" b="0" i="0" kern="1200" dirty="0">
                          <a:solidFill>
                            <a:schemeClr val="accent1">
                              <a:lumMod val="50000"/>
                            </a:schemeClr>
                          </a:solidFill>
                          <a:latin typeface="Avenir Next" panose="020B0503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accent1">
                              <a:lumMod val="50000"/>
                            </a:schemeClr>
                          </a:solidFill>
                          <a:latin typeface="Avenir Next" panose="020B0503020202020204" pitchFamily="34" charset="0"/>
                        </a:rPr>
                        <a:t>(N=4) </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chemeClr val="accent1">
                              <a:lumMod val="50000"/>
                            </a:schemeClr>
                          </a:solidFill>
                          <a:latin typeface="Avenir Next" panose="020B0503020202020204" pitchFamily="34" charset="0"/>
                        </a:rPr>
                        <a:t>50 x10</a:t>
                      </a:r>
                      <a:r>
                        <a:rPr lang="en-GB" sz="1200" b="0" i="0" baseline="30000" dirty="0">
                          <a:solidFill>
                            <a:schemeClr val="accent1">
                              <a:lumMod val="50000"/>
                            </a:schemeClr>
                          </a:solidFill>
                          <a:latin typeface="Avenir Next" panose="020B0503020202020204" pitchFamily="34" charset="0"/>
                        </a:rPr>
                        <a:t>6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accent1">
                              <a:lumMod val="50000"/>
                            </a:schemeClr>
                          </a:solidFill>
                          <a:latin typeface="Avenir Next" panose="020B0503020202020204" pitchFamily="34" charset="0"/>
                        </a:rPr>
                        <a:t>AUTO3 D14 pem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accent1">
                              <a:lumMod val="50000"/>
                            </a:schemeClr>
                          </a:solidFill>
                          <a:latin typeface="Avenir Next" panose="020B0503020202020204" pitchFamily="34" charset="0"/>
                        </a:rPr>
                        <a:t>(N=3) </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chemeClr val="accent1">
                              <a:lumMod val="50000"/>
                            </a:schemeClr>
                          </a:solidFill>
                          <a:latin typeface="Avenir Next" panose="020B0503020202020204" pitchFamily="34" charset="0"/>
                        </a:rPr>
                        <a:t>150-450 x10</a:t>
                      </a:r>
                      <a:r>
                        <a:rPr lang="en-GB" sz="1200" b="0" i="0" baseline="30000" dirty="0">
                          <a:solidFill>
                            <a:schemeClr val="accent1">
                              <a:lumMod val="50000"/>
                            </a:schemeClr>
                          </a:solidFill>
                          <a:latin typeface="Avenir Next" panose="020B0503020202020204" pitchFamily="34" charset="0"/>
                        </a:rPr>
                        <a:t>6 </a:t>
                      </a:r>
                      <a:br>
                        <a:rPr lang="en-GB" sz="1200" b="0" i="0" baseline="30000" dirty="0">
                          <a:solidFill>
                            <a:schemeClr val="accent1">
                              <a:lumMod val="50000"/>
                            </a:schemeClr>
                          </a:solidFill>
                          <a:latin typeface="Avenir Next" panose="020B0503020202020204" pitchFamily="34" charset="0"/>
                        </a:rPr>
                      </a:br>
                      <a:r>
                        <a:rPr lang="en-GB" sz="1200" b="0" i="0" kern="1200" dirty="0">
                          <a:solidFill>
                            <a:schemeClr val="accent1">
                              <a:lumMod val="50000"/>
                            </a:schemeClr>
                          </a:solidFill>
                          <a:latin typeface="Avenir Next" panose="020B0503020202020204" pitchFamily="34" charset="0"/>
                        </a:rPr>
                        <a:t>AUTO3 D14 pem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accent1">
                              <a:lumMod val="50000"/>
                            </a:schemeClr>
                          </a:solidFill>
                          <a:latin typeface="Avenir Next" panose="020B0503020202020204" pitchFamily="34" charset="0"/>
                        </a:rPr>
                        <a:t>(N=8) </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chemeClr val="accent1">
                              <a:lumMod val="50000"/>
                            </a:schemeClr>
                          </a:solidFill>
                          <a:latin typeface="Avenir Next" panose="020B0503020202020204" pitchFamily="34" charset="0"/>
                        </a:rPr>
                        <a:t>150-450 x10</a:t>
                      </a:r>
                      <a:r>
                        <a:rPr lang="en-GB" sz="1200" b="0" i="0" baseline="30000" dirty="0">
                          <a:solidFill>
                            <a:schemeClr val="accent1">
                              <a:lumMod val="50000"/>
                            </a:schemeClr>
                          </a:solidFill>
                          <a:latin typeface="Avenir Next" panose="020B0503020202020204" pitchFamily="34" charset="0"/>
                        </a:rPr>
                        <a:t>6 </a:t>
                      </a:r>
                      <a:br>
                        <a:rPr lang="en-GB" sz="1200" b="0" i="0" baseline="30000" dirty="0">
                          <a:solidFill>
                            <a:schemeClr val="accent1">
                              <a:lumMod val="50000"/>
                            </a:schemeClr>
                          </a:solidFill>
                          <a:latin typeface="Avenir Next" panose="020B0503020202020204" pitchFamily="34" charset="0"/>
                        </a:rPr>
                      </a:br>
                      <a:r>
                        <a:rPr lang="en-GB" sz="1200" b="0" i="0" kern="1200" dirty="0">
                          <a:solidFill>
                            <a:schemeClr val="accent1">
                              <a:lumMod val="50000"/>
                            </a:schemeClr>
                          </a:solidFill>
                          <a:latin typeface="Avenir Next" panose="020B0503020202020204" pitchFamily="34" charset="0"/>
                        </a:rPr>
                        <a:t>AUTO3 D-1 </a:t>
                      </a:r>
                      <a:r>
                        <a:rPr lang="en-GB" sz="1200" b="0" i="0" kern="1200" dirty="0" err="1">
                          <a:solidFill>
                            <a:schemeClr val="accent1">
                              <a:lumMod val="50000"/>
                            </a:schemeClr>
                          </a:solidFill>
                          <a:latin typeface="Avenir Next" panose="020B0503020202020204" pitchFamily="34" charset="0"/>
                        </a:rPr>
                        <a:t>pem</a:t>
                      </a:r>
                      <a:r>
                        <a:rPr lang="en-GB" sz="1200" b="0" i="0" kern="1200" dirty="0">
                          <a:solidFill>
                            <a:schemeClr val="accent1">
                              <a:lumMod val="50000"/>
                            </a:schemeClr>
                          </a:solidFill>
                          <a:latin typeface="Avenir Next" panose="020B0503020202020204" pitchFamily="34" charset="0"/>
                        </a:rPr>
                        <a:t> </a:t>
                      </a:r>
                      <a:br>
                        <a:rPr lang="en-GB" sz="1200" b="0" i="0" kern="1200" dirty="0">
                          <a:solidFill>
                            <a:schemeClr val="accent1">
                              <a:lumMod val="50000"/>
                            </a:schemeClr>
                          </a:solidFill>
                          <a:latin typeface="Avenir Next" panose="020B0503020202020204" pitchFamily="34" charset="0"/>
                        </a:rPr>
                      </a:br>
                      <a:r>
                        <a:rPr lang="en-GB" sz="1200" b="0" i="0" kern="1200" dirty="0" err="1">
                          <a:solidFill>
                            <a:schemeClr val="accent1">
                              <a:lumMod val="50000"/>
                            </a:schemeClr>
                          </a:solidFill>
                          <a:latin typeface="Avenir Next" panose="020B0503020202020204" pitchFamily="34" charset="0"/>
                        </a:rPr>
                        <a:t>Inpt</a:t>
                      </a:r>
                      <a:r>
                        <a:rPr lang="en-GB" sz="1200" b="0" i="0" kern="1200" dirty="0">
                          <a:solidFill>
                            <a:schemeClr val="accent1">
                              <a:lumMod val="50000"/>
                            </a:schemeClr>
                          </a:solidFill>
                          <a:latin typeface="Avenir Next" panose="020B0503020202020204" pitchFamily="34" charset="0"/>
                        </a:rPr>
                        <a:t> (N=17) </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chemeClr val="accent1">
                              <a:lumMod val="50000"/>
                            </a:schemeClr>
                          </a:solidFill>
                          <a:latin typeface="Avenir Next" panose="020B0503020202020204" pitchFamily="34" charset="0"/>
                        </a:rPr>
                        <a:t>150-450 x10</a:t>
                      </a:r>
                      <a:r>
                        <a:rPr lang="en-GB" sz="1200" b="0" i="0" baseline="30000" dirty="0">
                          <a:solidFill>
                            <a:schemeClr val="accent1">
                              <a:lumMod val="50000"/>
                            </a:schemeClr>
                          </a:solidFill>
                          <a:latin typeface="Avenir Next" panose="020B0503020202020204" pitchFamily="34" charset="0"/>
                        </a:rPr>
                        <a:t>6 </a:t>
                      </a:r>
                      <a:br>
                        <a:rPr lang="en-GB" sz="1200" b="0" i="0" baseline="30000" dirty="0">
                          <a:solidFill>
                            <a:schemeClr val="accent1">
                              <a:lumMod val="50000"/>
                            </a:schemeClr>
                          </a:solidFill>
                          <a:latin typeface="Avenir Next" panose="020B0503020202020204" pitchFamily="34" charset="0"/>
                        </a:rPr>
                      </a:br>
                      <a:r>
                        <a:rPr lang="en-GB" sz="1200" b="0" i="0" kern="1200" dirty="0">
                          <a:solidFill>
                            <a:schemeClr val="accent1">
                              <a:lumMod val="50000"/>
                            </a:schemeClr>
                          </a:solidFill>
                          <a:latin typeface="Avenir Next" panose="020B0503020202020204" pitchFamily="34" charset="0"/>
                        </a:rPr>
                        <a:t>AUTO3 D-1 </a:t>
                      </a:r>
                      <a:r>
                        <a:rPr lang="en-GB" sz="1200" b="0" i="0" kern="1200" dirty="0" err="1">
                          <a:solidFill>
                            <a:schemeClr val="accent1">
                              <a:lumMod val="50000"/>
                            </a:schemeClr>
                          </a:solidFill>
                          <a:latin typeface="Avenir Next" panose="020B0503020202020204" pitchFamily="34" charset="0"/>
                        </a:rPr>
                        <a:t>pem</a:t>
                      </a:r>
                      <a:r>
                        <a:rPr lang="en-GB" sz="1200" b="0" i="0" kern="1200" dirty="0">
                          <a:solidFill>
                            <a:schemeClr val="accent1">
                              <a:lumMod val="50000"/>
                            </a:schemeClr>
                          </a:solidFill>
                          <a:latin typeface="Avenir Next" panose="020B0503020202020204" pitchFamily="34" charset="0"/>
                        </a:rPr>
                        <a:t> </a:t>
                      </a:r>
                      <a:br>
                        <a:rPr lang="en-GB" sz="1200" b="0" i="0" kern="1200" dirty="0">
                          <a:solidFill>
                            <a:schemeClr val="accent1">
                              <a:lumMod val="50000"/>
                            </a:schemeClr>
                          </a:solidFill>
                          <a:latin typeface="Avenir Next" panose="020B0503020202020204" pitchFamily="34" charset="0"/>
                        </a:rPr>
                      </a:br>
                      <a:r>
                        <a:rPr lang="en-GB" sz="1200" b="0" i="0" kern="1200" dirty="0" err="1">
                          <a:solidFill>
                            <a:schemeClr val="accent1">
                              <a:lumMod val="50000"/>
                            </a:schemeClr>
                          </a:solidFill>
                          <a:latin typeface="Avenir Next" panose="020B0503020202020204" pitchFamily="34" charset="0"/>
                        </a:rPr>
                        <a:t>Outpt</a:t>
                      </a:r>
                      <a:r>
                        <a:rPr lang="en-GB" sz="1200" b="0" i="0" kern="1200" dirty="0">
                          <a:solidFill>
                            <a:schemeClr val="accent1">
                              <a:lumMod val="50000"/>
                            </a:schemeClr>
                          </a:solidFill>
                          <a:latin typeface="Avenir Next" panose="020B0503020202020204" pitchFamily="34" charset="0"/>
                        </a:rPr>
                        <a:t> (N=17) </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spc="0" baseline="0" dirty="0">
                          <a:ln>
                            <a:noFill/>
                          </a:ln>
                          <a:solidFill>
                            <a:schemeClr val="accent1">
                              <a:lumMod val="50000"/>
                            </a:schemeClr>
                          </a:solidFill>
                          <a:uFillTx/>
                          <a:latin typeface="Avenir Next" panose="020B0503020202020204" pitchFamily="34" charset="0"/>
                          <a:sym typeface="Calibri"/>
                        </a:rPr>
                        <a:t>Total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spc="0" baseline="0" dirty="0">
                          <a:ln>
                            <a:noFill/>
                          </a:ln>
                          <a:solidFill>
                            <a:schemeClr val="accent1">
                              <a:lumMod val="50000"/>
                            </a:schemeClr>
                          </a:solidFill>
                          <a:uFillTx/>
                          <a:latin typeface="Avenir Next" panose="020B0503020202020204" pitchFamily="34" charset="0"/>
                          <a:sym typeface="Calibri"/>
                        </a:rPr>
                        <a:t>(N=49)</a:t>
                      </a:r>
                      <a:endParaRPr lang="en-GB" sz="1200" b="0" i="0" u="none" strike="noStrike" kern="1200" cap="none" spc="0" baseline="0" dirty="0">
                        <a:ln>
                          <a:noFill/>
                        </a:ln>
                        <a:solidFill>
                          <a:schemeClr val="accent1">
                            <a:lumMod val="50000"/>
                          </a:schemeClr>
                        </a:solidFill>
                        <a:uFillTx/>
                        <a:latin typeface="Avenir Next" panose="020B0503020202020204" pitchFamily="34" charset="0"/>
                        <a:ea typeface="+mn-ea"/>
                        <a:cs typeface="Calibri" panose="020F0502020204030204" pitchFamily="34" charset="0"/>
                        <a:sym typeface="Calibri"/>
                      </a:endParaRPr>
                    </a:p>
                  </a:txBody>
                  <a:tcPr marL="0" marR="0" marT="0" marB="0" anchor="ctr"/>
                </a:tc>
                <a:extLst>
                  <a:ext uri="{0D108BD9-81ED-4DB2-BD59-A6C34878D82A}">
                    <a16:rowId xmlns:a16="http://schemas.microsoft.com/office/drawing/2014/main" val="1900252678"/>
                  </a:ext>
                </a:extLst>
              </a:tr>
              <a:tr h="283068">
                <a:tc>
                  <a:txBody>
                    <a:bodyPr/>
                    <a:lstStyle/>
                    <a:p>
                      <a:pPr algn="l"/>
                      <a:r>
                        <a:rPr lang="en-GB" sz="1200" b="0" i="0" strike="noStrike" dirty="0">
                          <a:solidFill>
                            <a:srgbClr val="00ACB8"/>
                          </a:solidFill>
                          <a:latin typeface="Avenir Next Medium" panose="020B0503020202020204" pitchFamily="34" charset="0"/>
                        </a:rPr>
                        <a:t>SAFETY</a:t>
                      </a:r>
                      <a:endParaRPr lang="en-GB" sz="1200" b="0" i="0" strike="noStrike" dirty="0">
                        <a:solidFill>
                          <a:srgbClr val="00ACB8"/>
                        </a:solidFill>
                        <a:latin typeface="Avenir Next Medium" panose="020B0503020202020204" pitchFamily="34" charset="0"/>
                        <a:cs typeface="Calibri" panose="020F0502020204030204" pitchFamily="34" charset="0"/>
                      </a:endParaRPr>
                    </a:p>
                  </a:txBody>
                  <a:tcPr marL="121920" marR="121920" marT="60960" marB="60960" anchor="ctr"/>
                </a:tc>
                <a:tc>
                  <a:txBody>
                    <a:bodyPr/>
                    <a:lstStyle/>
                    <a:p>
                      <a:pPr algn="ctr"/>
                      <a:endParaRPr lang="en-GB" sz="1200" b="0" i="0" strike="noStrike" dirty="0">
                        <a:solidFill>
                          <a:schemeClr val="accent1">
                            <a:lumMod val="50000"/>
                          </a:schemeClr>
                        </a:solidFill>
                        <a:latin typeface="Avenir Next" panose="020B0503020202020204" pitchFamily="34" charset="0"/>
                        <a:cs typeface="Calibri" panose="020F0502020204030204" pitchFamily="34" charset="0"/>
                      </a:endParaRPr>
                    </a:p>
                  </a:txBody>
                  <a:tcPr marL="0" marR="0" marT="0" marB="0" anchor="ctr"/>
                </a:tc>
                <a:tc>
                  <a:txBody>
                    <a:bodyPr/>
                    <a:lstStyle/>
                    <a:p>
                      <a:pPr algn="ctr"/>
                      <a:endParaRPr lang="en-GB" sz="1200" b="0" i="0" strike="noStrike" baseline="0" dirty="0">
                        <a:solidFill>
                          <a:schemeClr val="accent1">
                            <a:lumMod val="50000"/>
                          </a:schemeClr>
                        </a:solidFill>
                        <a:latin typeface="Avenir Next" panose="020B0503020202020204" pitchFamily="34" charset="0"/>
                        <a:cs typeface="Calibri" panose="020F0502020204030204" pitchFamily="34" charset="0"/>
                      </a:endParaRPr>
                    </a:p>
                  </a:txBody>
                  <a:tcPr marL="0" marR="0" marT="0" marB="0" anchor="ctr"/>
                </a:tc>
                <a:tc>
                  <a:txBody>
                    <a:bodyPr/>
                    <a:lstStyle/>
                    <a:p>
                      <a:pPr algn="ct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marL="0" marR="0" indent="0" algn="ctr" defTabSz="914400" rtl="0" eaLnBrk="1" latinLnBrk="0" hangingPunct="1">
                        <a:lnSpc>
                          <a:spcPct val="100000"/>
                        </a:lnSpc>
                        <a:spcBef>
                          <a:spcPts val="0"/>
                        </a:spcBef>
                        <a:spcAft>
                          <a:spcPts val="0"/>
                        </a:spcAft>
                        <a:buClrTx/>
                        <a:buSzTx/>
                        <a:buFontTx/>
                        <a:buNone/>
                        <a:tabLst/>
                      </a:pPr>
                      <a:endParaRPr lang="en-GB" sz="1200" b="0" i="0" u="none" strike="noStrike" kern="1200" cap="none" spc="0" baseline="0">
                        <a:ln>
                          <a:noFill/>
                        </a:ln>
                        <a:solidFill>
                          <a:schemeClr val="accent1">
                            <a:lumMod val="50000"/>
                          </a:schemeClr>
                        </a:solidFill>
                        <a:uFillTx/>
                        <a:latin typeface="Avenir Next" panose="020B0503020202020204" pitchFamily="34" charset="0"/>
                        <a:ea typeface="+mn-ea"/>
                        <a:cs typeface="Calibri" panose="020F0502020204030204" pitchFamily="34" charset="0"/>
                        <a:sym typeface="Calibri"/>
                      </a:endParaRPr>
                    </a:p>
                  </a:txBody>
                  <a:tcPr marL="0" marR="0" marT="0" marB="0" anchor="ctr"/>
                </a:tc>
                <a:tc>
                  <a:txBody>
                    <a:bodyPr/>
                    <a:lstStyle/>
                    <a:p>
                      <a:pPr algn="ct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extLst>
                  <a:ext uri="{0D108BD9-81ED-4DB2-BD59-A6C34878D82A}">
                    <a16:rowId xmlns:a16="http://schemas.microsoft.com/office/drawing/2014/main" val="854188398"/>
                  </a:ext>
                </a:extLst>
              </a:tr>
              <a:tr h="283068">
                <a:tc>
                  <a:txBody>
                    <a:bodyPr/>
                    <a:lstStyle/>
                    <a:p>
                      <a:pPr lvl="0" algn="l"/>
                      <a:r>
                        <a:rPr lang="en-GB" sz="1200" b="0" i="0" strike="noStrike" dirty="0">
                          <a:solidFill>
                            <a:schemeClr val="accent1">
                              <a:lumMod val="50000"/>
                            </a:schemeClr>
                          </a:solidFill>
                          <a:latin typeface="Avenir Next" panose="020B0503020202020204" pitchFamily="34" charset="0"/>
                        </a:rPr>
                        <a:t>CRS All Grades</a:t>
                      </a:r>
                      <a:endParaRPr lang="en-GB" sz="1200" b="0" i="0" strike="noStrike" dirty="0">
                        <a:solidFill>
                          <a:schemeClr val="accent1">
                            <a:lumMod val="50000"/>
                          </a:schemeClr>
                        </a:solidFill>
                        <a:latin typeface="Avenir Next" panose="020B0503020202020204" pitchFamily="34" charset="0"/>
                        <a:cs typeface="Calibri" panose="020F0502020204030204" pitchFamily="34" charset="0"/>
                      </a:endParaRPr>
                    </a:p>
                  </a:txBody>
                  <a:tcPr marL="121920" marR="121920" marT="60960" marB="60960" anchor="ctr"/>
                </a:tc>
                <a:tc>
                  <a:txBody>
                    <a:bodyPr/>
                    <a:lstStyle/>
                    <a:p>
                      <a:pPr algn="ctr"/>
                      <a:r>
                        <a:rPr lang="en-GB" sz="1200" b="0" i="0" strike="noStrike">
                          <a:solidFill>
                            <a:schemeClr val="accent1">
                              <a:lumMod val="50000"/>
                            </a:schemeClr>
                          </a:solidFill>
                          <a:latin typeface="Avenir Next" panose="020B0503020202020204" pitchFamily="34" charset="0"/>
                        </a:rPr>
                        <a:t>1</a:t>
                      </a:r>
                      <a:endParaRPr lang="en-GB" sz="1200" b="0" i="0" strike="noStrike">
                        <a:solidFill>
                          <a:schemeClr val="accent1">
                            <a:lumMod val="50000"/>
                          </a:schemeClr>
                        </a:solidFill>
                        <a:latin typeface="Avenir Next" panose="020B0503020202020204" pitchFamily="34" charset="0"/>
                        <a:cs typeface="Calibri" panose="020F0502020204030204" pitchFamily="34" charset="0"/>
                      </a:endParaRPr>
                    </a:p>
                  </a:txBody>
                  <a:tcPr marL="0" marR="0" marT="0" marB="0" anchor="ctr"/>
                </a:tc>
                <a:tc>
                  <a:txBody>
                    <a:bodyPr/>
                    <a:lstStyle/>
                    <a:p>
                      <a:pPr algn="ctr"/>
                      <a:r>
                        <a:rPr lang="en-GB" sz="1200" b="0" i="0" strike="noStrike" baseline="0" dirty="0">
                          <a:solidFill>
                            <a:schemeClr val="accent1">
                              <a:lumMod val="50000"/>
                            </a:schemeClr>
                          </a:solidFill>
                          <a:latin typeface="Avenir Next" panose="020B0503020202020204" pitchFamily="34" charset="0"/>
                        </a:rPr>
                        <a:t>0</a:t>
                      </a:r>
                      <a:endParaRPr lang="en-GB" sz="1200" b="0" i="0" strike="noStrike" baseline="0" dirty="0">
                        <a:solidFill>
                          <a:schemeClr val="accent1">
                            <a:lumMod val="50000"/>
                          </a:schemeClr>
                        </a:solidFill>
                        <a:latin typeface="Avenir Next" panose="020B0503020202020204" pitchFamily="34" charset="0"/>
                        <a:cs typeface="Calibri" panose="020F0502020204030204" pitchFamily="34" charset="0"/>
                      </a:endParaRPr>
                    </a:p>
                  </a:txBody>
                  <a:tcPr marL="0" marR="0" marT="0" marB="0" anchor="ctr"/>
                </a:tc>
                <a:tc>
                  <a:txBody>
                    <a:bodyPr/>
                    <a:lstStyle/>
                    <a:p>
                      <a:pPr algn="ctr"/>
                      <a:r>
                        <a:rPr lang="en-GB" sz="1200" b="0" i="0" kern="1200" dirty="0">
                          <a:solidFill>
                            <a:schemeClr val="accent1">
                              <a:lumMod val="50000"/>
                            </a:schemeClr>
                          </a:solidFill>
                          <a:latin typeface="Avenir Next" panose="020B0503020202020204" pitchFamily="34" charset="0"/>
                        </a:rPr>
                        <a:t>4</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GB" sz="1200" b="0" i="0" kern="1200" dirty="0">
                          <a:solidFill>
                            <a:schemeClr val="accent1">
                              <a:lumMod val="50000"/>
                            </a:schemeClr>
                          </a:solidFill>
                          <a:latin typeface="Avenir Next" panose="020B0503020202020204" pitchFamily="34" charset="0"/>
                        </a:rPr>
                        <a:t>5</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marL="0" marR="0" indent="0" algn="ctr" defTabSz="914400" rtl="0" eaLnBrk="1" latinLnBrk="0" hangingPunct="1">
                        <a:lnSpc>
                          <a:spcPct val="100000"/>
                        </a:lnSpc>
                        <a:spcBef>
                          <a:spcPts val="0"/>
                        </a:spcBef>
                        <a:spcAft>
                          <a:spcPts val="0"/>
                        </a:spcAft>
                        <a:buClrTx/>
                        <a:buSzTx/>
                        <a:buFontTx/>
                        <a:buNone/>
                        <a:tabLst/>
                      </a:pPr>
                      <a:r>
                        <a:rPr lang="en-GB" sz="1200" b="0" i="0" u="none" strike="noStrike" kern="1200" cap="none" spc="0" baseline="0">
                          <a:ln>
                            <a:noFill/>
                          </a:ln>
                          <a:solidFill>
                            <a:schemeClr val="accent1">
                              <a:lumMod val="50000"/>
                            </a:schemeClr>
                          </a:solidFill>
                          <a:uFillTx/>
                          <a:latin typeface="Avenir Next" panose="020B0503020202020204" pitchFamily="34" charset="0"/>
                          <a:sym typeface="Calibri"/>
                        </a:rPr>
                        <a:t>7</a:t>
                      </a:r>
                      <a:endParaRPr lang="en-GB" sz="1200" b="0" i="0" u="none" strike="noStrike" kern="1200" cap="none" spc="0" baseline="0">
                        <a:ln>
                          <a:noFill/>
                        </a:ln>
                        <a:solidFill>
                          <a:schemeClr val="accent1">
                            <a:lumMod val="50000"/>
                          </a:schemeClr>
                        </a:solidFill>
                        <a:uFillTx/>
                        <a:latin typeface="Avenir Next" panose="020B0503020202020204" pitchFamily="34" charset="0"/>
                        <a:ea typeface="+mn-ea"/>
                        <a:cs typeface="Calibri" panose="020F0502020204030204" pitchFamily="34" charset="0"/>
                        <a:sym typeface="Calibri"/>
                      </a:endParaRPr>
                    </a:p>
                  </a:txBody>
                  <a:tcPr marL="0" marR="0" marT="0" marB="0" anchor="ctr"/>
                </a:tc>
                <a:tc>
                  <a:txBody>
                    <a:bodyPr/>
                    <a:lstStyle/>
                    <a:p>
                      <a:pPr algn="ctr"/>
                      <a:r>
                        <a:rPr lang="en-GB" sz="1200" b="0" i="0" kern="1200" dirty="0">
                          <a:solidFill>
                            <a:schemeClr val="accent1">
                              <a:lumMod val="50000"/>
                            </a:schemeClr>
                          </a:solidFill>
                          <a:latin typeface="Avenir Next" panose="020B0503020202020204" pitchFamily="34" charset="0"/>
                        </a:rPr>
                        <a:t>      17 (35%)</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extLst>
                  <a:ext uri="{0D108BD9-81ED-4DB2-BD59-A6C34878D82A}">
                    <a16:rowId xmlns:a16="http://schemas.microsoft.com/office/drawing/2014/main" val="1896511365"/>
                  </a:ext>
                </a:extLst>
              </a:tr>
              <a:tr h="283068">
                <a:tc>
                  <a:txBody>
                    <a:bodyPr/>
                    <a:lstStyle/>
                    <a:p>
                      <a:pPr lvl="0" algn="l"/>
                      <a:r>
                        <a:rPr lang="en-US" sz="1200" b="0" i="0" strike="noStrike" dirty="0">
                          <a:solidFill>
                            <a:schemeClr val="accent1">
                              <a:lumMod val="50000"/>
                            </a:schemeClr>
                          </a:solidFill>
                          <a:latin typeface="Avenir Next" panose="020B0503020202020204" pitchFamily="34" charset="0"/>
                        </a:rPr>
                        <a:t>CRS ≥ Grade 3</a:t>
                      </a:r>
                      <a:endParaRPr lang="en-GB" sz="1200" b="0" i="0" strike="noStrike" dirty="0">
                        <a:solidFill>
                          <a:schemeClr val="accent1">
                            <a:lumMod val="50000"/>
                          </a:schemeClr>
                        </a:solidFill>
                        <a:latin typeface="Avenir Next" panose="020B0503020202020204" pitchFamily="34" charset="0"/>
                        <a:cs typeface="Calibri" panose="020F0502020204030204" pitchFamily="34" charset="0"/>
                      </a:endParaRPr>
                    </a:p>
                  </a:txBody>
                  <a:tcPr marL="121920" marR="121920" marT="60960" marB="60960" anchor="ctr"/>
                </a:tc>
                <a:tc>
                  <a:txBody>
                    <a:bodyPr/>
                    <a:lstStyle/>
                    <a:p>
                      <a:pPr algn="ctr"/>
                      <a:r>
                        <a:rPr lang="en-US" sz="1200" b="0" i="0" kern="1200" dirty="0">
                          <a:solidFill>
                            <a:schemeClr val="accent1">
                              <a:lumMod val="50000"/>
                            </a:schemeClr>
                          </a:solidFill>
                          <a:latin typeface="Avenir Next" panose="020B0503020202020204" pitchFamily="34" charset="0"/>
                        </a:rPr>
                        <a:t>0</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strike="noStrike" baseline="0" dirty="0">
                          <a:solidFill>
                            <a:schemeClr val="accent1">
                              <a:lumMod val="50000"/>
                            </a:schemeClr>
                          </a:solidFill>
                          <a:latin typeface="Avenir Next" panose="020B0503020202020204" pitchFamily="34" charset="0"/>
                        </a:rPr>
                        <a:t> 0*</a:t>
                      </a:r>
                      <a:endParaRPr lang="en-GB" sz="1200" b="0" i="0" strike="noStrike" baseline="0" dirty="0">
                        <a:solidFill>
                          <a:schemeClr val="accent1">
                            <a:lumMod val="50000"/>
                          </a:schemeClr>
                        </a:solidFill>
                        <a:latin typeface="Avenir Next" panose="020B0503020202020204" pitchFamily="34" charset="0"/>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0</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0</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1</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          1 (2%)</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extLst>
                  <a:ext uri="{0D108BD9-81ED-4DB2-BD59-A6C34878D82A}">
                    <a16:rowId xmlns:a16="http://schemas.microsoft.com/office/drawing/2014/main" val="1473088214"/>
                  </a:ext>
                </a:extLst>
              </a:tr>
              <a:tr h="283068">
                <a:tc>
                  <a:txBody>
                    <a:bodyPr/>
                    <a:lstStyle/>
                    <a:p>
                      <a:pPr lvl="0" algn="l"/>
                      <a:r>
                        <a:rPr lang="en-US" sz="1200" b="0" i="0" strike="noStrike" dirty="0">
                          <a:solidFill>
                            <a:schemeClr val="accent1">
                              <a:lumMod val="50000"/>
                            </a:schemeClr>
                          </a:solidFill>
                          <a:latin typeface="Avenir Next" panose="020B0503020202020204" pitchFamily="34" charset="0"/>
                        </a:rPr>
                        <a:t>NTX All Grades</a:t>
                      </a:r>
                      <a:endParaRPr lang="en-GB" sz="1200" b="0" i="0" strike="noStrike" dirty="0">
                        <a:solidFill>
                          <a:schemeClr val="accent1">
                            <a:lumMod val="50000"/>
                          </a:schemeClr>
                        </a:solidFill>
                        <a:latin typeface="Avenir Next" panose="020B0503020202020204" pitchFamily="34" charset="0"/>
                        <a:cs typeface="Calibri" panose="020F0502020204030204" pitchFamily="34" charset="0"/>
                      </a:endParaRPr>
                    </a:p>
                  </a:txBody>
                  <a:tcPr marL="121920" marR="121920" marT="60960" marB="60960" anchor="ctr"/>
                </a:tc>
                <a:tc>
                  <a:txBody>
                    <a:bodyPr/>
                    <a:lstStyle/>
                    <a:p>
                      <a:pPr algn="ctr"/>
                      <a:r>
                        <a:rPr lang="en-US" sz="1200" b="0" i="0" strike="noStrike" dirty="0">
                          <a:solidFill>
                            <a:schemeClr val="accent1">
                              <a:lumMod val="50000"/>
                            </a:schemeClr>
                          </a:solidFill>
                          <a:latin typeface="Avenir Next" panose="020B0503020202020204" pitchFamily="34" charset="0"/>
                        </a:rPr>
                        <a:t>1</a:t>
                      </a:r>
                      <a:endParaRPr lang="en-GB" sz="1200" b="0" i="0" strike="noStrike" dirty="0">
                        <a:solidFill>
                          <a:schemeClr val="accent1">
                            <a:lumMod val="50000"/>
                          </a:schemeClr>
                        </a:solidFill>
                        <a:latin typeface="Avenir Next" panose="020B0503020202020204" pitchFamily="34" charset="0"/>
                        <a:cs typeface="Calibri" panose="020F0502020204030204" pitchFamily="34" charset="0"/>
                      </a:endParaRPr>
                    </a:p>
                  </a:txBody>
                  <a:tcPr marL="0" marR="0" marT="0" marB="0" anchor="ctr"/>
                </a:tc>
                <a:tc>
                  <a:txBody>
                    <a:bodyPr/>
                    <a:lstStyle/>
                    <a:p>
                      <a:pPr algn="ctr"/>
                      <a:r>
                        <a:rPr lang="en-US" sz="1200" b="0" i="0" strike="noStrike" baseline="0" dirty="0">
                          <a:solidFill>
                            <a:schemeClr val="accent1">
                              <a:lumMod val="50000"/>
                            </a:schemeClr>
                          </a:solidFill>
                          <a:latin typeface="Avenir Next" panose="020B0503020202020204" pitchFamily="34" charset="0"/>
                        </a:rPr>
                        <a:t>0</a:t>
                      </a:r>
                      <a:endParaRPr lang="en-GB" sz="1200" b="0" i="0" strike="noStrike" baseline="0" dirty="0">
                        <a:solidFill>
                          <a:schemeClr val="accent1">
                            <a:lumMod val="50000"/>
                          </a:schemeClr>
                        </a:solidFill>
                        <a:latin typeface="Avenir Next" panose="020B0503020202020204" pitchFamily="34" charset="0"/>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0</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1</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1</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a:solidFill>
                            <a:schemeClr val="accent1">
                              <a:lumMod val="50000"/>
                            </a:schemeClr>
                          </a:solidFill>
                          <a:latin typeface="Avenir Next" panose="020B0503020202020204" pitchFamily="34" charset="0"/>
                        </a:rPr>
                        <a:t>          3 (6%)</a:t>
                      </a:r>
                      <a:endParaRPr lang="en-GB" sz="1200" b="0" i="0" kern="120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extLst>
                  <a:ext uri="{0D108BD9-81ED-4DB2-BD59-A6C34878D82A}">
                    <a16:rowId xmlns:a16="http://schemas.microsoft.com/office/drawing/2014/main" val="1355759966"/>
                  </a:ext>
                </a:extLst>
              </a:tr>
              <a:tr h="283068">
                <a:tc>
                  <a:txBody>
                    <a:bodyPr/>
                    <a:lstStyle/>
                    <a:p>
                      <a:pPr lvl="0" algn="l"/>
                      <a:r>
                        <a:rPr lang="en-US" sz="1200" b="0" i="0" strike="noStrike" dirty="0">
                          <a:solidFill>
                            <a:schemeClr val="accent1">
                              <a:lumMod val="50000"/>
                            </a:schemeClr>
                          </a:solidFill>
                          <a:latin typeface="Avenir Next" panose="020B0503020202020204" pitchFamily="34" charset="0"/>
                        </a:rPr>
                        <a:t>NTX ≥ Grade 3</a:t>
                      </a:r>
                      <a:endParaRPr lang="en-GB" sz="1200" b="0" i="0" strike="noStrike" dirty="0">
                        <a:solidFill>
                          <a:schemeClr val="accent1">
                            <a:lumMod val="50000"/>
                          </a:schemeClr>
                        </a:solidFill>
                        <a:latin typeface="Avenir Next" panose="020B0503020202020204" pitchFamily="34" charset="0"/>
                        <a:cs typeface="Calibri" panose="020F0502020204030204" pitchFamily="34" charset="0"/>
                      </a:endParaRPr>
                    </a:p>
                  </a:txBody>
                  <a:tcPr marL="121920" marR="121920" marT="60960" marB="60960" anchor="ctr"/>
                </a:tc>
                <a:tc>
                  <a:txBody>
                    <a:bodyPr/>
                    <a:lstStyle/>
                    <a:p>
                      <a:pPr algn="ctr"/>
                      <a:r>
                        <a:rPr lang="en-US" sz="1200" b="0" i="0" strike="noStrike" dirty="0">
                          <a:solidFill>
                            <a:schemeClr val="accent1">
                              <a:lumMod val="50000"/>
                            </a:schemeClr>
                          </a:solidFill>
                          <a:latin typeface="Avenir Next" panose="020B0503020202020204" pitchFamily="34" charset="0"/>
                        </a:rPr>
                        <a:t>1 </a:t>
                      </a:r>
                      <a:endParaRPr lang="en-GB" sz="1200" b="0" i="0" strike="noStrike" dirty="0">
                        <a:solidFill>
                          <a:schemeClr val="accent1">
                            <a:lumMod val="50000"/>
                          </a:schemeClr>
                        </a:solidFill>
                        <a:latin typeface="Avenir Next" panose="020B0503020202020204" pitchFamily="34" charset="0"/>
                        <a:cs typeface="Calibri" panose="020F0502020204030204" pitchFamily="34" charset="0"/>
                      </a:endParaRPr>
                    </a:p>
                  </a:txBody>
                  <a:tcPr marL="0" marR="0" marT="0" marB="0" anchor="ctr"/>
                </a:tc>
                <a:tc>
                  <a:txBody>
                    <a:bodyPr/>
                    <a:lstStyle/>
                    <a:p>
                      <a:pPr algn="ctr"/>
                      <a:r>
                        <a:rPr lang="en-US" sz="1200" b="0" i="0" strike="noStrike" baseline="0" dirty="0">
                          <a:solidFill>
                            <a:schemeClr val="accent1">
                              <a:lumMod val="50000"/>
                            </a:schemeClr>
                          </a:solidFill>
                          <a:latin typeface="Avenir Next" panose="020B0503020202020204" pitchFamily="34" charset="0"/>
                        </a:rPr>
                        <a:t>0</a:t>
                      </a:r>
                      <a:endParaRPr lang="en-GB" sz="1200" b="0" i="0" strike="noStrike" baseline="0" dirty="0">
                        <a:solidFill>
                          <a:schemeClr val="accent1">
                            <a:lumMod val="50000"/>
                          </a:schemeClr>
                        </a:solidFill>
                        <a:latin typeface="Avenir Next" panose="020B0503020202020204" pitchFamily="34" charset="0"/>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0</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0</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1</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          2 (4%)</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extLst>
                  <a:ext uri="{0D108BD9-81ED-4DB2-BD59-A6C34878D82A}">
                    <a16:rowId xmlns:a16="http://schemas.microsoft.com/office/drawing/2014/main" val="3787021440"/>
                  </a:ext>
                </a:extLst>
              </a:tr>
            </a:tbl>
          </a:graphicData>
        </a:graphic>
      </p:graphicFrame>
    </p:spTree>
    <p:extLst>
      <p:ext uri="{BB962C8B-B14F-4D97-AF65-F5344CB8AC3E}">
        <p14:creationId xmlns:p14="http://schemas.microsoft.com/office/powerpoint/2010/main" val="66806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1B13F3-D411-4721-B4FC-4F20FEAEF1F5}"/>
              </a:ext>
            </a:extLst>
          </p:cNvPr>
          <p:cNvSpPr>
            <a:spLocks noGrp="1"/>
          </p:cNvSpPr>
          <p:nvPr>
            <p:ph type="title"/>
          </p:nvPr>
        </p:nvSpPr>
        <p:spPr/>
        <p:txBody>
          <a:bodyPr/>
          <a:lstStyle/>
          <a:p>
            <a:r>
              <a:rPr lang="en-US" dirty="0"/>
              <a:t>Efficacy seen across all dose ranges</a:t>
            </a:r>
            <a:br>
              <a:rPr lang="en-US" dirty="0"/>
            </a:br>
            <a:r>
              <a:rPr lang="en-US" sz="1600" dirty="0">
                <a:solidFill>
                  <a:schemeClr val="bg1"/>
                </a:solidFill>
                <a:latin typeface="Avenir Next" panose="020B0503020202020204" pitchFamily="34" charset="0"/>
              </a:rPr>
              <a:t>Response data by cohort</a:t>
            </a:r>
            <a:br>
              <a:rPr lang="en-GB" sz="1600" dirty="0"/>
            </a:br>
            <a:br>
              <a:rPr lang="en-GB" sz="1600" dirty="0"/>
            </a:br>
            <a:br>
              <a:rPr lang="en-GB" dirty="0"/>
            </a:br>
            <a:br>
              <a:rPr lang="en-GB" dirty="0"/>
            </a:br>
            <a:endParaRPr lang="en-GB" dirty="0"/>
          </a:p>
        </p:txBody>
      </p:sp>
      <p:sp>
        <p:nvSpPr>
          <p:cNvPr id="9" name="Text Placeholder 8">
            <a:extLst>
              <a:ext uri="{FF2B5EF4-FFF2-40B4-BE49-F238E27FC236}">
                <a16:creationId xmlns:a16="http://schemas.microsoft.com/office/drawing/2014/main" id="{2C85B21D-90B8-4BDE-BE30-BD1CADDBE08A}"/>
              </a:ext>
            </a:extLst>
          </p:cNvPr>
          <p:cNvSpPr txBox="1">
            <a:spLocks/>
          </p:cNvSpPr>
          <p:nvPr/>
        </p:nvSpPr>
        <p:spPr>
          <a:xfrm>
            <a:off x="494821" y="5695372"/>
            <a:ext cx="10693620" cy="598187"/>
          </a:xfrm>
          <a:prstGeom prst="rect">
            <a:avLst/>
          </a:prstGeom>
        </p:spPr>
        <p:txBody>
          <a:bodyPr vert="horz" wrap="square" lIns="121920" tIns="60960" rIns="121920" bIns="60960" numCol="1" anchor="t" anchorCtr="0" compatLnSpc="1">
            <a:prstTxWarp prst="textNoShape">
              <a:avLst/>
            </a:prstTxWarp>
          </a:bodyPr>
          <a:lstStyle>
            <a:defPPr>
              <a:defRPr lang="en-US"/>
            </a:defPPr>
            <a:lvl1pPr algn="r" defTabSz="457200" rtl="0" fontAlgn="base">
              <a:spcBef>
                <a:spcPct val="0"/>
              </a:spcBef>
              <a:spcAft>
                <a:spcPct val="0"/>
              </a:spcAft>
              <a:defRPr sz="1200" kern="1200">
                <a:solidFill>
                  <a:srgbClr val="898989"/>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100584" lvl="0" algn="l" defTabSz="914377" eaLnBrk="0" hangingPunct="0">
              <a:defRPr/>
            </a:pPr>
            <a:r>
              <a:rPr lang="en-US" sz="1100" dirty="0">
                <a:solidFill>
                  <a:schemeClr val="bg1">
                    <a:lumMod val="50000"/>
                  </a:schemeClr>
                </a:solidFill>
                <a:latin typeface="Avenir Next" panose="020B0503020202020204" pitchFamily="34" charset="0"/>
                <a:sym typeface="Calibri"/>
              </a:rPr>
              <a:t>* Evaluable = PET positive disease prior to start of pre-conditioning and infused at least 28 days prior to data Cut-off date</a:t>
            </a:r>
          </a:p>
          <a:p>
            <a:pPr marL="192024" lvl="0" indent="-91440" algn="l" defTabSz="914377" eaLnBrk="0" hangingPunct="0">
              <a:buFont typeface="Arial" panose="020B0604020202020204" pitchFamily="34" charset="0"/>
              <a:buChar char="•"/>
              <a:defRPr/>
            </a:pPr>
            <a:r>
              <a:rPr lang="en-US" sz="1100" dirty="0">
                <a:solidFill>
                  <a:schemeClr val="bg1">
                    <a:lumMod val="50000"/>
                  </a:schemeClr>
                </a:solidFill>
                <a:latin typeface="Avenir Next" panose="020B0503020202020204" pitchFamily="34" charset="0"/>
                <a:sym typeface="Calibri"/>
              </a:rPr>
              <a:t>Response evaluation per Lugano 2014 criteria</a:t>
            </a:r>
          </a:p>
          <a:p>
            <a:pPr marL="192024" lvl="0" indent="-91440" algn="l" defTabSz="914377" eaLnBrk="0" hangingPunct="0">
              <a:defRPr/>
            </a:pPr>
            <a:r>
              <a:rPr lang="en-US" sz="1100" dirty="0">
                <a:solidFill>
                  <a:schemeClr val="bg1">
                    <a:lumMod val="50000"/>
                  </a:schemeClr>
                </a:solidFill>
                <a:latin typeface="Avenir Next" panose="020B0503020202020204" pitchFamily="34" charset="0"/>
                <a:sym typeface="Calibri"/>
              </a:rPr>
              <a:t>ORR = Overall response rate; CR = Complete response; PR = Partial response</a:t>
            </a:r>
          </a:p>
          <a:p>
            <a:pPr marL="192024" lvl="0" indent="-91440" algn="l" defTabSz="914377" eaLnBrk="0" hangingPunct="0">
              <a:defRPr/>
            </a:pPr>
            <a:r>
              <a:rPr lang="en-US" sz="1100" dirty="0">
                <a:solidFill>
                  <a:schemeClr val="bg1">
                    <a:lumMod val="50000"/>
                  </a:schemeClr>
                </a:solidFill>
                <a:latin typeface="Avenir Next" panose="020B0503020202020204" pitchFamily="34" charset="0"/>
                <a:sym typeface="Calibri"/>
              </a:rPr>
              <a:t>Data Cut-off Date: 30-Oct-2020</a:t>
            </a:r>
          </a:p>
        </p:txBody>
      </p:sp>
      <p:sp>
        <p:nvSpPr>
          <p:cNvPr id="10" name="Rectangle 9">
            <a:extLst>
              <a:ext uri="{FF2B5EF4-FFF2-40B4-BE49-F238E27FC236}">
                <a16:creationId xmlns:a16="http://schemas.microsoft.com/office/drawing/2014/main" id="{C61FD40A-9116-0648-A486-FB8392CF83BF}"/>
              </a:ext>
            </a:extLst>
          </p:cNvPr>
          <p:cNvSpPr/>
          <p:nvPr/>
        </p:nvSpPr>
        <p:spPr>
          <a:xfrm>
            <a:off x="729013" y="1568920"/>
            <a:ext cx="10585889" cy="690034"/>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7B963F7-50CC-C54C-B37A-FAC08B69E296}"/>
              </a:ext>
            </a:extLst>
          </p:cNvPr>
          <p:cNvCxnSpPr>
            <a:cxnSpLocks/>
          </p:cNvCxnSpPr>
          <p:nvPr/>
        </p:nvCxnSpPr>
        <p:spPr>
          <a:xfrm flipV="1">
            <a:off x="3518341" y="1568921"/>
            <a:ext cx="0" cy="190731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9A255B6-033F-8D40-83C3-D4BB075F15C8}"/>
              </a:ext>
            </a:extLst>
          </p:cNvPr>
          <p:cNvCxnSpPr>
            <a:cxnSpLocks/>
          </p:cNvCxnSpPr>
          <p:nvPr/>
        </p:nvCxnSpPr>
        <p:spPr>
          <a:xfrm flipV="1">
            <a:off x="11309444" y="1558371"/>
            <a:ext cx="0" cy="191786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C5816EC-225E-1D4C-AA6A-6C6B32F8DF9C}"/>
              </a:ext>
            </a:extLst>
          </p:cNvPr>
          <p:cNvCxnSpPr>
            <a:cxnSpLocks/>
          </p:cNvCxnSpPr>
          <p:nvPr/>
        </p:nvCxnSpPr>
        <p:spPr>
          <a:xfrm flipV="1">
            <a:off x="10185365" y="1568921"/>
            <a:ext cx="0" cy="190731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B20A60E-1B2A-FB40-9C66-3CFB35C0B0C2}"/>
              </a:ext>
            </a:extLst>
          </p:cNvPr>
          <p:cNvCxnSpPr>
            <a:cxnSpLocks/>
          </p:cNvCxnSpPr>
          <p:nvPr/>
        </p:nvCxnSpPr>
        <p:spPr>
          <a:xfrm flipV="1">
            <a:off x="5049183" y="1568921"/>
            <a:ext cx="0" cy="190731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A96A31C-A75E-4A41-A0D6-03A6A847B21B}"/>
              </a:ext>
            </a:extLst>
          </p:cNvPr>
          <p:cNvCxnSpPr>
            <a:cxnSpLocks/>
          </p:cNvCxnSpPr>
          <p:nvPr/>
        </p:nvCxnSpPr>
        <p:spPr>
          <a:xfrm flipV="1">
            <a:off x="8133085" y="1568923"/>
            <a:ext cx="0" cy="190731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C5E112C-1149-E649-A562-764F0D9AFDF8}"/>
              </a:ext>
            </a:extLst>
          </p:cNvPr>
          <p:cNvCxnSpPr>
            <a:cxnSpLocks/>
          </p:cNvCxnSpPr>
          <p:nvPr/>
        </p:nvCxnSpPr>
        <p:spPr>
          <a:xfrm>
            <a:off x="749970" y="2866649"/>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1719C5-F2E6-C548-8DB0-19C99B54E410}"/>
              </a:ext>
            </a:extLst>
          </p:cNvPr>
          <p:cNvCxnSpPr>
            <a:cxnSpLocks/>
          </p:cNvCxnSpPr>
          <p:nvPr/>
        </p:nvCxnSpPr>
        <p:spPr>
          <a:xfrm flipV="1">
            <a:off x="729013" y="1568921"/>
            <a:ext cx="0" cy="190731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0C52862-383B-0849-80D7-152DD2F63C97}"/>
              </a:ext>
            </a:extLst>
          </p:cNvPr>
          <p:cNvSpPr txBox="1"/>
          <p:nvPr/>
        </p:nvSpPr>
        <p:spPr>
          <a:xfrm>
            <a:off x="621281" y="3797699"/>
            <a:ext cx="10693619" cy="1493999"/>
          </a:xfrm>
          <a:prstGeom prst="rect">
            <a:avLst/>
          </a:prstGeom>
          <a:noFill/>
        </p:spPr>
        <p:txBody>
          <a:bodyPr wrap="square" rtlCol="0">
            <a:spAutoFit/>
          </a:bodyPr>
          <a:lstStyle/>
          <a:p>
            <a:pPr marL="194310" lvl="0" indent="-194310" defTabSz="1219170" hangingPunct="0">
              <a:lnSpc>
                <a:spcPts val="2220"/>
              </a:lnSpc>
              <a:buClr>
                <a:srgbClr val="00ACB8"/>
              </a:buClr>
              <a:buSzPct val="120000"/>
              <a:buFont typeface="Courier New" panose="02070309020205020404" pitchFamily="49" charset="0"/>
              <a:buChar char="o"/>
              <a:defRPr/>
            </a:pPr>
            <a:r>
              <a:rPr lang="en-US" sz="1600" dirty="0">
                <a:solidFill>
                  <a:schemeClr val="accent1">
                    <a:lumMod val="50000"/>
                  </a:schemeClr>
                </a:solidFill>
                <a:latin typeface="Avenir Next" panose="020B0503020202020204" pitchFamily="34" charset="0"/>
                <a:ea typeface="Geneva" charset="0"/>
              </a:rPr>
              <a:t>150-450 x 10</a:t>
            </a:r>
            <a:r>
              <a:rPr lang="en-US" sz="1600" baseline="30000" dirty="0">
                <a:solidFill>
                  <a:schemeClr val="accent1">
                    <a:lumMod val="50000"/>
                  </a:schemeClr>
                </a:solidFill>
                <a:latin typeface="Avenir Next" panose="020B0503020202020204" pitchFamily="34" charset="0"/>
                <a:ea typeface="Geneva" charset="0"/>
              </a:rPr>
              <a:t>6</a:t>
            </a:r>
            <a:r>
              <a:rPr lang="en-US" sz="1600" dirty="0">
                <a:solidFill>
                  <a:schemeClr val="accent1">
                    <a:lumMod val="50000"/>
                  </a:schemeClr>
                </a:solidFill>
                <a:latin typeface="Avenir Next" panose="020B0503020202020204" pitchFamily="34" charset="0"/>
                <a:ea typeface="Geneva" charset="0"/>
              </a:rPr>
              <a:t>, Day -1 </a:t>
            </a:r>
            <a:r>
              <a:rPr lang="en-US" sz="1600" dirty="0" err="1">
                <a:solidFill>
                  <a:schemeClr val="accent1">
                    <a:lumMod val="50000"/>
                  </a:schemeClr>
                </a:solidFill>
                <a:latin typeface="Avenir Next" panose="020B0503020202020204" pitchFamily="34" charset="0"/>
                <a:ea typeface="Geneva" charset="0"/>
              </a:rPr>
              <a:t>pem</a:t>
            </a:r>
            <a:r>
              <a:rPr lang="en-US" sz="1600" dirty="0">
                <a:solidFill>
                  <a:schemeClr val="accent1">
                    <a:lumMod val="50000"/>
                  </a:schemeClr>
                </a:solidFill>
                <a:latin typeface="Avenir Next" panose="020B0503020202020204" pitchFamily="34" charset="0"/>
                <a:ea typeface="Geneva" charset="0"/>
              </a:rPr>
              <a:t> (N=29 evaluable): ORR 66%, CR rate 55%</a:t>
            </a:r>
            <a:br>
              <a:rPr lang="en-US" sz="1600" dirty="0">
                <a:solidFill>
                  <a:schemeClr val="accent1">
                    <a:lumMod val="50000"/>
                  </a:schemeClr>
                </a:solidFill>
                <a:latin typeface="Avenir Next" panose="020B0503020202020204" pitchFamily="34" charset="0"/>
                <a:ea typeface="Geneva" charset="0"/>
              </a:rPr>
            </a:br>
            <a:endParaRPr lang="en-US" sz="1600" dirty="0">
              <a:solidFill>
                <a:schemeClr val="accent1">
                  <a:lumMod val="50000"/>
                </a:schemeClr>
              </a:solidFill>
              <a:latin typeface="Avenir Next" panose="020B0503020202020204" pitchFamily="34" charset="0"/>
              <a:ea typeface="Geneva" charset="0"/>
            </a:endParaRPr>
          </a:p>
          <a:p>
            <a:pPr marL="194310" indent="-194310" defTabSz="1219170">
              <a:lnSpc>
                <a:spcPts val="2220"/>
              </a:lnSpc>
              <a:buClr>
                <a:srgbClr val="00ACB8"/>
              </a:buClr>
              <a:buSzPct val="120000"/>
              <a:buFont typeface="Courier New" panose="02070309020205020404" pitchFamily="49" charset="0"/>
              <a:buChar char="o"/>
              <a:defRPr/>
            </a:pPr>
            <a:r>
              <a:rPr lang="en-GB" sz="1600" dirty="0">
                <a:solidFill>
                  <a:schemeClr val="accent1">
                    <a:lumMod val="50000"/>
                  </a:schemeClr>
                </a:solidFill>
                <a:latin typeface="Avenir Next" panose="020B0503020202020204" pitchFamily="34" charset="0"/>
                <a:cs typeface="Helvetica"/>
                <a:sym typeface="Calibri"/>
              </a:rPr>
              <a:t>Doses ≥ 300 x 10</a:t>
            </a:r>
            <a:r>
              <a:rPr lang="en-GB" sz="1600" baseline="30000" dirty="0">
                <a:solidFill>
                  <a:schemeClr val="accent1">
                    <a:lumMod val="50000"/>
                  </a:schemeClr>
                </a:solidFill>
                <a:latin typeface="Avenir Next" panose="020B0503020202020204" pitchFamily="34" charset="0"/>
                <a:cs typeface="Helvetica"/>
                <a:sym typeface="Calibri"/>
              </a:rPr>
              <a:t>6</a:t>
            </a:r>
            <a:r>
              <a:rPr lang="en-GB" sz="1600" dirty="0">
                <a:solidFill>
                  <a:schemeClr val="accent1">
                    <a:lumMod val="50000"/>
                  </a:schemeClr>
                </a:solidFill>
                <a:latin typeface="Avenir Next" panose="020B0503020202020204" pitchFamily="34" charset="0"/>
                <a:cs typeface="Helvetica"/>
                <a:sym typeface="Calibri"/>
              </a:rPr>
              <a:t>, CR rate of 62% (n=26)</a:t>
            </a:r>
            <a:br>
              <a:rPr lang="en-GB" sz="1600" dirty="0">
                <a:solidFill>
                  <a:schemeClr val="accent1">
                    <a:lumMod val="50000"/>
                  </a:schemeClr>
                </a:solidFill>
                <a:latin typeface="Avenir Next" panose="020B0503020202020204" pitchFamily="34" charset="0"/>
                <a:cs typeface="Helvetica"/>
                <a:sym typeface="Calibri"/>
              </a:rPr>
            </a:br>
            <a:endParaRPr lang="en-GB" sz="1600" dirty="0">
              <a:solidFill>
                <a:schemeClr val="accent1">
                  <a:lumMod val="50000"/>
                </a:schemeClr>
              </a:solidFill>
              <a:latin typeface="Avenir Next" panose="020B0503020202020204" pitchFamily="34" charset="0"/>
              <a:cs typeface="Helvetica"/>
              <a:sym typeface="Calibri"/>
            </a:endParaRPr>
          </a:p>
          <a:p>
            <a:pPr marL="194310" indent="-194310" defTabSz="1219170">
              <a:lnSpc>
                <a:spcPts val="2220"/>
              </a:lnSpc>
              <a:buClr>
                <a:srgbClr val="00ACB8"/>
              </a:buClr>
              <a:buSzPct val="120000"/>
              <a:buFont typeface="Courier New" panose="02070309020205020404" pitchFamily="49" charset="0"/>
              <a:buChar char="o"/>
              <a:defRPr/>
            </a:pPr>
            <a:r>
              <a:rPr lang="en-GB" sz="1600" dirty="0">
                <a:solidFill>
                  <a:schemeClr val="accent1">
                    <a:lumMod val="50000"/>
                  </a:schemeClr>
                </a:solidFill>
                <a:latin typeface="Avenir Next Medium" panose="020B0503020202020204" pitchFamily="34" charset="0"/>
                <a:cs typeface="Helvetica"/>
                <a:sym typeface="Calibri"/>
              </a:rPr>
              <a:t>Dose of 450 x 10</a:t>
            </a:r>
            <a:r>
              <a:rPr lang="en-GB" sz="1600" baseline="30000" dirty="0">
                <a:solidFill>
                  <a:schemeClr val="accent1">
                    <a:lumMod val="50000"/>
                  </a:schemeClr>
                </a:solidFill>
                <a:latin typeface="Avenir Next Medium" panose="020B0503020202020204" pitchFamily="34" charset="0"/>
                <a:cs typeface="Helvetica"/>
                <a:sym typeface="Calibri"/>
              </a:rPr>
              <a:t>6</a:t>
            </a:r>
            <a:r>
              <a:rPr lang="en-GB" sz="1600" dirty="0">
                <a:solidFill>
                  <a:schemeClr val="accent1">
                    <a:lumMod val="50000"/>
                  </a:schemeClr>
                </a:solidFill>
                <a:latin typeface="Avenir Next Medium" panose="020B0503020202020204" pitchFamily="34" charset="0"/>
                <a:cs typeface="Helvetica"/>
                <a:sym typeface="Calibri"/>
              </a:rPr>
              <a:t>, CR rate of 73% (n=15)</a:t>
            </a:r>
          </a:p>
        </p:txBody>
      </p:sp>
      <p:cxnSp>
        <p:nvCxnSpPr>
          <p:cNvPr id="34" name="Straight Connector 33">
            <a:extLst>
              <a:ext uri="{FF2B5EF4-FFF2-40B4-BE49-F238E27FC236}">
                <a16:creationId xmlns:a16="http://schemas.microsoft.com/office/drawing/2014/main" id="{0F5DA765-5767-5842-8CB8-6E2D4A2CD3A4}"/>
              </a:ext>
            </a:extLst>
          </p:cNvPr>
          <p:cNvCxnSpPr>
            <a:cxnSpLocks/>
          </p:cNvCxnSpPr>
          <p:nvPr/>
        </p:nvCxnSpPr>
        <p:spPr>
          <a:xfrm flipV="1">
            <a:off x="6592873" y="1568923"/>
            <a:ext cx="0" cy="190731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BBC4D1A-E6EB-A646-814B-A1426F8E2510}"/>
              </a:ext>
            </a:extLst>
          </p:cNvPr>
          <p:cNvSpPr/>
          <p:nvPr/>
        </p:nvSpPr>
        <p:spPr>
          <a:xfrm>
            <a:off x="729013" y="2563533"/>
            <a:ext cx="10585889" cy="301412"/>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ACD54B9-29F6-A241-B20E-DEAAB7AE64C7}"/>
              </a:ext>
            </a:extLst>
          </p:cNvPr>
          <p:cNvSpPr/>
          <p:nvPr/>
        </p:nvSpPr>
        <p:spPr>
          <a:xfrm>
            <a:off x="729012" y="3176136"/>
            <a:ext cx="10585889" cy="300103"/>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ED085DE0-F2EB-1E42-A561-C21C75C601D6}"/>
              </a:ext>
            </a:extLst>
          </p:cNvPr>
          <p:cNvCxnSpPr>
            <a:cxnSpLocks/>
          </p:cNvCxnSpPr>
          <p:nvPr/>
        </p:nvCxnSpPr>
        <p:spPr>
          <a:xfrm>
            <a:off x="729013" y="2559296"/>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2FBD0EF-4A90-0C4A-9511-A2739D6190EA}"/>
              </a:ext>
            </a:extLst>
          </p:cNvPr>
          <p:cNvCxnSpPr>
            <a:cxnSpLocks/>
          </p:cNvCxnSpPr>
          <p:nvPr/>
        </p:nvCxnSpPr>
        <p:spPr>
          <a:xfrm>
            <a:off x="729013" y="3166408"/>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EF1A185-5981-2342-B268-7AA09EDBF933}"/>
              </a:ext>
            </a:extLst>
          </p:cNvPr>
          <p:cNvCxnSpPr>
            <a:cxnSpLocks/>
          </p:cNvCxnSpPr>
          <p:nvPr/>
        </p:nvCxnSpPr>
        <p:spPr>
          <a:xfrm>
            <a:off x="760886" y="3476239"/>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90BD1BE-145A-0042-A64C-BD4EDB80F376}"/>
              </a:ext>
            </a:extLst>
          </p:cNvPr>
          <p:cNvCxnSpPr>
            <a:cxnSpLocks/>
          </p:cNvCxnSpPr>
          <p:nvPr/>
        </p:nvCxnSpPr>
        <p:spPr>
          <a:xfrm flipV="1">
            <a:off x="2153226" y="1568921"/>
            <a:ext cx="0" cy="190731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7" name="Slide Number Placeholder 2">
            <a:extLst>
              <a:ext uri="{FF2B5EF4-FFF2-40B4-BE49-F238E27FC236}">
                <a16:creationId xmlns:a16="http://schemas.microsoft.com/office/drawing/2014/main" id="{1DD4CB6D-3DB9-A748-8B93-4026390CBC06}"/>
              </a:ext>
            </a:extLst>
          </p:cNvPr>
          <p:cNvSpPr>
            <a:spLocks noGrp="1"/>
          </p:cNvSpPr>
          <p:nvPr>
            <p:ph type="sldNum" sz="quarter" idx="10"/>
          </p:nvPr>
        </p:nvSpPr>
        <p:spPr>
          <a:xfrm>
            <a:off x="8610600" y="6356350"/>
            <a:ext cx="2743200" cy="365125"/>
          </a:xfrm>
        </p:spPr>
        <p:txBody>
          <a:bodyPr/>
          <a:lstStyle/>
          <a:p>
            <a:fld id="{EB0983FF-4977-374B-8B5B-8BB7F3D0294A}" type="slidenum">
              <a:rPr lang="en-US" smtClean="0">
                <a:solidFill>
                  <a:srgbClr val="00ACB8"/>
                </a:solidFill>
              </a:rPr>
              <a:pPr/>
              <a:t>23</a:t>
            </a:fld>
            <a:endParaRPr lang="en-US" dirty="0">
              <a:solidFill>
                <a:srgbClr val="00ACB8"/>
              </a:solidFill>
            </a:endParaRPr>
          </a:p>
        </p:txBody>
      </p:sp>
      <p:graphicFrame>
        <p:nvGraphicFramePr>
          <p:cNvPr id="31" name="Table 30">
            <a:extLst>
              <a:ext uri="{FF2B5EF4-FFF2-40B4-BE49-F238E27FC236}">
                <a16:creationId xmlns:a16="http://schemas.microsoft.com/office/drawing/2014/main" id="{85A78ACB-1093-1F4E-8BAD-C1DBFC6BFCA1}"/>
              </a:ext>
            </a:extLst>
          </p:cNvPr>
          <p:cNvGraphicFramePr>
            <a:graphicFrameLocks noGrp="1"/>
          </p:cNvGraphicFramePr>
          <p:nvPr/>
        </p:nvGraphicFramePr>
        <p:xfrm>
          <a:off x="783607" y="1587930"/>
          <a:ext cx="10624785" cy="2209769"/>
        </p:xfrm>
        <a:graphic>
          <a:graphicData uri="http://schemas.openxmlformats.org/drawingml/2006/table">
            <a:tbl>
              <a:tblPr bandRow="1">
                <a:tableStyleId>{2D5ABB26-0587-4C30-8999-92F81FD0307C}</a:tableStyleId>
              </a:tblPr>
              <a:tblGrid>
                <a:gridCol w="1387088">
                  <a:extLst>
                    <a:ext uri="{9D8B030D-6E8A-4147-A177-3AD203B41FA5}">
                      <a16:colId xmlns:a16="http://schemas.microsoft.com/office/drawing/2014/main" val="3541718847"/>
                    </a:ext>
                  </a:extLst>
                </a:gridCol>
                <a:gridCol w="1415420">
                  <a:extLst>
                    <a:ext uri="{9D8B030D-6E8A-4147-A177-3AD203B41FA5}">
                      <a16:colId xmlns:a16="http://schemas.microsoft.com/office/drawing/2014/main" val="2087667006"/>
                    </a:ext>
                  </a:extLst>
                </a:gridCol>
                <a:gridCol w="1530965">
                  <a:extLst>
                    <a:ext uri="{9D8B030D-6E8A-4147-A177-3AD203B41FA5}">
                      <a16:colId xmlns:a16="http://schemas.microsoft.com/office/drawing/2014/main" val="3743848008"/>
                    </a:ext>
                  </a:extLst>
                </a:gridCol>
                <a:gridCol w="1523138">
                  <a:extLst>
                    <a:ext uri="{9D8B030D-6E8A-4147-A177-3AD203B41FA5}">
                      <a16:colId xmlns:a16="http://schemas.microsoft.com/office/drawing/2014/main" val="2249859952"/>
                    </a:ext>
                  </a:extLst>
                </a:gridCol>
                <a:gridCol w="1566153">
                  <a:extLst>
                    <a:ext uri="{9D8B030D-6E8A-4147-A177-3AD203B41FA5}">
                      <a16:colId xmlns:a16="http://schemas.microsoft.com/office/drawing/2014/main" val="81132827"/>
                    </a:ext>
                  </a:extLst>
                </a:gridCol>
                <a:gridCol w="1887166">
                  <a:extLst>
                    <a:ext uri="{9D8B030D-6E8A-4147-A177-3AD203B41FA5}">
                      <a16:colId xmlns:a16="http://schemas.microsoft.com/office/drawing/2014/main" val="3941167774"/>
                    </a:ext>
                  </a:extLst>
                </a:gridCol>
                <a:gridCol w="1314855">
                  <a:extLst>
                    <a:ext uri="{9D8B030D-6E8A-4147-A177-3AD203B41FA5}">
                      <a16:colId xmlns:a16="http://schemas.microsoft.com/office/drawing/2014/main" val="1705347773"/>
                    </a:ext>
                  </a:extLst>
                </a:gridCol>
              </a:tblGrid>
              <a:tr h="685769">
                <a:tc>
                  <a:txBody>
                    <a:bodyPr/>
                    <a:lstStyle/>
                    <a:p>
                      <a:pPr marL="0" marR="0" lvl="1" indent="0" algn="ctr" defTabSz="914400" rtl="0" eaLnBrk="1" latinLnBrk="0" hangingPunct="1">
                        <a:lnSpc>
                          <a:spcPct val="100000"/>
                        </a:lnSpc>
                        <a:spcBef>
                          <a:spcPts val="0"/>
                        </a:spcBef>
                        <a:spcAft>
                          <a:spcPts val="0"/>
                        </a:spcAft>
                        <a:buClrTx/>
                        <a:buSzTx/>
                        <a:buFontTx/>
                        <a:buNone/>
                        <a:tabLst/>
                      </a:pPr>
                      <a:endParaRPr lang="en-GB" sz="1200" b="0" i="0" u="none" strike="noStrike" cap="none" spc="0" baseline="0" dirty="0">
                        <a:ln>
                          <a:noFill/>
                        </a:ln>
                        <a:solidFill>
                          <a:schemeClr val="accent1">
                            <a:lumMod val="50000"/>
                          </a:schemeClr>
                        </a:solidFill>
                        <a:uFillTx/>
                        <a:latin typeface="Avenir Next" panose="020B0503020202020204" pitchFamily="34" charset="0"/>
                        <a:ea typeface="+mn-ea"/>
                        <a:cs typeface="Calibri" panose="020F0502020204030204" pitchFamily="34" charset="0"/>
                        <a:sym typeface="Calibri"/>
                      </a:endParaRP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chemeClr val="accent1">
                              <a:lumMod val="50000"/>
                            </a:schemeClr>
                          </a:solidFill>
                          <a:latin typeface="Avenir Next" panose="020B0503020202020204" pitchFamily="34" charset="0"/>
                        </a:rPr>
                        <a:t>50 x10</a:t>
                      </a:r>
                      <a:r>
                        <a:rPr lang="en-GB" sz="1200" b="0" i="0" baseline="30000" dirty="0">
                          <a:solidFill>
                            <a:schemeClr val="accent1">
                              <a:lumMod val="50000"/>
                            </a:schemeClr>
                          </a:solidFill>
                          <a:latin typeface="Avenir Next" panose="020B0503020202020204" pitchFamily="34" charset="0"/>
                        </a:rPr>
                        <a:t>6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accent1">
                              <a:lumMod val="50000"/>
                            </a:schemeClr>
                          </a:solidFill>
                          <a:latin typeface="Avenir Next" panose="020B0503020202020204" pitchFamily="34" charset="0"/>
                        </a:rPr>
                        <a:t>AUTO3 no </a:t>
                      </a:r>
                      <a:r>
                        <a:rPr lang="en-GB" sz="1200" b="0" i="0" kern="1200" dirty="0" err="1">
                          <a:solidFill>
                            <a:schemeClr val="accent1">
                              <a:lumMod val="50000"/>
                            </a:schemeClr>
                          </a:solidFill>
                          <a:latin typeface="Avenir Next" panose="020B0503020202020204" pitchFamily="34" charset="0"/>
                        </a:rPr>
                        <a:t>pem</a:t>
                      </a:r>
                      <a:r>
                        <a:rPr lang="en-GB" sz="1200" b="0" i="0" kern="1200" dirty="0">
                          <a:solidFill>
                            <a:schemeClr val="accent1">
                              <a:lumMod val="50000"/>
                            </a:schemeClr>
                          </a:solidFill>
                          <a:latin typeface="Avenir Next" panose="020B0503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accent1">
                              <a:lumMod val="50000"/>
                            </a:schemeClr>
                          </a:solidFill>
                          <a:latin typeface="Avenir Next" panose="020B0503020202020204" pitchFamily="34" charset="0"/>
                        </a:rPr>
                        <a:t>(N=4) </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chemeClr val="accent1">
                              <a:lumMod val="50000"/>
                            </a:schemeClr>
                          </a:solidFill>
                          <a:latin typeface="Avenir Next" panose="020B0503020202020204" pitchFamily="34" charset="0"/>
                        </a:rPr>
                        <a:t>50 x10</a:t>
                      </a:r>
                      <a:r>
                        <a:rPr lang="en-GB" sz="1200" b="0" i="0" baseline="30000" dirty="0">
                          <a:solidFill>
                            <a:schemeClr val="accent1">
                              <a:lumMod val="50000"/>
                            </a:schemeClr>
                          </a:solidFill>
                          <a:latin typeface="Avenir Next" panose="020B0503020202020204" pitchFamily="34" charset="0"/>
                        </a:rPr>
                        <a:t>6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accent1">
                              <a:lumMod val="50000"/>
                            </a:schemeClr>
                          </a:solidFill>
                          <a:latin typeface="Avenir Next" panose="020B0503020202020204" pitchFamily="34" charset="0"/>
                        </a:rPr>
                        <a:t>AUTO3 D14 pem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accent1">
                              <a:lumMod val="50000"/>
                            </a:schemeClr>
                          </a:solidFill>
                          <a:latin typeface="Avenir Next" panose="020B0503020202020204" pitchFamily="34" charset="0"/>
                        </a:rPr>
                        <a:t>(N=3) </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chemeClr val="accent1">
                              <a:lumMod val="50000"/>
                            </a:schemeClr>
                          </a:solidFill>
                          <a:latin typeface="Avenir Next" panose="020B0503020202020204" pitchFamily="34" charset="0"/>
                        </a:rPr>
                        <a:t>150-450 x10</a:t>
                      </a:r>
                      <a:r>
                        <a:rPr lang="en-GB" sz="1200" b="0" i="0" baseline="30000" dirty="0">
                          <a:solidFill>
                            <a:schemeClr val="accent1">
                              <a:lumMod val="50000"/>
                            </a:schemeClr>
                          </a:solidFill>
                          <a:latin typeface="Avenir Next" panose="020B0503020202020204" pitchFamily="34" charset="0"/>
                        </a:rPr>
                        <a:t>6 </a:t>
                      </a:r>
                      <a:br>
                        <a:rPr lang="en-GB" sz="1200" b="0" i="0" baseline="30000" dirty="0">
                          <a:solidFill>
                            <a:schemeClr val="accent1">
                              <a:lumMod val="50000"/>
                            </a:schemeClr>
                          </a:solidFill>
                          <a:latin typeface="Avenir Next" panose="020B0503020202020204" pitchFamily="34" charset="0"/>
                        </a:rPr>
                      </a:br>
                      <a:r>
                        <a:rPr lang="en-GB" sz="1200" b="0" i="0" kern="1200" dirty="0">
                          <a:solidFill>
                            <a:schemeClr val="accent1">
                              <a:lumMod val="50000"/>
                            </a:schemeClr>
                          </a:solidFill>
                          <a:latin typeface="Avenir Next" panose="020B0503020202020204" pitchFamily="34" charset="0"/>
                        </a:rPr>
                        <a:t>AUTO3 D14 pem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accent1">
                              <a:lumMod val="50000"/>
                            </a:schemeClr>
                          </a:solidFill>
                          <a:latin typeface="Avenir Next" panose="020B0503020202020204" pitchFamily="34" charset="0"/>
                        </a:rPr>
                        <a:t>(N=8) </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chemeClr val="accent1">
                              <a:lumMod val="50000"/>
                            </a:schemeClr>
                          </a:solidFill>
                          <a:latin typeface="Avenir Next" panose="020B0503020202020204" pitchFamily="34" charset="0"/>
                        </a:rPr>
                        <a:t>150-450 x10</a:t>
                      </a:r>
                      <a:r>
                        <a:rPr lang="en-GB" sz="1200" b="0" i="0" baseline="30000" dirty="0">
                          <a:solidFill>
                            <a:schemeClr val="accent1">
                              <a:lumMod val="50000"/>
                            </a:schemeClr>
                          </a:solidFill>
                          <a:latin typeface="Avenir Next" panose="020B0503020202020204" pitchFamily="34" charset="0"/>
                        </a:rPr>
                        <a:t>6 </a:t>
                      </a:r>
                      <a:br>
                        <a:rPr lang="en-GB" sz="1200" b="0" i="0" baseline="30000" dirty="0">
                          <a:solidFill>
                            <a:schemeClr val="accent1">
                              <a:lumMod val="50000"/>
                            </a:schemeClr>
                          </a:solidFill>
                          <a:latin typeface="Avenir Next" panose="020B0503020202020204" pitchFamily="34" charset="0"/>
                        </a:rPr>
                      </a:br>
                      <a:r>
                        <a:rPr lang="en-GB" sz="1200" b="0" i="0" kern="1200" dirty="0">
                          <a:solidFill>
                            <a:schemeClr val="accent1">
                              <a:lumMod val="50000"/>
                            </a:schemeClr>
                          </a:solidFill>
                          <a:latin typeface="Avenir Next" panose="020B0503020202020204" pitchFamily="34" charset="0"/>
                        </a:rPr>
                        <a:t>AUTO3 D-1 </a:t>
                      </a:r>
                      <a:r>
                        <a:rPr lang="en-GB" sz="1200" b="0" i="0" kern="1200" dirty="0" err="1">
                          <a:solidFill>
                            <a:schemeClr val="accent1">
                              <a:lumMod val="50000"/>
                            </a:schemeClr>
                          </a:solidFill>
                          <a:latin typeface="Avenir Next" panose="020B0503020202020204" pitchFamily="34" charset="0"/>
                        </a:rPr>
                        <a:t>pem</a:t>
                      </a:r>
                      <a:r>
                        <a:rPr lang="en-GB" sz="1200" b="0" i="0" kern="1200" dirty="0">
                          <a:solidFill>
                            <a:schemeClr val="accent1">
                              <a:lumMod val="50000"/>
                            </a:schemeClr>
                          </a:solidFill>
                          <a:latin typeface="Avenir Next" panose="020B0503020202020204" pitchFamily="34" charset="0"/>
                        </a:rPr>
                        <a:t> </a:t>
                      </a:r>
                      <a:br>
                        <a:rPr lang="en-GB" sz="1200" b="0" i="0" kern="1200" dirty="0">
                          <a:solidFill>
                            <a:schemeClr val="accent1">
                              <a:lumMod val="50000"/>
                            </a:schemeClr>
                          </a:solidFill>
                          <a:latin typeface="Avenir Next" panose="020B0503020202020204" pitchFamily="34" charset="0"/>
                        </a:rPr>
                      </a:br>
                      <a:r>
                        <a:rPr lang="en-GB" sz="1200" b="0" i="0" kern="1200" dirty="0" err="1">
                          <a:solidFill>
                            <a:schemeClr val="accent1">
                              <a:lumMod val="50000"/>
                            </a:schemeClr>
                          </a:solidFill>
                          <a:latin typeface="Avenir Next" panose="020B0503020202020204" pitchFamily="34" charset="0"/>
                        </a:rPr>
                        <a:t>Inpt</a:t>
                      </a:r>
                      <a:r>
                        <a:rPr lang="en-GB" sz="1200" b="0" i="0" kern="1200" dirty="0">
                          <a:solidFill>
                            <a:schemeClr val="accent1">
                              <a:lumMod val="50000"/>
                            </a:schemeClr>
                          </a:solidFill>
                          <a:latin typeface="Avenir Next" panose="020B0503020202020204" pitchFamily="34" charset="0"/>
                        </a:rPr>
                        <a:t> (N=17) </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chemeClr val="accent1">
                              <a:lumMod val="50000"/>
                            </a:schemeClr>
                          </a:solidFill>
                          <a:latin typeface="Avenir Next" panose="020B0503020202020204" pitchFamily="34" charset="0"/>
                        </a:rPr>
                        <a:t>150-450 x10</a:t>
                      </a:r>
                      <a:r>
                        <a:rPr lang="en-GB" sz="1200" b="0" i="0" baseline="30000" dirty="0">
                          <a:solidFill>
                            <a:schemeClr val="accent1">
                              <a:lumMod val="50000"/>
                            </a:schemeClr>
                          </a:solidFill>
                          <a:latin typeface="Avenir Next" panose="020B0503020202020204" pitchFamily="34" charset="0"/>
                        </a:rPr>
                        <a:t>6 </a:t>
                      </a:r>
                      <a:br>
                        <a:rPr lang="en-GB" sz="1200" b="0" i="0" baseline="30000" dirty="0">
                          <a:solidFill>
                            <a:schemeClr val="accent1">
                              <a:lumMod val="50000"/>
                            </a:schemeClr>
                          </a:solidFill>
                          <a:latin typeface="Avenir Next" panose="020B0503020202020204" pitchFamily="34" charset="0"/>
                        </a:rPr>
                      </a:br>
                      <a:r>
                        <a:rPr lang="en-GB" sz="1200" b="0" i="0" kern="1200" dirty="0">
                          <a:solidFill>
                            <a:schemeClr val="accent1">
                              <a:lumMod val="50000"/>
                            </a:schemeClr>
                          </a:solidFill>
                          <a:latin typeface="Avenir Next" panose="020B0503020202020204" pitchFamily="34" charset="0"/>
                        </a:rPr>
                        <a:t>AUTO3 D-1 </a:t>
                      </a:r>
                      <a:r>
                        <a:rPr lang="en-GB" sz="1200" b="0" i="0" kern="1200" dirty="0" err="1">
                          <a:solidFill>
                            <a:schemeClr val="accent1">
                              <a:lumMod val="50000"/>
                            </a:schemeClr>
                          </a:solidFill>
                          <a:latin typeface="Avenir Next" panose="020B0503020202020204" pitchFamily="34" charset="0"/>
                        </a:rPr>
                        <a:t>pem</a:t>
                      </a:r>
                      <a:r>
                        <a:rPr lang="en-GB" sz="1200" b="0" i="0" kern="1200">
                          <a:solidFill>
                            <a:schemeClr val="accent1">
                              <a:lumMod val="50000"/>
                            </a:schemeClr>
                          </a:solidFill>
                          <a:latin typeface="Avenir Next" panose="020B0503020202020204" pitchFamily="34" charset="0"/>
                        </a:rPr>
                        <a:t> </a:t>
                      </a:r>
                      <a:br>
                        <a:rPr lang="en-GB" sz="1200" b="0" i="0" kern="1200">
                          <a:solidFill>
                            <a:schemeClr val="accent1">
                              <a:lumMod val="50000"/>
                            </a:schemeClr>
                          </a:solidFill>
                          <a:latin typeface="Avenir Next" panose="020B0503020202020204" pitchFamily="34" charset="0"/>
                        </a:rPr>
                      </a:br>
                      <a:r>
                        <a:rPr lang="en-GB" sz="1200" b="0" i="0" kern="1200">
                          <a:solidFill>
                            <a:schemeClr val="accent1">
                              <a:lumMod val="50000"/>
                            </a:schemeClr>
                          </a:solidFill>
                          <a:latin typeface="Avenir Next" panose="020B0503020202020204" pitchFamily="34" charset="0"/>
                        </a:rPr>
                        <a:t>Outpt</a:t>
                      </a:r>
                      <a:r>
                        <a:rPr lang="en-GB" sz="1200" b="0" i="0" kern="1200" dirty="0">
                          <a:solidFill>
                            <a:schemeClr val="accent1">
                              <a:lumMod val="50000"/>
                            </a:schemeClr>
                          </a:solidFill>
                          <a:latin typeface="Avenir Next" panose="020B0503020202020204" pitchFamily="34" charset="0"/>
                        </a:rPr>
                        <a:t> (N=17) </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spc="0" baseline="0" dirty="0">
                          <a:ln>
                            <a:noFill/>
                          </a:ln>
                          <a:solidFill>
                            <a:schemeClr val="accent1">
                              <a:lumMod val="50000"/>
                            </a:schemeClr>
                          </a:solidFill>
                          <a:uFillTx/>
                          <a:latin typeface="Avenir Next" panose="020B0503020202020204" pitchFamily="34" charset="0"/>
                          <a:sym typeface="Calibri"/>
                        </a:rPr>
                        <a:t>Total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spc="0" baseline="0" dirty="0">
                          <a:ln>
                            <a:noFill/>
                          </a:ln>
                          <a:solidFill>
                            <a:schemeClr val="accent1">
                              <a:lumMod val="50000"/>
                            </a:schemeClr>
                          </a:solidFill>
                          <a:uFillTx/>
                          <a:latin typeface="Avenir Next" panose="020B0503020202020204" pitchFamily="34" charset="0"/>
                          <a:sym typeface="Calibri"/>
                        </a:rPr>
                        <a:t>(N=49)</a:t>
                      </a:r>
                      <a:endParaRPr lang="en-GB" sz="1200" b="0" i="0" u="none" strike="noStrike" kern="1200" cap="none" spc="0" baseline="0" dirty="0">
                        <a:ln>
                          <a:noFill/>
                        </a:ln>
                        <a:solidFill>
                          <a:schemeClr val="accent1">
                            <a:lumMod val="50000"/>
                          </a:schemeClr>
                        </a:solidFill>
                        <a:uFillTx/>
                        <a:latin typeface="Avenir Next" panose="020B0503020202020204" pitchFamily="34" charset="0"/>
                        <a:ea typeface="+mn-ea"/>
                        <a:cs typeface="Calibri" panose="020F0502020204030204" pitchFamily="34" charset="0"/>
                        <a:sym typeface="Calibri"/>
                      </a:endParaRPr>
                    </a:p>
                  </a:txBody>
                  <a:tcPr marL="0" marR="0" marT="0" marB="0" anchor="ctr"/>
                </a:tc>
                <a:extLst>
                  <a:ext uri="{0D108BD9-81ED-4DB2-BD59-A6C34878D82A}">
                    <a16:rowId xmlns:a16="http://schemas.microsoft.com/office/drawing/2014/main" val="1900252678"/>
                  </a:ext>
                </a:extLst>
              </a:tr>
              <a:tr h="283068">
                <a:tc>
                  <a:txBody>
                    <a:bodyPr/>
                    <a:lstStyle/>
                    <a:p>
                      <a:pPr lvl="0" algn="l"/>
                      <a:r>
                        <a:rPr lang="en-GB" sz="1200" b="0" i="0" strike="noStrike" dirty="0">
                          <a:solidFill>
                            <a:schemeClr val="accent1">
                              <a:lumMod val="50000"/>
                            </a:schemeClr>
                          </a:solidFill>
                          <a:latin typeface="Avenir Next" panose="020B0503020202020204" pitchFamily="34" charset="0"/>
                        </a:rPr>
                        <a:t>N Evaluable*</a:t>
                      </a:r>
                      <a:endParaRPr lang="en-GB" sz="1200" b="0" i="0" strike="noStrike" dirty="0">
                        <a:solidFill>
                          <a:schemeClr val="accent1">
                            <a:lumMod val="50000"/>
                          </a:schemeClr>
                        </a:solidFill>
                        <a:latin typeface="Avenir Next" panose="020B0503020202020204" pitchFamily="34" charset="0"/>
                        <a:cs typeface="Calibri" panose="020F0502020204030204" pitchFamily="34" charset="0"/>
                      </a:endParaRPr>
                    </a:p>
                  </a:txBody>
                  <a:tcPr marL="121920" marR="121920" marT="60960" marB="60960" anchor="ctr"/>
                </a:tc>
                <a:tc>
                  <a:txBody>
                    <a:bodyPr/>
                    <a:lstStyle/>
                    <a:p>
                      <a:pPr algn="ctr"/>
                      <a:r>
                        <a:rPr lang="en-GB" sz="1200" b="0" i="0" strike="noStrike" dirty="0">
                          <a:solidFill>
                            <a:schemeClr val="accent1">
                              <a:lumMod val="50000"/>
                            </a:schemeClr>
                          </a:solidFill>
                          <a:latin typeface="Avenir Next" panose="020B0503020202020204" pitchFamily="34" charset="0"/>
                        </a:rPr>
                        <a:t>4</a:t>
                      </a:r>
                      <a:endParaRPr lang="en-GB" sz="1200" b="0" i="0" strike="noStrike" dirty="0">
                        <a:solidFill>
                          <a:schemeClr val="accent1">
                            <a:lumMod val="50000"/>
                          </a:schemeClr>
                        </a:solidFill>
                        <a:latin typeface="Avenir Next" panose="020B0503020202020204" pitchFamily="34" charset="0"/>
                        <a:cs typeface="Calibri" panose="020F0502020204030204" pitchFamily="34" charset="0"/>
                      </a:endParaRPr>
                    </a:p>
                  </a:txBody>
                  <a:tcPr marL="0" marR="0" marT="0" marB="0" anchor="ctr"/>
                </a:tc>
                <a:tc>
                  <a:txBody>
                    <a:bodyPr/>
                    <a:lstStyle/>
                    <a:p>
                      <a:pPr algn="ctr"/>
                      <a:r>
                        <a:rPr lang="en-GB" sz="1200" b="0" i="0" strike="noStrike" baseline="0" dirty="0">
                          <a:solidFill>
                            <a:schemeClr val="accent1">
                              <a:lumMod val="50000"/>
                            </a:schemeClr>
                          </a:solidFill>
                          <a:latin typeface="Avenir Next" panose="020B0503020202020204" pitchFamily="34" charset="0"/>
                        </a:rPr>
                        <a:t>2</a:t>
                      </a:r>
                      <a:endParaRPr lang="en-GB" sz="1200" b="0" i="0" strike="noStrike" baseline="0" dirty="0">
                        <a:solidFill>
                          <a:schemeClr val="accent1">
                            <a:lumMod val="50000"/>
                          </a:schemeClr>
                        </a:solidFill>
                        <a:latin typeface="Avenir Next" panose="020B0503020202020204" pitchFamily="34" charset="0"/>
                        <a:cs typeface="Calibri" panose="020F0502020204030204" pitchFamily="34" charset="0"/>
                      </a:endParaRPr>
                    </a:p>
                  </a:txBody>
                  <a:tcPr marL="0" marR="0" marT="0" marB="0" anchor="ctr"/>
                </a:tc>
                <a:tc>
                  <a:txBody>
                    <a:bodyPr/>
                    <a:lstStyle/>
                    <a:p>
                      <a:pPr algn="ctr"/>
                      <a:r>
                        <a:rPr lang="en-GB" sz="1200" b="0" i="0" kern="1200" dirty="0">
                          <a:solidFill>
                            <a:schemeClr val="accent1">
                              <a:lumMod val="50000"/>
                            </a:schemeClr>
                          </a:solidFill>
                          <a:latin typeface="Avenir Next" panose="020B0503020202020204" pitchFamily="34" charset="0"/>
                        </a:rPr>
                        <a:t>8</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rPr>
                        <a:t>15</a:t>
                      </a:r>
                    </a:p>
                  </a:txBody>
                  <a:tcPr marL="0" marR="0" marT="0" marB="0" anchor="ctr"/>
                </a:tc>
                <a:tc>
                  <a:txBody>
                    <a:bodyPr/>
                    <a:lstStyle/>
                    <a:p>
                      <a:pPr marL="0" marR="0" indent="0" algn="ctr" defTabSz="914400" rtl="0" eaLnBrk="1" latinLnBrk="0" hangingPunct="1">
                        <a:lnSpc>
                          <a:spcPct val="100000"/>
                        </a:lnSpc>
                        <a:spcBef>
                          <a:spcPts val="0"/>
                        </a:spcBef>
                        <a:spcAft>
                          <a:spcPts val="0"/>
                        </a:spcAft>
                        <a:buClrTx/>
                        <a:buSzTx/>
                        <a:buFontTx/>
                        <a:buNone/>
                        <a:tabLst/>
                      </a:pPr>
                      <a:r>
                        <a:rPr lang="en-GB" sz="1200" b="0" i="0" u="none" strike="noStrike" kern="1200" cap="none" spc="0" baseline="0" dirty="0">
                          <a:ln>
                            <a:noFill/>
                          </a:ln>
                          <a:solidFill>
                            <a:schemeClr val="accent1">
                              <a:lumMod val="50000"/>
                            </a:schemeClr>
                          </a:solidFill>
                          <a:uFillTx/>
                          <a:latin typeface="Avenir Next" panose="020B0503020202020204" pitchFamily="34" charset="0"/>
                          <a:sym typeface="Calibri"/>
                        </a:rPr>
                        <a:t>14</a:t>
                      </a:r>
                      <a:endParaRPr lang="en-GB" sz="1200" b="0" i="0" u="none" strike="noStrike" kern="1200" cap="none" spc="0" baseline="0" dirty="0">
                        <a:ln>
                          <a:noFill/>
                        </a:ln>
                        <a:solidFill>
                          <a:schemeClr val="accent1">
                            <a:lumMod val="50000"/>
                          </a:schemeClr>
                        </a:solidFill>
                        <a:uFillTx/>
                        <a:latin typeface="Avenir Next" panose="020B0503020202020204" pitchFamily="34" charset="0"/>
                        <a:ea typeface="+mn-ea"/>
                        <a:cs typeface="Calibri" panose="020F0502020204030204" pitchFamily="34" charset="0"/>
                        <a:sym typeface="Calibri"/>
                      </a:endParaRPr>
                    </a:p>
                  </a:txBody>
                  <a:tcPr marL="0" marR="0" marT="0" marB="0" anchor="ctr"/>
                </a:tc>
                <a:tc>
                  <a:txBody>
                    <a:bodyPr/>
                    <a:lstStyle/>
                    <a:p>
                      <a:pPr algn="ctr"/>
                      <a:r>
                        <a:rPr lang="en-GB" sz="1200" b="0" i="0" kern="1200" dirty="0">
                          <a:solidFill>
                            <a:schemeClr val="accent1">
                              <a:lumMod val="50000"/>
                            </a:schemeClr>
                          </a:solidFill>
                          <a:latin typeface="Avenir Next" panose="020B0503020202020204" pitchFamily="34" charset="0"/>
                        </a:rPr>
                        <a:t>43</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extLst>
                  <a:ext uri="{0D108BD9-81ED-4DB2-BD59-A6C34878D82A}">
                    <a16:rowId xmlns:a16="http://schemas.microsoft.com/office/drawing/2014/main" val="854188398"/>
                  </a:ext>
                </a:extLst>
              </a:tr>
              <a:tr h="283068">
                <a:tc>
                  <a:txBody>
                    <a:bodyPr/>
                    <a:lstStyle/>
                    <a:p>
                      <a:pPr lvl="0" algn="l"/>
                      <a:r>
                        <a:rPr lang="en-US" sz="1200" b="0" i="0" strike="noStrike" dirty="0">
                          <a:solidFill>
                            <a:schemeClr val="accent1">
                              <a:lumMod val="50000"/>
                            </a:schemeClr>
                          </a:solidFill>
                          <a:latin typeface="Avenir Next" panose="020B0503020202020204" pitchFamily="34" charset="0"/>
                        </a:rPr>
                        <a:t>ORR (CR+PR)</a:t>
                      </a:r>
                      <a:endParaRPr lang="en-GB" sz="1200" b="0" i="0" strike="noStrike" dirty="0">
                        <a:solidFill>
                          <a:schemeClr val="accent1">
                            <a:lumMod val="50000"/>
                          </a:schemeClr>
                        </a:solidFill>
                        <a:latin typeface="Avenir Next" panose="020B0503020202020204" pitchFamily="34" charset="0"/>
                        <a:cs typeface="Calibri" panose="020F0502020204030204" pitchFamily="34" charset="0"/>
                      </a:endParaRPr>
                    </a:p>
                  </a:txBody>
                  <a:tcPr marL="121920" marR="121920" marT="60960" marB="60960" anchor="ctr"/>
                </a:tc>
                <a:tc>
                  <a:txBody>
                    <a:bodyPr/>
                    <a:lstStyle/>
                    <a:p>
                      <a:pPr algn="ctr"/>
                      <a:r>
                        <a:rPr lang="en-US" sz="1200" b="0" i="0" kern="1200" dirty="0">
                          <a:solidFill>
                            <a:schemeClr val="accent1">
                              <a:lumMod val="50000"/>
                            </a:schemeClr>
                          </a:solidFill>
                          <a:latin typeface="Avenir Next" panose="020B0503020202020204" pitchFamily="34" charset="0"/>
                        </a:rPr>
                        <a:t>2 (50%)</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2 (100%)</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5 (63%)</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10 (67%)</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9 (64%)</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 28 (65%)</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extLst>
                  <a:ext uri="{0D108BD9-81ED-4DB2-BD59-A6C34878D82A}">
                    <a16:rowId xmlns:a16="http://schemas.microsoft.com/office/drawing/2014/main" val="1896511365"/>
                  </a:ext>
                </a:extLst>
              </a:tr>
              <a:tr h="283068">
                <a:tc>
                  <a:txBody>
                    <a:bodyPr/>
                    <a:lstStyle/>
                    <a:p>
                      <a:pPr lvl="0" algn="l"/>
                      <a:r>
                        <a:rPr lang="en-US" sz="1200" b="0" i="0" strike="noStrike" dirty="0">
                          <a:solidFill>
                            <a:schemeClr val="accent1">
                              <a:lumMod val="50000"/>
                            </a:schemeClr>
                          </a:solidFill>
                          <a:latin typeface="Avenir Next" panose="020B0503020202020204" pitchFamily="34" charset="0"/>
                        </a:rPr>
                        <a:t>CR</a:t>
                      </a:r>
                      <a:endParaRPr lang="en-GB" sz="1200" b="0" i="0" strike="noStrike" dirty="0">
                        <a:solidFill>
                          <a:schemeClr val="accent1">
                            <a:lumMod val="50000"/>
                          </a:schemeClr>
                        </a:solidFill>
                        <a:latin typeface="Avenir Next" panose="020B0503020202020204" pitchFamily="34" charset="0"/>
                        <a:cs typeface="Calibri" panose="020F0502020204030204" pitchFamily="34" charset="0"/>
                      </a:endParaRPr>
                    </a:p>
                  </a:txBody>
                  <a:tcPr marL="121920" marR="121920" marT="60960" marB="60960" anchor="ctr"/>
                </a:tc>
                <a:tc>
                  <a:txBody>
                    <a:bodyPr/>
                    <a:lstStyle/>
                    <a:p>
                      <a:pPr algn="ctr"/>
                      <a:r>
                        <a:rPr lang="en-US" sz="1200" b="0" i="0" kern="1200" dirty="0">
                          <a:solidFill>
                            <a:schemeClr val="accent1">
                              <a:lumMod val="50000"/>
                            </a:schemeClr>
                          </a:solidFill>
                          <a:latin typeface="Avenir Next" panose="020B0503020202020204" pitchFamily="34" charset="0"/>
                        </a:rPr>
                        <a:t>1 (25%)</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1 (50%)</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4 (50%)</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9 (60%)</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7 (50%)</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accent1">
                              <a:lumMod val="50000"/>
                            </a:schemeClr>
                          </a:solidFill>
                          <a:latin typeface="Avenir Next" panose="020B0503020202020204" pitchFamily="34" charset="0"/>
                        </a:rPr>
                        <a:t> 22 (51%)</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extLst>
                  <a:ext uri="{0D108BD9-81ED-4DB2-BD59-A6C34878D82A}">
                    <a16:rowId xmlns:a16="http://schemas.microsoft.com/office/drawing/2014/main" val="1473088214"/>
                  </a:ext>
                </a:extLst>
              </a:tr>
              <a:tr h="283068">
                <a:tc>
                  <a:txBody>
                    <a:bodyPr/>
                    <a:lstStyle/>
                    <a:p>
                      <a:pPr lvl="0" algn="l"/>
                      <a:r>
                        <a:rPr lang="en-US" sz="1200" b="0" i="0" strike="noStrike" dirty="0">
                          <a:solidFill>
                            <a:schemeClr val="accent1">
                              <a:lumMod val="50000"/>
                            </a:schemeClr>
                          </a:solidFill>
                          <a:latin typeface="Avenir Next" panose="020B0503020202020204" pitchFamily="34" charset="0"/>
                        </a:rPr>
                        <a:t>PR</a:t>
                      </a:r>
                      <a:endParaRPr lang="en-GB" sz="1200" b="0" i="0" strike="noStrike" dirty="0">
                        <a:solidFill>
                          <a:schemeClr val="accent1">
                            <a:lumMod val="50000"/>
                          </a:schemeClr>
                        </a:solidFill>
                        <a:latin typeface="Avenir Next" panose="020B0503020202020204" pitchFamily="34" charset="0"/>
                        <a:cs typeface="Calibri" panose="020F0502020204030204" pitchFamily="34" charset="0"/>
                      </a:endParaRPr>
                    </a:p>
                  </a:txBody>
                  <a:tcPr marL="121920" marR="121920"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accent1">
                              <a:lumMod val="50000"/>
                            </a:schemeClr>
                          </a:solidFill>
                          <a:latin typeface="Avenir Next" panose="020B0503020202020204" pitchFamily="34" charset="0"/>
                        </a:rPr>
                        <a:t>1 (25%)</a:t>
                      </a:r>
                      <a:r>
                        <a:rPr lang="en-US" sz="1200" b="0" i="0" strike="noStrike" dirty="0">
                          <a:solidFill>
                            <a:schemeClr val="accent1">
                              <a:lumMod val="50000"/>
                            </a:schemeClr>
                          </a:solidFill>
                          <a:latin typeface="Avenir Next" panose="020B0503020202020204" pitchFamily="34" charset="0"/>
                        </a:rPr>
                        <a:t> </a:t>
                      </a:r>
                      <a:endParaRPr lang="en-GB" sz="1200" b="0" i="0" strike="noStrike" dirty="0">
                        <a:solidFill>
                          <a:schemeClr val="accent1">
                            <a:lumMod val="50000"/>
                          </a:schemeClr>
                        </a:solidFill>
                        <a:latin typeface="Avenir Next" panose="020B0503020202020204" pitchFamily="34" charset="0"/>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1 (50%)</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1 (13%)</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1 (7%)</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r>
                        <a:rPr lang="en-US" sz="1200" b="0" i="0" kern="1200" dirty="0">
                          <a:solidFill>
                            <a:schemeClr val="accent1">
                              <a:lumMod val="50000"/>
                            </a:schemeClr>
                          </a:solidFill>
                          <a:latin typeface="Avenir Next" panose="020B0503020202020204" pitchFamily="34" charset="0"/>
                        </a:rPr>
                        <a:t>2 (14%)</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accent1">
                              <a:lumMod val="50000"/>
                            </a:schemeClr>
                          </a:solidFill>
                          <a:latin typeface="Avenir Next" panose="020B0503020202020204" pitchFamily="34" charset="0"/>
                        </a:rPr>
                        <a:t>6 (14%)</a:t>
                      </a: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extLst>
                  <a:ext uri="{0D108BD9-81ED-4DB2-BD59-A6C34878D82A}">
                    <a16:rowId xmlns:a16="http://schemas.microsoft.com/office/drawing/2014/main" val="1355759966"/>
                  </a:ext>
                </a:extLst>
              </a:tr>
              <a:tr h="283068">
                <a:tc>
                  <a:txBody>
                    <a:bodyPr/>
                    <a:lstStyle/>
                    <a:p>
                      <a:pPr lvl="0" algn="l"/>
                      <a:endParaRPr lang="en-GB" sz="1200" b="0" i="0" strike="noStrike" dirty="0">
                        <a:solidFill>
                          <a:schemeClr val="accent1">
                            <a:lumMod val="50000"/>
                          </a:schemeClr>
                        </a:solidFill>
                        <a:latin typeface="Avenir Next" panose="020B0503020202020204" pitchFamily="34" charset="0"/>
                        <a:cs typeface="Calibri" panose="020F0502020204030204" pitchFamily="34" charset="0"/>
                      </a:endParaRPr>
                    </a:p>
                  </a:txBody>
                  <a:tcPr marL="121920" marR="121920" marT="60960" marB="60960" anchor="ctr"/>
                </a:tc>
                <a:tc>
                  <a:txBody>
                    <a:bodyPr/>
                    <a:lstStyle/>
                    <a:p>
                      <a:pPr algn="ctr"/>
                      <a:endParaRPr lang="en-GB" sz="1200" b="0" i="0" strike="noStrike" dirty="0">
                        <a:solidFill>
                          <a:schemeClr val="accent1">
                            <a:lumMod val="50000"/>
                          </a:schemeClr>
                        </a:solidFill>
                        <a:latin typeface="Avenir Next" panose="020B0503020202020204" pitchFamily="34" charset="0"/>
                        <a:cs typeface="Calibri" panose="020F0502020204030204" pitchFamily="34" charset="0"/>
                      </a:endParaRPr>
                    </a:p>
                  </a:txBody>
                  <a:tcPr marL="0" marR="0" marT="0" marB="0" anchor="ctr"/>
                </a:tc>
                <a:tc>
                  <a:txBody>
                    <a:bodyPr/>
                    <a:lstStyle/>
                    <a:p>
                      <a:pPr algn="ctr"/>
                      <a:endParaRPr lang="en-GB" sz="1200" b="0" i="0" strike="noStrike" baseline="0" dirty="0">
                        <a:solidFill>
                          <a:schemeClr val="accent1">
                            <a:lumMod val="50000"/>
                          </a:schemeClr>
                        </a:solidFill>
                        <a:latin typeface="Avenir Next" panose="020B0503020202020204" pitchFamily="34" charset="0"/>
                        <a:cs typeface="Calibri" panose="020F0502020204030204" pitchFamily="34" charset="0"/>
                      </a:endParaRPr>
                    </a:p>
                  </a:txBody>
                  <a:tcPr marL="0" marR="0" marT="0" marB="0" anchor="ctr"/>
                </a:tc>
                <a:tc>
                  <a:txBody>
                    <a:bodyPr/>
                    <a:lstStyle/>
                    <a:p>
                      <a:pPr algn="ct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tc>
                  <a:txBody>
                    <a:bodyPr/>
                    <a:lstStyle/>
                    <a:p>
                      <a:pPr algn="ctr"/>
                      <a:endParaRPr lang="en-GB" sz="1200" b="0" i="0" kern="1200" dirty="0">
                        <a:solidFill>
                          <a:schemeClr val="accent1">
                            <a:lumMod val="50000"/>
                          </a:schemeClr>
                        </a:solidFill>
                        <a:latin typeface="Avenir Next" panose="020B0503020202020204" pitchFamily="34" charset="0"/>
                        <a:ea typeface="+mn-ea"/>
                        <a:cs typeface="Calibri" panose="020F0502020204030204" pitchFamily="34" charset="0"/>
                      </a:endParaRPr>
                    </a:p>
                  </a:txBody>
                  <a:tcPr marL="0" marR="0" marT="0" marB="0" anchor="ctr"/>
                </a:tc>
                <a:extLst>
                  <a:ext uri="{0D108BD9-81ED-4DB2-BD59-A6C34878D82A}">
                    <a16:rowId xmlns:a16="http://schemas.microsoft.com/office/drawing/2014/main" val="3787021440"/>
                  </a:ext>
                </a:extLst>
              </a:tr>
            </a:tbl>
          </a:graphicData>
        </a:graphic>
      </p:graphicFrame>
    </p:spTree>
    <p:extLst>
      <p:ext uri="{BB962C8B-B14F-4D97-AF65-F5344CB8AC3E}">
        <p14:creationId xmlns:p14="http://schemas.microsoft.com/office/powerpoint/2010/main" val="2962839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F5579-E76A-4498-97EB-3BBAC3A7363F}"/>
              </a:ext>
            </a:extLst>
          </p:cNvPr>
          <p:cNvSpPr>
            <a:spLocks noGrp="1"/>
          </p:cNvSpPr>
          <p:nvPr>
            <p:ph type="title"/>
          </p:nvPr>
        </p:nvSpPr>
        <p:spPr/>
        <p:txBody>
          <a:bodyPr/>
          <a:lstStyle/>
          <a:p>
            <a:r>
              <a:rPr lang="en-US" dirty="0"/>
              <a:t>Outpatient infusion of AUTO3 appears feasible</a:t>
            </a:r>
            <a:br>
              <a:rPr lang="en-US" dirty="0"/>
            </a:br>
            <a:r>
              <a:rPr lang="en-GB" sz="1600" dirty="0">
                <a:solidFill>
                  <a:schemeClr val="bg1"/>
                </a:solidFill>
                <a:latin typeface="Avenir Next" panose="020B0503020202020204" pitchFamily="34" charset="0"/>
              </a:rPr>
              <a:t>Healthcare utilization in outpatient cohort</a:t>
            </a:r>
            <a:br>
              <a:rPr lang="en-GB" dirty="0"/>
            </a:br>
            <a:r>
              <a:rPr lang="en-US" dirty="0"/>
              <a:t> </a:t>
            </a:r>
            <a:br>
              <a:rPr lang="en-GB" dirty="0"/>
            </a:br>
            <a:endParaRPr lang="en-GB" dirty="0"/>
          </a:p>
        </p:txBody>
      </p:sp>
      <p:sp>
        <p:nvSpPr>
          <p:cNvPr id="3" name="Content Placeholder 2">
            <a:extLst>
              <a:ext uri="{FF2B5EF4-FFF2-40B4-BE49-F238E27FC236}">
                <a16:creationId xmlns:a16="http://schemas.microsoft.com/office/drawing/2014/main" id="{10DB4FE4-952D-40B2-B926-15FC94FA8736}"/>
              </a:ext>
            </a:extLst>
          </p:cNvPr>
          <p:cNvSpPr>
            <a:spLocks noGrp="1"/>
          </p:cNvSpPr>
          <p:nvPr>
            <p:ph idx="4294967295"/>
          </p:nvPr>
        </p:nvSpPr>
        <p:spPr>
          <a:xfrm>
            <a:off x="6204012" y="2605317"/>
            <a:ext cx="5067300" cy="1585913"/>
          </a:xfrm>
        </p:spPr>
        <p:txBody>
          <a:bodyPr/>
          <a:lstStyle/>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5 patients received AUTO3 outpatient but admitted (due to FN* and CRS)</a:t>
            </a:r>
          </a:p>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Median duration of hospitalisation was 5 days (range 1-9 days)</a:t>
            </a:r>
          </a:p>
          <a:p>
            <a:pPr>
              <a:lnSpc>
                <a:spcPts val="2220"/>
              </a:lnSpc>
              <a:spcBef>
                <a:spcPts val="600"/>
              </a:spcBef>
              <a:spcAft>
                <a:spcPts val="600"/>
              </a:spcAft>
              <a:buClr>
                <a:srgbClr val="00ACB8"/>
              </a:buClr>
              <a:buSzPct val="120000"/>
              <a:buFont typeface="Courier New" panose="02070309020205020404" pitchFamily="49" charset="0"/>
              <a:buChar char="o"/>
            </a:pPr>
            <a:endParaRPr lang="en-GB" sz="1600" dirty="0">
              <a:solidFill>
                <a:schemeClr val="accent1">
                  <a:lumMod val="50000"/>
                </a:schemeClr>
              </a:solidFill>
              <a:latin typeface="Avenir Next" panose="020B0503020202020204" pitchFamily="34" charset="0"/>
            </a:endParaRPr>
          </a:p>
        </p:txBody>
      </p:sp>
      <p:sp>
        <p:nvSpPr>
          <p:cNvPr id="4" name="Footer Placeholder 3">
            <a:extLst>
              <a:ext uri="{FF2B5EF4-FFF2-40B4-BE49-F238E27FC236}">
                <a16:creationId xmlns:a16="http://schemas.microsoft.com/office/drawing/2014/main" id="{2E1FEA3A-1B26-4759-81A6-8F69041B3068}"/>
              </a:ext>
            </a:extLst>
          </p:cNvPr>
          <p:cNvSpPr>
            <a:spLocks noGrp="1"/>
          </p:cNvSpPr>
          <p:nvPr>
            <p:ph type="ftr" sz="quarter" idx="4294967295"/>
          </p:nvPr>
        </p:nvSpPr>
        <p:spPr>
          <a:xfrm>
            <a:off x="1716931" y="6096104"/>
            <a:ext cx="4114800" cy="551269"/>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u="none" strike="noStrike" kern="1200" cap="none" spc="0" normalizeH="0" baseline="0" noProof="0" dirty="0">
                <a:ln>
                  <a:noFill/>
                </a:ln>
                <a:solidFill>
                  <a:schemeClr val="bg1">
                    <a:lumMod val="50000"/>
                  </a:schemeClr>
                </a:solidFill>
                <a:effectLst/>
                <a:uLnTx/>
                <a:uFillTx/>
                <a:latin typeface="Avenir Next" panose="020B0503020202020204" pitchFamily="34" charset="0"/>
              </a:rPr>
              <a:t>Data Cut-off Date: 30-Oct-2020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u="none" strike="noStrike" kern="1200" cap="none" spc="0" normalizeH="0" baseline="0" noProof="0" dirty="0">
                <a:ln>
                  <a:noFill/>
                </a:ln>
                <a:solidFill>
                  <a:schemeClr val="bg1">
                    <a:lumMod val="50000"/>
                  </a:schemeClr>
                </a:solidFill>
                <a:effectLst/>
                <a:uLnTx/>
                <a:uFillTx/>
                <a:latin typeface="Avenir Next" panose="020B0503020202020204" pitchFamily="34" charset="0"/>
              </a:rPr>
              <a:t>* Fe</a:t>
            </a:r>
            <a:r>
              <a:rPr lang="en-GB" sz="1100" dirty="0" err="1">
                <a:solidFill>
                  <a:schemeClr val="bg1">
                    <a:lumMod val="50000"/>
                  </a:schemeClr>
                </a:solidFill>
                <a:latin typeface="Avenir Next" panose="020B0503020202020204" pitchFamily="34" charset="0"/>
              </a:rPr>
              <a:t>brile</a:t>
            </a:r>
            <a:r>
              <a:rPr lang="en-GB" sz="1100" dirty="0">
                <a:solidFill>
                  <a:schemeClr val="bg1">
                    <a:lumMod val="50000"/>
                  </a:schemeClr>
                </a:solidFill>
                <a:latin typeface="Avenir Next" panose="020B0503020202020204" pitchFamily="34" charset="0"/>
              </a:rPr>
              <a:t> neutropenia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u="none" strike="noStrike" kern="1200" cap="none" spc="0" normalizeH="0" baseline="0" noProof="0" dirty="0">
              <a:ln>
                <a:noFill/>
              </a:ln>
              <a:solidFill>
                <a:schemeClr val="bg1">
                  <a:lumMod val="50000"/>
                </a:schemeClr>
              </a:solidFill>
              <a:effectLst/>
              <a:uLnTx/>
              <a:uFillTx/>
              <a:latin typeface="Avenir Next" panose="020B0503020202020204" pitchFamily="34" charset="0"/>
            </a:endParaRPr>
          </a:p>
        </p:txBody>
      </p:sp>
      <p:sp>
        <p:nvSpPr>
          <p:cNvPr id="10" name="TextBox 9">
            <a:extLst>
              <a:ext uri="{FF2B5EF4-FFF2-40B4-BE49-F238E27FC236}">
                <a16:creationId xmlns:a16="http://schemas.microsoft.com/office/drawing/2014/main" id="{8B9BE1D3-EF7B-45E0-AE7A-E7DCA4854564}"/>
              </a:ext>
            </a:extLst>
          </p:cNvPr>
          <p:cNvSpPr txBox="1"/>
          <p:nvPr/>
        </p:nvSpPr>
        <p:spPr>
          <a:xfrm>
            <a:off x="1094190" y="4822641"/>
            <a:ext cx="10662312" cy="1067600"/>
          </a:xfrm>
          <a:prstGeom prst="rect">
            <a:avLst/>
          </a:prstGeom>
          <a:noFill/>
        </p:spPr>
        <p:txBody>
          <a:bodyPr wrap="square" rtlCol="0">
            <a:spAutoFit/>
          </a:bodyPr>
          <a:lstStyle/>
          <a:p>
            <a:pPr algn="ctr">
              <a:lnSpc>
                <a:spcPts val="1920"/>
              </a:lnSpc>
            </a:pPr>
            <a:r>
              <a:rPr lang="en-US" sz="1600" b="1" dirty="0">
                <a:solidFill>
                  <a:srgbClr val="00ACB8"/>
                </a:solidFill>
                <a:latin typeface="Avenir Next Demi Bold" panose="020B0503020202020204" pitchFamily="34" charset="0"/>
              </a:rPr>
              <a:t>MAJORITY OF PATIENTS RECEIVING AUTO3 IN THE OUTPATIENT SETTING </a:t>
            </a:r>
            <a:br>
              <a:rPr lang="en-US" sz="1600" b="1" dirty="0">
                <a:solidFill>
                  <a:srgbClr val="00ACB8"/>
                </a:solidFill>
                <a:latin typeface="Avenir Next Demi Bold" panose="020B0503020202020204" pitchFamily="34" charset="0"/>
              </a:rPr>
            </a:br>
            <a:r>
              <a:rPr lang="en-US" sz="1600" b="1" dirty="0">
                <a:solidFill>
                  <a:srgbClr val="00ACB8"/>
                </a:solidFill>
                <a:latin typeface="Avenir Next Demi Bold" panose="020B0503020202020204" pitchFamily="34" charset="0"/>
              </a:rPr>
              <a:t>DID NOT REQUIRE HOSPITAL ADMISSION</a:t>
            </a:r>
            <a:br>
              <a:rPr lang="en-US" sz="1600" b="1" dirty="0">
                <a:solidFill>
                  <a:srgbClr val="00ACB8"/>
                </a:solidFill>
                <a:latin typeface="Avenir Next Demi Bold" panose="020B0503020202020204" pitchFamily="34" charset="0"/>
              </a:rPr>
            </a:br>
            <a:endParaRPr lang="en-US" sz="1600" b="1" dirty="0">
              <a:solidFill>
                <a:srgbClr val="00ACB8"/>
              </a:solidFill>
              <a:latin typeface="Avenir Next Demi Bold" panose="020B0503020202020204" pitchFamily="34" charset="0"/>
            </a:endParaRPr>
          </a:p>
          <a:p>
            <a:pPr algn="ctr">
              <a:lnSpc>
                <a:spcPts val="1920"/>
              </a:lnSpc>
            </a:pPr>
            <a:r>
              <a:rPr lang="en-US" sz="1600" b="1" dirty="0">
                <a:solidFill>
                  <a:srgbClr val="00ACB8"/>
                </a:solidFill>
                <a:latin typeface="Avenir Next Demi Bold" panose="020B0503020202020204" pitchFamily="34" charset="0"/>
              </a:rPr>
              <a:t>THOSE PATIENTS ADMITTED WERE EASILY MANAGED, WITH NO PATIENTS REQUIRING ICU CARE</a:t>
            </a:r>
            <a:endParaRPr lang="en-GB" sz="1600" b="1" dirty="0">
              <a:solidFill>
                <a:srgbClr val="00ACB8"/>
              </a:solidFill>
              <a:latin typeface="Avenir Next Demi Bold" panose="020B0503020202020204" pitchFamily="34" charset="0"/>
            </a:endParaRPr>
          </a:p>
        </p:txBody>
      </p:sp>
      <p:sp>
        <p:nvSpPr>
          <p:cNvPr id="11" name="Rectangle 10">
            <a:extLst>
              <a:ext uri="{FF2B5EF4-FFF2-40B4-BE49-F238E27FC236}">
                <a16:creationId xmlns:a16="http://schemas.microsoft.com/office/drawing/2014/main" id="{9B007D1C-D015-40E8-A622-25864B13AE46}"/>
              </a:ext>
            </a:extLst>
          </p:cNvPr>
          <p:cNvSpPr/>
          <p:nvPr/>
        </p:nvSpPr>
        <p:spPr>
          <a:xfrm>
            <a:off x="1487488" y="5469434"/>
            <a:ext cx="9433048" cy="69587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5A49C60-4D63-134A-B643-4715B2638D4D}"/>
              </a:ext>
            </a:extLst>
          </p:cNvPr>
          <p:cNvSpPr/>
          <p:nvPr/>
        </p:nvSpPr>
        <p:spPr>
          <a:xfrm>
            <a:off x="729014" y="1737361"/>
            <a:ext cx="4908870" cy="853267"/>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244F690-74DA-5243-8C71-254C799F8F19}"/>
              </a:ext>
            </a:extLst>
          </p:cNvPr>
          <p:cNvCxnSpPr>
            <a:cxnSpLocks/>
          </p:cNvCxnSpPr>
          <p:nvPr/>
        </p:nvCxnSpPr>
        <p:spPr>
          <a:xfrm flipV="1">
            <a:off x="729013" y="1727635"/>
            <a:ext cx="0" cy="266189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CDA2C43-1804-5841-91FA-711B83A9D2A7}"/>
              </a:ext>
            </a:extLst>
          </p:cNvPr>
          <p:cNvCxnSpPr>
            <a:cxnSpLocks/>
          </p:cNvCxnSpPr>
          <p:nvPr/>
        </p:nvCxnSpPr>
        <p:spPr>
          <a:xfrm flipV="1">
            <a:off x="3403936" y="1727635"/>
            <a:ext cx="0" cy="266189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1A08A1C-52A1-4C46-B524-196882CC779A}"/>
              </a:ext>
            </a:extLst>
          </p:cNvPr>
          <p:cNvSpPr txBox="1"/>
          <p:nvPr/>
        </p:nvSpPr>
        <p:spPr>
          <a:xfrm>
            <a:off x="3400523" y="1849107"/>
            <a:ext cx="2237362" cy="954107"/>
          </a:xfrm>
          <a:prstGeom prst="rect">
            <a:avLst/>
          </a:prstGeom>
          <a:noFill/>
        </p:spPr>
        <p:txBody>
          <a:bodyPr wrap="square" rtlCol="0">
            <a:spAutoFit/>
          </a:bodyPr>
          <a:lstStyle/>
          <a:p>
            <a:pPr lvl="0" algn="ctr">
              <a:defRPr/>
            </a:pPr>
            <a:r>
              <a:rPr lang="en-GB" sz="1400" dirty="0">
                <a:solidFill>
                  <a:schemeClr val="accent1">
                    <a:lumMod val="50000"/>
                  </a:schemeClr>
                </a:solidFill>
                <a:latin typeface="Avenir Next" panose="020B0503020202020204" pitchFamily="34" charset="0"/>
                <a:cs typeface="Calibri" panose="020F0502020204030204" pitchFamily="34" charset="0"/>
              </a:rPr>
              <a:t>150-450 x10</a:t>
            </a:r>
            <a:r>
              <a:rPr lang="en-GB" sz="1400" baseline="30000" dirty="0">
                <a:solidFill>
                  <a:schemeClr val="accent1">
                    <a:lumMod val="50000"/>
                  </a:schemeClr>
                </a:solidFill>
                <a:latin typeface="Avenir Next" panose="020B0503020202020204" pitchFamily="34" charset="0"/>
                <a:cs typeface="Calibri" panose="020F0502020204030204" pitchFamily="34" charset="0"/>
              </a:rPr>
              <a:t>6 </a:t>
            </a:r>
            <a:r>
              <a:rPr lang="en-GB" sz="1400" dirty="0">
                <a:solidFill>
                  <a:schemeClr val="accent1">
                    <a:lumMod val="50000"/>
                  </a:schemeClr>
                </a:solidFill>
                <a:latin typeface="Avenir Next" panose="020B0503020202020204" pitchFamily="34" charset="0"/>
                <a:cs typeface="Calibri" panose="020F0502020204030204" pitchFamily="34" charset="0"/>
              </a:rPr>
              <a:t>AUTO3 </a:t>
            </a:r>
          </a:p>
          <a:p>
            <a:pPr lvl="0" algn="ctr">
              <a:defRPr/>
            </a:pPr>
            <a:r>
              <a:rPr lang="en-GB" sz="1400" dirty="0">
                <a:solidFill>
                  <a:schemeClr val="accent1">
                    <a:lumMod val="50000"/>
                  </a:schemeClr>
                </a:solidFill>
                <a:latin typeface="Avenir Next" panose="020B0503020202020204" pitchFamily="34" charset="0"/>
                <a:cs typeface="Calibri" panose="020F0502020204030204" pitchFamily="34" charset="0"/>
              </a:rPr>
              <a:t>D-1 </a:t>
            </a:r>
            <a:r>
              <a:rPr lang="en-GB" sz="1400" dirty="0" err="1">
                <a:solidFill>
                  <a:schemeClr val="accent1">
                    <a:lumMod val="50000"/>
                  </a:schemeClr>
                </a:solidFill>
                <a:latin typeface="Avenir Next" panose="020B0503020202020204" pitchFamily="34" charset="0"/>
                <a:cs typeface="Calibri" panose="020F0502020204030204" pitchFamily="34" charset="0"/>
              </a:rPr>
              <a:t>pem</a:t>
            </a:r>
            <a:r>
              <a:rPr lang="en-GB" sz="1400" dirty="0">
                <a:solidFill>
                  <a:schemeClr val="accent1">
                    <a:lumMod val="50000"/>
                  </a:schemeClr>
                </a:solidFill>
                <a:latin typeface="Avenir Next" panose="020B0503020202020204" pitchFamily="34" charset="0"/>
                <a:cs typeface="Calibri" panose="020F0502020204030204" pitchFamily="34" charset="0"/>
              </a:rPr>
              <a:t> </a:t>
            </a:r>
            <a:r>
              <a:rPr lang="en-GB" sz="1400" dirty="0" err="1">
                <a:solidFill>
                  <a:schemeClr val="accent1">
                    <a:lumMod val="50000"/>
                  </a:schemeClr>
                </a:solidFill>
                <a:latin typeface="Avenir Next" panose="020B0503020202020204" pitchFamily="34" charset="0"/>
                <a:cs typeface="Calibri" panose="020F0502020204030204" pitchFamily="34" charset="0"/>
              </a:rPr>
              <a:t>Outpt</a:t>
            </a:r>
            <a:endParaRPr lang="en-GB" sz="1400" dirty="0">
              <a:solidFill>
                <a:schemeClr val="accent1">
                  <a:lumMod val="50000"/>
                </a:schemeClr>
              </a:solidFill>
              <a:latin typeface="Avenir Next" panose="020B0503020202020204" pitchFamily="34" charset="0"/>
              <a:cs typeface="Calibri" panose="020F0502020204030204" pitchFamily="34" charset="0"/>
            </a:endParaRPr>
          </a:p>
          <a:p>
            <a:pPr lvl="0" algn="ctr">
              <a:defRPr/>
            </a:pPr>
            <a:r>
              <a:rPr lang="en-US" sz="1400" dirty="0">
                <a:solidFill>
                  <a:schemeClr val="accent1">
                    <a:lumMod val="50000"/>
                  </a:schemeClr>
                </a:solidFill>
                <a:latin typeface="Avenir Next" panose="020B0503020202020204" pitchFamily="34" charset="0"/>
                <a:cs typeface="Calibri" panose="020F0502020204030204" pitchFamily="34" charset="0"/>
              </a:rPr>
              <a:t>(N=17)</a:t>
            </a:r>
            <a:endParaRPr lang="en-GB" sz="1400" dirty="0">
              <a:solidFill>
                <a:schemeClr val="accent1">
                  <a:lumMod val="50000"/>
                </a:schemeClr>
              </a:solidFill>
              <a:latin typeface="Avenir Next" panose="020B0503020202020204" pitchFamily="34" charset="0"/>
              <a:cs typeface="Calibri" panose="020F0502020204030204" pitchFamily="34" charset="0"/>
            </a:endParaRPr>
          </a:p>
          <a:p>
            <a:endParaRPr lang="en-US" sz="1400" dirty="0">
              <a:solidFill>
                <a:schemeClr val="accent1">
                  <a:lumMod val="50000"/>
                </a:schemeClr>
              </a:solidFill>
              <a:latin typeface="Avenir Next" panose="020B0503020202020204" pitchFamily="34" charset="0"/>
            </a:endParaRPr>
          </a:p>
        </p:txBody>
      </p:sp>
      <p:sp>
        <p:nvSpPr>
          <p:cNvPr id="23" name="Rectangle 22">
            <a:extLst>
              <a:ext uri="{FF2B5EF4-FFF2-40B4-BE49-F238E27FC236}">
                <a16:creationId xmlns:a16="http://schemas.microsoft.com/office/drawing/2014/main" id="{BD107802-0541-8B44-8F61-9B488DC15951}"/>
              </a:ext>
            </a:extLst>
          </p:cNvPr>
          <p:cNvSpPr/>
          <p:nvPr/>
        </p:nvSpPr>
        <p:spPr>
          <a:xfrm>
            <a:off x="729014" y="3052798"/>
            <a:ext cx="4908870" cy="484149"/>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2A202FE-E448-414E-97AB-3FD969D32996}"/>
              </a:ext>
            </a:extLst>
          </p:cNvPr>
          <p:cNvCxnSpPr>
            <a:cxnSpLocks/>
          </p:cNvCxnSpPr>
          <p:nvPr/>
        </p:nvCxnSpPr>
        <p:spPr>
          <a:xfrm>
            <a:off x="729013" y="2590628"/>
            <a:ext cx="490887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FE59FA75-D608-6D4E-8D9D-81235AB2B03F}"/>
              </a:ext>
            </a:extLst>
          </p:cNvPr>
          <p:cNvSpPr/>
          <p:nvPr/>
        </p:nvSpPr>
        <p:spPr>
          <a:xfrm>
            <a:off x="729013" y="3915113"/>
            <a:ext cx="4908872" cy="467934"/>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91567EA-2900-FE4E-8C42-996A086DABD2}"/>
              </a:ext>
            </a:extLst>
          </p:cNvPr>
          <p:cNvCxnSpPr>
            <a:cxnSpLocks/>
          </p:cNvCxnSpPr>
          <p:nvPr/>
        </p:nvCxnSpPr>
        <p:spPr>
          <a:xfrm flipV="1">
            <a:off x="5637885" y="1727635"/>
            <a:ext cx="0" cy="266189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AF72D95-CEE1-1847-B763-3AD5D9871901}"/>
              </a:ext>
            </a:extLst>
          </p:cNvPr>
          <p:cNvCxnSpPr>
            <a:cxnSpLocks/>
          </p:cNvCxnSpPr>
          <p:nvPr/>
        </p:nvCxnSpPr>
        <p:spPr>
          <a:xfrm>
            <a:off x="729013" y="3052799"/>
            <a:ext cx="490887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8865177-2B11-7B4E-9DB5-85E6A9B44420}"/>
              </a:ext>
            </a:extLst>
          </p:cNvPr>
          <p:cNvCxnSpPr>
            <a:cxnSpLocks/>
          </p:cNvCxnSpPr>
          <p:nvPr/>
        </p:nvCxnSpPr>
        <p:spPr>
          <a:xfrm>
            <a:off x="729013" y="3533703"/>
            <a:ext cx="490887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625315B-970D-7B49-8DDC-D09D2B92661A}"/>
              </a:ext>
            </a:extLst>
          </p:cNvPr>
          <p:cNvCxnSpPr>
            <a:cxnSpLocks/>
          </p:cNvCxnSpPr>
          <p:nvPr/>
        </p:nvCxnSpPr>
        <p:spPr>
          <a:xfrm>
            <a:off x="729012" y="3911869"/>
            <a:ext cx="4908872"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B7AA62-4FE5-364F-B725-AE88173C0A80}"/>
              </a:ext>
            </a:extLst>
          </p:cNvPr>
          <p:cNvCxnSpPr>
            <a:cxnSpLocks/>
          </p:cNvCxnSpPr>
          <p:nvPr/>
        </p:nvCxnSpPr>
        <p:spPr>
          <a:xfrm>
            <a:off x="729011" y="4386290"/>
            <a:ext cx="490887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54FD458-E3F5-5E44-B2FC-81818D4E0821}"/>
              </a:ext>
            </a:extLst>
          </p:cNvPr>
          <p:cNvSpPr txBox="1"/>
          <p:nvPr/>
        </p:nvSpPr>
        <p:spPr>
          <a:xfrm>
            <a:off x="3552019" y="2706811"/>
            <a:ext cx="1934361" cy="1815882"/>
          </a:xfrm>
          <a:prstGeom prst="rect">
            <a:avLst/>
          </a:prstGeom>
          <a:noFill/>
        </p:spPr>
        <p:txBody>
          <a:bodyPr wrap="square" rtlCol="0" anchor="t">
            <a:spAutoFit/>
          </a:bodyPr>
          <a:lstStyle/>
          <a:p>
            <a:pPr algn="ctr" fontAlgn="t"/>
            <a:r>
              <a:rPr lang="en-US" sz="1400" dirty="0">
                <a:solidFill>
                  <a:schemeClr val="accent1">
                    <a:lumMod val="50000"/>
                  </a:schemeClr>
                </a:solidFill>
                <a:latin typeface="Avenir Next" panose="020B0503020202020204" pitchFamily="34" charset="0"/>
              </a:rPr>
              <a:t>4 </a:t>
            </a:r>
            <a:br>
              <a:rPr lang="en-US" sz="1400" dirty="0">
                <a:solidFill>
                  <a:schemeClr val="accent1">
                    <a:lumMod val="50000"/>
                  </a:schemeClr>
                </a:solidFill>
                <a:latin typeface="Avenir Next" panose="020B0503020202020204" pitchFamily="34" charset="0"/>
              </a:rPr>
            </a:br>
            <a:endParaRPr lang="en-US" sz="1400" dirty="0">
              <a:solidFill>
                <a:schemeClr val="accent1">
                  <a:lumMod val="50000"/>
                </a:schemeClr>
              </a:solidFill>
              <a:latin typeface="Avenir Next" panose="020B0503020202020204" pitchFamily="34" charset="0"/>
            </a:endParaRPr>
          </a:p>
          <a:p>
            <a:pPr algn="ctr" fontAlgn="t"/>
            <a:r>
              <a:rPr lang="en-US" sz="1400" dirty="0">
                <a:solidFill>
                  <a:schemeClr val="accent1">
                    <a:lumMod val="50000"/>
                  </a:schemeClr>
                </a:solidFill>
                <a:latin typeface="Avenir Next" panose="020B0503020202020204" pitchFamily="34" charset="0"/>
              </a:rPr>
              <a:t>13</a:t>
            </a:r>
            <a:br>
              <a:rPr lang="en-US" sz="1400" dirty="0">
                <a:solidFill>
                  <a:schemeClr val="accent1">
                    <a:lumMod val="50000"/>
                  </a:schemeClr>
                </a:solidFill>
                <a:latin typeface="Avenir Next" panose="020B0503020202020204" pitchFamily="34" charset="0"/>
              </a:rPr>
            </a:br>
            <a:endParaRPr lang="en-US" sz="1400" dirty="0">
              <a:solidFill>
                <a:schemeClr val="accent1">
                  <a:lumMod val="50000"/>
                </a:schemeClr>
              </a:solidFill>
              <a:latin typeface="Avenir Next" panose="020B0503020202020204" pitchFamily="34" charset="0"/>
            </a:endParaRPr>
          </a:p>
          <a:p>
            <a:pPr algn="ctr" fontAlgn="t"/>
            <a:r>
              <a:rPr lang="en-US" sz="1400" dirty="0">
                <a:solidFill>
                  <a:schemeClr val="accent1">
                    <a:lumMod val="50000"/>
                  </a:schemeClr>
                </a:solidFill>
                <a:latin typeface="Avenir Next" panose="020B0503020202020204" pitchFamily="34" charset="0"/>
              </a:rPr>
              <a:t>5 (38%)</a:t>
            </a:r>
          </a:p>
          <a:p>
            <a:pPr algn="ctr" fontAlgn="t"/>
            <a:br>
              <a:rPr lang="en-US" sz="1400" dirty="0">
                <a:solidFill>
                  <a:schemeClr val="accent1">
                    <a:lumMod val="50000"/>
                  </a:schemeClr>
                </a:solidFill>
                <a:latin typeface="Avenir Next" panose="020B0503020202020204" pitchFamily="34" charset="0"/>
              </a:rPr>
            </a:br>
            <a:r>
              <a:rPr lang="en-US" sz="1400" dirty="0">
                <a:solidFill>
                  <a:schemeClr val="accent1">
                    <a:lumMod val="50000"/>
                  </a:schemeClr>
                </a:solidFill>
                <a:latin typeface="Avenir Next" panose="020B0503020202020204" pitchFamily="34" charset="0"/>
              </a:rPr>
              <a:t>0</a:t>
            </a:r>
          </a:p>
          <a:p>
            <a:pPr algn="ctr"/>
            <a:endParaRPr lang="en-US" sz="1400" dirty="0">
              <a:solidFill>
                <a:schemeClr val="accent1">
                  <a:lumMod val="50000"/>
                </a:schemeClr>
              </a:solidFill>
              <a:latin typeface="Avenir Next" panose="020B0503020202020204" pitchFamily="34" charset="0"/>
            </a:endParaRPr>
          </a:p>
        </p:txBody>
      </p:sp>
      <p:sp>
        <p:nvSpPr>
          <p:cNvPr id="35" name="TextBox 34">
            <a:extLst>
              <a:ext uri="{FF2B5EF4-FFF2-40B4-BE49-F238E27FC236}">
                <a16:creationId xmlns:a16="http://schemas.microsoft.com/office/drawing/2014/main" id="{37EB9D9E-8324-A742-9C19-CEE25CE1D7A1}"/>
              </a:ext>
            </a:extLst>
          </p:cNvPr>
          <p:cNvSpPr txBox="1"/>
          <p:nvPr/>
        </p:nvSpPr>
        <p:spPr>
          <a:xfrm>
            <a:off x="877097" y="2706811"/>
            <a:ext cx="2375343" cy="1815882"/>
          </a:xfrm>
          <a:prstGeom prst="rect">
            <a:avLst/>
          </a:prstGeom>
          <a:noFill/>
        </p:spPr>
        <p:txBody>
          <a:bodyPr wrap="square" rtlCol="0">
            <a:spAutoFit/>
          </a:bodyPr>
          <a:lstStyle/>
          <a:p>
            <a:pPr fontAlgn="t"/>
            <a:r>
              <a:rPr lang="en-GB" sz="1400" dirty="0">
                <a:solidFill>
                  <a:schemeClr val="accent1">
                    <a:lumMod val="50000"/>
                  </a:schemeClr>
                </a:solidFill>
                <a:latin typeface="Avenir Next" panose="020B0503020202020204" pitchFamily="34" charset="0"/>
              </a:rPr>
              <a:t>AUTO3 infusion inpatient</a:t>
            </a:r>
            <a:br>
              <a:rPr lang="en-GB" sz="1400" dirty="0">
                <a:solidFill>
                  <a:schemeClr val="accent1">
                    <a:lumMod val="50000"/>
                  </a:schemeClr>
                </a:solidFill>
                <a:latin typeface="Avenir Next" panose="020B0503020202020204" pitchFamily="34" charset="0"/>
              </a:rPr>
            </a:br>
            <a:endParaRPr lang="en-US" sz="1400" dirty="0">
              <a:solidFill>
                <a:schemeClr val="accent1">
                  <a:lumMod val="50000"/>
                </a:schemeClr>
              </a:solidFill>
              <a:latin typeface="Avenir Next" panose="020B0503020202020204" pitchFamily="34" charset="0"/>
            </a:endParaRPr>
          </a:p>
          <a:p>
            <a:pPr fontAlgn="t"/>
            <a:r>
              <a:rPr lang="en-US" sz="1400" dirty="0">
                <a:solidFill>
                  <a:schemeClr val="accent1">
                    <a:lumMod val="50000"/>
                  </a:schemeClr>
                </a:solidFill>
                <a:latin typeface="Avenir Next" panose="020B0503020202020204" pitchFamily="34" charset="0"/>
              </a:rPr>
              <a:t>AUTO3 infusion outpatient</a:t>
            </a:r>
            <a:br>
              <a:rPr lang="en-US" sz="1400" dirty="0">
                <a:solidFill>
                  <a:schemeClr val="accent1">
                    <a:lumMod val="50000"/>
                  </a:schemeClr>
                </a:solidFill>
                <a:latin typeface="Avenir Next" panose="020B0503020202020204" pitchFamily="34" charset="0"/>
              </a:rPr>
            </a:br>
            <a:endParaRPr lang="en-US" sz="1400" dirty="0">
              <a:solidFill>
                <a:schemeClr val="accent1">
                  <a:lumMod val="50000"/>
                </a:schemeClr>
              </a:solidFill>
              <a:latin typeface="Avenir Next" panose="020B0503020202020204" pitchFamily="34" charset="0"/>
            </a:endParaRPr>
          </a:p>
          <a:p>
            <a:pPr fontAlgn="t"/>
            <a:r>
              <a:rPr lang="en-GB" sz="1400" dirty="0">
                <a:solidFill>
                  <a:schemeClr val="accent1">
                    <a:lumMod val="50000"/>
                  </a:schemeClr>
                </a:solidFill>
                <a:latin typeface="Avenir Next" panose="020B0503020202020204" pitchFamily="34" charset="0"/>
              </a:rPr>
              <a:t>Admission post AUTO3</a:t>
            </a:r>
            <a:br>
              <a:rPr lang="en-GB" sz="1400" dirty="0">
                <a:solidFill>
                  <a:schemeClr val="accent1">
                    <a:lumMod val="50000"/>
                  </a:schemeClr>
                </a:solidFill>
                <a:latin typeface="Avenir Next" panose="020B0503020202020204" pitchFamily="34" charset="0"/>
              </a:rPr>
            </a:br>
            <a:endParaRPr lang="en-US" sz="1400" dirty="0">
              <a:solidFill>
                <a:schemeClr val="accent1">
                  <a:lumMod val="50000"/>
                </a:schemeClr>
              </a:solidFill>
              <a:latin typeface="Avenir Next" panose="020B0503020202020204" pitchFamily="34" charset="0"/>
            </a:endParaRPr>
          </a:p>
          <a:p>
            <a:pPr fontAlgn="t"/>
            <a:r>
              <a:rPr lang="en-US" sz="1400" dirty="0">
                <a:solidFill>
                  <a:schemeClr val="accent1">
                    <a:lumMod val="50000"/>
                  </a:schemeClr>
                </a:solidFill>
                <a:latin typeface="Avenir Next" panose="020B0503020202020204" pitchFamily="34" charset="0"/>
              </a:rPr>
              <a:t>ICU admission</a:t>
            </a:r>
          </a:p>
          <a:p>
            <a:endParaRPr lang="en-US" sz="1400" dirty="0">
              <a:solidFill>
                <a:schemeClr val="accent1">
                  <a:lumMod val="50000"/>
                </a:schemeClr>
              </a:solidFill>
              <a:latin typeface="Avenir Next" panose="020B0503020202020204" pitchFamily="34" charset="0"/>
            </a:endParaRPr>
          </a:p>
        </p:txBody>
      </p:sp>
      <p:sp>
        <p:nvSpPr>
          <p:cNvPr id="43" name="Slide Number Placeholder 2">
            <a:extLst>
              <a:ext uri="{FF2B5EF4-FFF2-40B4-BE49-F238E27FC236}">
                <a16:creationId xmlns:a16="http://schemas.microsoft.com/office/drawing/2014/main" id="{D1D18B93-12E0-CA43-AFFF-3D42C4E1A1E7}"/>
              </a:ext>
            </a:extLst>
          </p:cNvPr>
          <p:cNvSpPr>
            <a:spLocks noGrp="1"/>
          </p:cNvSpPr>
          <p:nvPr>
            <p:ph type="sldNum" sz="quarter" idx="10"/>
          </p:nvPr>
        </p:nvSpPr>
        <p:spPr>
          <a:xfrm>
            <a:off x="8610600" y="6356350"/>
            <a:ext cx="2743200" cy="365125"/>
          </a:xfrm>
        </p:spPr>
        <p:txBody>
          <a:bodyPr/>
          <a:lstStyle/>
          <a:p>
            <a:fld id="{EB0983FF-4977-374B-8B5B-8BB7F3D0294A}" type="slidenum">
              <a:rPr lang="en-US" smtClean="0">
                <a:solidFill>
                  <a:srgbClr val="00ACB8"/>
                </a:solidFill>
              </a:rPr>
              <a:pPr/>
              <a:t>24</a:t>
            </a:fld>
            <a:endParaRPr lang="en-US" dirty="0">
              <a:solidFill>
                <a:srgbClr val="00ACB8"/>
              </a:solidFill>
            </a:endParaRPr>
          </a:p>
        </p:txBody>
      </p:sp>
      <p:pic>
        <p:nvPicPr>
          <p:cNvPr id="31" name="Picture 30">
            <a:extLst>
              <a:ext uri="{FF2B5EF4-FFF2-40B4-BE49-F238E27FC236}">
                <a16:creationId xmlns:a16="http://schemas.microsoft.com/office/drawing/2014/main" id="{C88C1830-083D-4426-9F79-D6B59D311DD1}"/>
              </a:ext>
            </a:extLst>
          </p:cNvPr>
          <p:cNvPicPr>
            <a:picLocks noChangeAspect="1"/>
          </p:cNvPicPr>
          <p:nvPr/>
        </p:nvPicPr>
        <p:blipFill rotWithShape="1">
          <a:blip r:embed="rId3"/>
          <a:srcRect r="7239"/>
          <a:stretch/>
        </p:blipFill>
        <p:spPr>
          <a:xfrm>
            <a:off x="673033" y="5834165"/>
            <a:ext cx="878181" cy="719136"/>
          </a:xfrm>
          <a:prstGeom prst="rect">
            <a:avLst/>
          </a:prstGeom>
        </p:spPr>
      </p:pic>
    </p:spTree>
    <p:extLst>
      <p:ext uri="{BB962C8B-B14F-4D97-AF65-F5344CB8AC3E}">
        <p14:creationId xmlns:p14="http://schemas.microsoft.com/office/powerpoint/2010/main" val="2496930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30D9-D933-46EE-A159-3A63415AF1CF}"/>
              </a:ext>
            </a:extLst>
          </p:cNvPr>
          <p:cNvSpPr>
            <a:spLocks noGrp="1"/>
          </p:cNvSpPr>
          <p:nvPr>
            <p:ph type="title"/>
          </p:nvPr>
        </p:nvSpPr>
        <p:spPr/>
        <p:txBody>
          <a:bodyPr/>
          <a:lstStyle/>
          <a:p>
            <a:r>
              <a:rPr lang="en-US" sz="2200" dirty="0"/>
              <a:t>AUTO3 continues to show differentiated product profile</a:t>
            </a:r>
            <a:br>
              <a:rPr lang="en-US" dirty="0"/>
            </a:br>
            <a:r>
              <a:rPr lang="en-GB" sz="1600" dirty="0">
                <a:solidFill>
                  <a:schemeClr val="bg1"/>
                </a:solidFill>
                <a:latin typeface="Avenir Next" panose="020B0503020202020204" pitchFamily="34" charset="0"/>
              </a:rPr>
              <a:t>Data presented at ASH 2020, with data cut-off date October 30, 2020</a:t>
            </a:r>
            <a:br>
              <a:rPr lang="en-GB" dirty="0"/>
            </a:br>
            <a:br>
              <a:rPr lang="en-GB" dirty="0">
                <a:highlight>
                  <a:srgbClr val="00FF00"/>
                </a:highlight>
              </a:rPr>
            </a:br>
            <a:r>
              <a:rPr lang="en-US" dirty="0">
                <a:highlight>
                  <a:srgbClr val="00FF00"/>
                </a:highlight>
              </a:rPr>
              <a:t> </a:t>
            </a:r>
            <a:endParaRPr lang="en-GB" dirty="0">
              <a:highlight>
                <a:srgbClr val="00FF00"/>
              </a:highlight>
            </a:endParaRPr>
          </a:p>
        </p:txBody>
      </p:sp>
      <p:sp>
        <p:nvSpPr>
          <p:cNvPr id="3" name="TextBox 2">
            <a:extLst>
              <a:ext uri="{FF2B5EF4-FFF2-40B4-BE49-F238E27FC236}">
                <a16:creationId xmlns:a16="http://schemas.microsoft.com/office/drawing/2014/main" id="{222966BD-B1E4-4B12-B28D-4377BE97C858}"/>
              </a:ext>
            </a:extLst>
          </p:cNvPr>
          <p:cNvSpPr txBox="1"/>
          <p:nvPr/>
        </p:nvSpPr>
        <p:spPr>
          <a:xfrm>
            <a:off x="2222952" y="5903893"/>
            <a:ext cx="18473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9" name="Content Placeholder 6">
            <a:extLst>
              <a:ext uri="{FF2B5EF4-FFF2-40B4-BE49-F238E27FC236}">
                <a16:creationId xmlns:a16="http://schemas.microsoft.com/office/drawing/2014/main" id="{895C9184-845F-4B4F-9412-71D80037FC4B}"/>
              </a:ext>
            </a:extLst>
          </p:cNvPr>
          <p:cNvSpPr txBox="1">
            <a:spLocks/>
          </p:cNvSpPr>
          <p:nvPr/>
        </p:nvSpPr>
        <p:spPr>
          <a:xfrm>
            <a:off x="502431" y="1690577"/>
            <a:ext cx="5557245" cy="3684956"/>
          </a:xfrm>
          <a:prstGeom prst="rect">
            <a:avLst/>
          </a:prstGeom>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20"/>
              </a:lnSpc>
              <a:spcBef>
                <a:spcPts val="400"/>
              </a:spcBef>
              <a:spcAft>
                <a:spcPts val="600"/>
              </a:spcAft>
              <a:buClr>
                <a:srgbClr val="00ACB8"/>
              </a:buClr>
              <a:buSzPct val="120000"/>
              <a:buFont typeface="Courier New" panose="02070309020205020404" pitchFamily="49" charset="0"/>
              <a:buChar char="o"/>
            </a:pPr>
            <a:r>
              <a:rPr lang="en-US" sz="1600" dirty="0">
                <a:solidFill>
                  <a:schemeClr val="accent1">
                    <a:lumMod val="50000"/>
                  </a:schemeClr>
                </a:solidFill>
                <a:latin typeface="Avenir Next Medium" panose="020B0503020202020204" pitchFamily="34" charset="0"/>
              </a:rPr>
              <a:t>Key Ph1 observations:</a:t>
            </a:r>
            <a:endParaRPr lang="en-GB" sz="1600" dirty="0">
              <a:solidFill>
                <a:schemeClr val="accent1">
                  <a:lumMod val="50000"/>
                </a:schemeClr>
              </a:solidFill>
              <a:latin typeface="Avenir Next Medium" panose="020B0503020202020204" pitchFamily="34" charset="0"/>
            </a:endParaRPr>
          </a:p>
          <a:p>
            <a:pPr marL="457200" lvl="1">
              <a:lnSpc>
                <a:spcPts val="1820"/>
              </a:lnSpc>
              <a:spcBef>
                <a:spcPts val="400"/>
              </a:spcBef>
              <a:spcAft>
                <a:spcPts val="600"/>
              </a:spcAft>
              <a:buClr>
                <a:srgbClr val="00ACB8"/>
              </a:buClr>
              <a:buSzPct val="120000"/>
            </a:pPr>
            <a:r>
              <a:rPr lang="en-GB" sz="1600" dirty="0">
                <a:solidFill>
                  <a:schemeClr val="accent1">
                    <a:lumMod val="50000"/>
                  </a:schemeClr>
                </a:solidFill>
                <a:latin typeface="Avenir Next" panose="020B0503020202020204" pitchFamily="34" charset="0"/>
              </a:rPr>
              <a:t>High level of complete remissions (CR) of 51% overall</a:t>
            </a:r>
          </a:p>
          <a:p>
            <a:pPr marL="457200" lvl="1">
              <a:lnSpc>
                <a:spcPts val="1820"/>
              </a:lnSpc>
              <a:spcBef>
                <a:spcPts val="400"/>
              </a:spcBef>
              <a:spcAft>
                <a:spcPts val="600"/>
              </a:spcAft>
              <a:buClr>
                <a:srgbClr val="00ACB8"/>
              </a:buClr>
              <a:buSzPct val="120000"/>
            </a:pPr>
            <a:r>
              <a:rPr lang="en-GB" sz="1600" dirty="0">
                <a:solidFill>
                  <a:schemeClr val="accent1">
                    <a:lumMod val="50000"/>
                  </a:schemeClr>
                </a:solidFill>
                <a:latin typeface="Avenir Next" panose="020B0503020202020204" pitchFamily="34" charset="0"/>
              </a:rPr>
              <a:t>At the highest dose level of 450M cells the CR rate was 73%</a:t>
            </a:r>
          </a:p>
          <a:p>
            <a:pPr marL="457200" lvl="1">
              <a:lnSpc>
                <a:spcPts val="1820"/>
              </a:lnSpc>
              <a:spcBef>
                <a:spcPts val="400"/>
              </a:spcBef>
              <a:spcAft>
                <a:spcPts val="600"/>
              </a:spcAft>
              <a:buClr>
                <a:srgbClr val="00ACB8"/>
              </a:buClr>
              <a:buSzPct val="120000"/>
            </a:pPr>
            <a:r>
              <a:rPr lang="en-GB" sz="1600" dirty="0">
                <a:solidFill>
                  <a:schemeClr val="accent1">
                    <a:lumMod val="50000"/>
                  </a:schemeClr>
                </a:solidFill>
                <a:latin typeface="Avenir Next" panose="020B0503020202020204" pitchFamily="34" charset="0"/>
              </a:rPr>
              <a:t>Very low levels of high-grade CRS and neurotoxicity</a:t>
            </a:r>
          </a:p>
          <a:p>
            <a:pPr marL="457200" lvl="1">
              <a:lnSpc>
                <a:spcPts val="1820"/>
              </a:lnSpc>
              <a:spcBef>
                <a:spcPts val="400"/>
              </a:spcBef>
              <a:spcAft>
                <a:spcPts val="600"/>
              </a:spcAft>
              <a:buClr>
                <a:srgbClr val="00ACB8"/>
              </a:buClr>
              <a:buSzPct val="120000"/>
            </a:pPr>
            <a:r>
              <a:rPr lang="en-GB" sz="1600" dirty="0">
                <a:solidFill>
                  <a:schemeClr val="accent1">
                    <a:lumMod val="50000"/>
                  </a:schemeClr>
                </a:solidFill>
                <a:latin typeface="Avenir Next" panose="020B0503020202020204" pitchFamily="34" charset="0"/>
              </a:rPr>
              <a:t>AUTO3 administration together with the pembrolizumab  dosing regimens (D-1 and D14/D35/D56) were well tolerated</a:t>
            </a:r>
          </a:p>
          <a:p>
            <a:pPr marL="457200" lvl="1">
              <a:lnSpc>
                <a:spcPts val="1820"/>
              </a:lnSpc>
              <a:spcBef>
                <a:spcPts val="400"/>
              </a:spcBef>
              <a:spcAft>
                <a:spcPts val="600"/>
              </a:spcAft>
              <a:buClr>
                <a:srgbClr val="00ACB8"/>
              </a:buClr>
              <a:buSzPct val="120000"/>
            </a:pPr>
            <a:r>
              <a:rPr lang="en-GB" sz="1600" dirty="0">
                <a:solidFill>
                  <a:schemeClr val="accent1">
                    <a:lumMod val="50000"/>
                  </a:schemeClr>
                </a:solidFill>
                <a:latin typeface="Avenir Next" panose="020B0503020202020204" pitchFamily="34" charset="0"/>
              </a:rPr>
              <a:t>Among the five patients who achieved a CR having received 3 doses of pembrolizumab, none had progressed as of the data cut-off date</a:t>
            </a:r>
          </a:p>
          <a:p>
            <a:pPr marL="457200" lvl="1">
              <a:lnSpc>
                <a:spcPts val="1820"/>
              </a:lnSpc>
              <a:spcBef>
                <a:spcPts val="400"/>
              </a:spcBef>
              <a:spcAft>
                <a:spcPts val="600"/>
              </a:spcAft>
              <a:buClr>
                <a:srgbClr val="00ACB8"/>
              </a:buClr>
              <a:buSzPct val="120000"/>
            </a:pPr>
            <a:r>
              <a:rPr lang="en-GB" sz="1600" dirty="0">
                <a:solidFill>
                  <a:schemeClr val="accent1">
                    <a:lumMod val="50000"/>
                  </a:schemeClr>
                </a:solidFill>
                <a:latin typeface="Avenir Next" panose="020B0503020202020204" pitchFamily="34" charset="0"/>
              </a:rPr>
              <a:t>Demonstrated feasibility to administer AUTO3 </a:t>
            </a:r>
            <a:br>
              <a:rPr lang="en-GB" sz="1600" dirty="0">
                <a:solidFill>
                  <a:schemeClr val="accent1">
                    <a:lumMod val="50000"/>
                  </a:schemeClr>
                </a:solidFill>
                <a:latin typeface="Avenir Next" panose="020B0503020202020204" pitchFamily="34" charset="0"/>
              </a:rPr>
            </a:br>
            <a:r>
              <a:rPr lang="en-GB" sz="1600" dirty="0">
                <a:solidFill>
                  <a:schemeClr val="accent1">
                    <a:lumMod val="50000"/>
                  </a:schemeClr>
                </a:solidFill>
                <a:latin typeface="Avenir Next" panose="020B0503020202020204" pitchFamily="34" charset="0"/>
              </a:rPr>
              <a:t>in outpatient setting</a:t>
            </a:r>
            <a:endParaRPr lang="en-US" sz="1600" dirty="0">
              <a:solidFill>
                <a:schemeClr val="accent1">
                  <a:lumMod val="50000"/>
                </a:schemeClr>
              </a:solidFill>
              <a:latin typeface="Avenir Next" panose="020B0503020202020204" pitchFamily="34" charset="0"/>
            </a:endParaRPr>
          </a:p>
        </p:txBody>
      </p:sp>
      <p:cxnSp>
        <p:nvCxnSpPr>
          <p:cNvPr id="12" name="Straight Connector 11">
            <a:extLst>
              <a:ext uri="{FF2B5EF4-FFF2-40B4-BE49-F238E27FC236}">
                <a16:creationId xmlns:a16="http://schemas.microsoft.com/office/drawing/2014/main" id="{3B872AB1-AE68-D746-96FE-1041D7BF5B92}"/>
              </a:ext>
            </a:extLst>
          </p:cNvPr>
          <p:cNvCxnSpPr>
            <a:cxnSpLocks/>
          </p:cNvCxnSpPr>
          <p:nvPr/>
        </p:nvCxnSpPr>
        <p:spPr>
          <a:xfrm flipV="1">
            <a:off x="6132325" y="1754374"/>
            <a:ext cx="0" cy="396594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35C6C6-6603-7646-98BD-13167C4F9DA4}"/>
              </a:ext>
            </a:extLst>
          </p:cNvPr>
          <p:cNvCxnSpPr>
            <a:cxnSpLocks/>
          </p:cNvCxnSpPr>
          <p:nvPr/>
        </p:nvCxnSpPr>
        <p:spPr>
          <a:xfrm>
            <a:off x="816046" y="5694359"/>
            <a:ext cx="1042438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Slide Number Placeholder 2">
            <a:extLst>
              <a:ext uri="{FF2B5EF4-FFF2-40B4-BE49-F238E27FC236}">
                <a16:creationId xmlns:a16="http://schemas.microsoft.com/office/drawing/2014/main" id="{2A05A0E0-CBB4-FD43-84A8-92CC2DC2A43B}"/>
              </a:ext>
            </a:extLst>
          </p:cNvPr>
          <p:cNvSpPr>
            <a:spLocks noGrp="1"/>
          </p:cNvSpPr>
          <p:nvPr>
            <p:ph type="sldNum" sz="quarter" idx="10"/>
          </p:nvPr>
        </p:nvSpPr>
        <p:spPr>
          <a:xfrm>
            <a:off x="8610600" y="6356350"/>
            <a:ext cx="2743200" cy="365125"/>
          </a:xfrm>
        </p:spPr>
        <p:txBody>
          <a:bodyPr/>
          <a:lstStyle/>
          <a:p>
            <a:fld id="{EB0983FF-4977-374B-8B5B-8BB7F3D0294A}" type="slidenum">
              <a:rPr lang="en-US" smtClean="0">
                <a:solidFill>
                  <a:srgbClr val="00ACB8"/>
                </a:solidFill>
              </a:rPr>
              <a:pPr/>
              <a:t>25</a:t>
            </a:fld>
            <a:endParaRPr lang="en-US" dirty="0">
              <a:solidFill>
                <a:srgbClr val="00ACB8"/>
              </a:solidFill>
            </a:endParaRPr>
          </a:p>
        </p:txBody>
      </p:sp>
      <p:sp>
        <p:nvSpPr>
          <p:cNvPr id="8" name="TextBox 7">
            <a:extLst>
              <a:ext uri="{FF2B5EF4-FFF2-40B4-BE49-F238E27FC236}">
                <a16:creationId xmlns:a16="http://schemas.microsoft.com/office/drawing/2014/main" id="{D91D072C-38DB-094B-A939-2A5AC11A793C}"/>
              </a:ext>
            </a:extLst>
          </p:cNvPr>
          <p:cNvSpPr txBox="1"/>
          <p:nvPr/>
        </p:nvSpPr>
        <p:spPr>
          <a:xfrm>
            <a:off x="6305107" y="1690577"/>
            <a:ext cx="4935322" cy="4693593"/>
          </a:xfrm>
          <a:prstGeom prst="rect">
            <a:avLst/>
          </a:prstGeom>
          <a:noFill/>
        </p:spPr>
        <p:txBody>
          <a:bodyPr wrap="square" rtlCol="0" anchor="t">
            <a:spAutoFit/>
          </a:bodyPr>
          <a:lstStyle/>
          <a:p>
            <a:pPr indent="-228600">
              <a:lnSpc>
                <a:spcPts val="1820"/>
              </a:lnSpc>
              <a:spcBef>
                <a:spcPts val="400"/>
              </a:spcBef>
              <a:spcAft>
                <a:spcPts val="600"/>
              </a:spcAft>
              <a:buClr>
                <a:srgbClr val="00ACB8"/>
              </a:buClr>
              <a:buSzPct val="120000"/>
              <a:buFont typeface="Courier New" panose="02070309020205020404" pitchFamily="49" charset="0"/>
              <a:buChar char="o"/>
            </a:pPr>
            <a:r>
              <a:rPr lang="en-US" sz="1600" dirty="0">
                <a:solidFill>
                  <a:schemeClr val="accent1">
                    <a:lumMod val="50000"/>
                  </a:schemeClr>
                </a:solidFill>
                <a:latin typeface="Avenir Next" panose="020B0503020202020204" pitchFamily="34" charset="0"/>
              </a:rPr>
              <a:t>Path forward for development of AUTO3</a:t>
            </a:r>
          </a:p>
          <a:p>
            <a:pPr lvl="1" indent="-228600">
              <a:lnSpc>
                <a:spcPts val="1820"/>
              </a:lnSpc>
              <a:spcBef>
                <a:spcPts val="400"/>
              </a:spcBef>
              <a:spcAft>
                <a:spcPts val="600"/>
              </a:spcAft>
              <a:buClr>
                <a:srgbClr val="00ACB8"/>
              </a:buClr>
              <a:buSzPct val="120000"/>
              <a:buFont typeface="Arial" panose="020B0604020202020204" pitchFamily="34" charset="0"/>
              <a:buChar char="•"/>
            </a:pPr>
            <a:r>
              <a:rPr lang="en-GB" sz="1600" dirty="0">
                <a:solidFill>
                  <a:schemeClr val="accent1">
                    <a:lumMod val="50000"/>
                  </a:schemeClr>
                </a:solidFill>
                <a:latin typeface="Avenir Next" panose="020B0503020202020204" pitchFamily="34" charset="0"/>
              </a:rPr>
              <a:t>Ph2 designs under evaluation:</a:t>
            </a:r>
          </a:p>
          <a:p>
            <a:pPr marL="971550" lvl="2" indent="-285750">
              <a:lnSpc>
                <a:spcPts val="1820"/>
              </a:lnSpc>
              <a:spcBef>
                <a:spcPts val="400"/>
              </a:spcBef>
              <a:spcAft>
                <a:spcPts val="600"/>
              </a:spcAft>
              <a:buClr>
                <a:srgbClr val="00ACB8"/>
              </a:buClr>
              <a:buSzPct val="100000"/>
              <a:buFont typeface="Wingdings" panose="05000000000000000000" pitchFamily="2" charset="2"/>
              <a:buChar char="§"/>
            </a:pPr>
            <a:r>
              <a:rPr lang="en-GB" sz="1600" dirty="0">
                <a:solidFill>
                  <a:schemeClr val="accent1">
                    <a:lumMod val="50000"/>
                  </a:schemeClr>
                </a:solidFill>
                <a:latin typeface="Avenir Next" panose="020B0503020202020204" pitchFamily="34" charset="0"/>
              </a:rPr>
              <a:t>3L r/r DLBCL setting</a:t>
            </a:r>
          </a:p>
          <a:p>
            <a:pPr marL="971550" lvl="2" indent="-285750">
              <a:lnSpc>
                <a:spcPts val="1820"/>
              </a:lnSpc>
              <a:spcBef>
                <a:spcPts val="400"/>
              </a:spcBef>
              <a:spcAft>
                <a:spcPts val="600"/>
              </a:spcAft>
              <a:buClr>
                <a:srgbClr val="00ACB8"/>
              </a:buClr>
              <a:buSzPct val="100000"/>
              <a:buFont typeface="Wingdings" panose="05000000000000000000" pitchFamily="2" charset="2"/>
              <a:buChar char="§"/>
            </a:pPr>
            <a:r>
              <a:rPr lang="en-GB" sz="1600" dirty="0">
                <a:solidFill>
                  <a:schemeClr val="accent1">
                    <a:lumMod val="50000"/>
                  </a:schemeClr>
                </a:solidFill>
                <a:latin typeface="Avenir Next" panose="020B0503020202020204" pitchFamily="34" charset="0"/>
              </a:rPr>
              <a:t>2L/3L transplant ineligible DLBCL setting</a:t>
            </a:r>
          </a:p>
          <a:p>
            <a:pPr lvl="1" indent="-228600">
              <a:lnSpc>
                <a:spcPts val="1820"/>
              </a:lnSpc>
              <a:spcBef>
                <a:spcPts val="400"/>
              </a:spcBef>
              <a:spcAft>
                <a:spcPts val="600"/>
              </a:spcAft>
              <a:buClr>
                <a:srgbClr val="00ACB8"/>
              </a:buClr>
              <a:buSzPct val="120000"/>
              <a:buFont typeface="Arial" panose="020B0604020202020204" pitchFamily="34" charset="0"/>
              <a:buChar char="•"/>
            </a:pPr>
            <a:r>
              <a:rPr lang="en-US" sz="1600" dirty="0">
                <a:solidFill>
                  <a:schemeClr val="accent1">
                    <a:lumMod val="50000"/>
                  </a:schemeClr>
                </a:solidFill>
                <a:latin typeface="Avenir Next" panose="020B0503020202020204" pitchFamily="34" charset="0"/>
              </a:rPr>
              <a:t>Planned Ph2 dosing regimen</a:t>
            </a:r>
            <a:endParaRPr lang="en-GB" sz="1600" dirty="0">
              <a:solidFill>
                <a:schemeClr val="accent1">
                  <a:lumMod val="50000"/>
                </a:schemeClr>
              </a:solidFill>
              <a:latin typeface="Avenir Next" panose="020B0503020202020204" pitchFamily="34" charset="0"/>
            </a:endParaRPr>
          </a:p>
          <a:p>
            <a:pPr marL="971550" lvl="2" indent="-285750">
              <a:lnSpc>
                <a:spcPts val="1820"/>
              </a:lnSpc>
              <a:spcBef>
                <a:spcPts val="400"/>
              </a:spcBef>
              <a:spcAft>
                <a:spcPts val="600"/>
              </a:spcAft>
              <a:buClr>
                <a:srgbClr val="00ACB8"/>
              </a:buClr>
              <a:buSzPct val="100000"/>
              <a:buFont typeface="Wingdings" panose="05000000000000000000" pitchFamily="2" charset="2"/>
              <a:buChar char="§"/>
            </a:pPr>
            <a:r>
              <a:rPr lang="en-GB" sz="1600" dirty="0">
                <a:solidFill>
                  <a:schemeClr val="accent1">
                    <a:lumMod val="50000"/>
                  </a:schemeClr>
                </a:solidFill>
                <a:latin typeface="Avenir Next" panose="020B0503020202020204" pitchFamily="34" charset="0"/>
              </a:rPr>
              <a:t>Dose range of 150M to 450M cells, as patients benefitted from therapy at 150M, 300M and 450M cell dose levels</a:t>
            </a:r>
          </a:p>
          <a:p>
            <a:pPr marL="971550" lvl="2" indent="-285750">
              <a:lnSpc>
                <a:spcPts val="1820"/>
              </a:lnSpc>
              <a:spcBef>
                <a:spcPts val="400"/>
              </a:spcBef>
              <a:spcAft>
                <a:spcPts val="600"/>
              </a:spcAft>
              <a:buClr>
                <a:srgbClr val="00ACB8"/>
              </a:buClr>
              <a:buSzPct val="100000"/>
              <a:buFont typeface="Wingdings" panose="05000000000000000000" pitchFamily="2" charset="2"/>
              <a:buChar char="§"/>
            </a:pPr>
            <a:r>
              <a:rPr lang="en-GB" sz="1600" dirty="0">
                <a:solidFill>
                  <a:schemeClr val="accent1">
                    <a:lumMod val="50000"/>
                  </a:schemeClr>
                </a:solidFill>
                <a:latin typeface="Avenir Next" panose="020B0503020202020204" pitchFamily="34" charset="0"/>
              </a:rPr>
              <a:t>3 doses of pembrolizumab with a schedule of D-1, D28, D56</a:t>
            </a:r>
          </a:p>
          <a:p>
            <a:pPr lvl="1" indent="-228600">
              <a:lnSpc>
                <a:spcPts val="1820"/>
              </a:lnSpc>
              <a:spcBef>
                <a:spcPts val="400"/>
              </a:spcBef>
              <a:spcAft>
                <a:spcPts val="600"/>
              </a:spcAft>
              <a:buClr>
                <a:srgbClr val="00ACB8"/>
              </a:buClr>
              <a:buSzPct val="120000"/>
              <a:buFont typeface="Arial" panose="020B0604020202020204" pitchFamily="34" charset="0"/>
              <a:buChar char="•"/>
            </a:pPr>
            <a:r>
              <a:rPr lang="en-GB" sz="1600" dirty="0">
                <a:solidFill>
                  <a:schemeClr val="accent1">
                    <a:lumMod val="50000"/>
                  </a:schemeClr>
                </a:solidFill>
                <a:latin typeface="Avenir Next" panose="020B0503020202020204" pitchFamily="34" charset="0"/>
              </a:rPr>
              <a:t>Implement manufacturing process enhancements (incl. stable cell line for vector manufacturing)</a:t>
            </a:r>
          </a:p>
          <a:p>
            <a:pPr marL="228600">
              <a:lnSpc>
                <a:spcPts val="1820"/>
              </a:lnSpc>
              <a:spcBef>
                <a:spcPts val="400"/>
              </a:spcBef>
              <a:spcAft>
                <a:spcPts val="600"/>
              </a:spcAft>
              <a:buClr>
                <a:srgbClr val="00ACB8"/>
              </a:buClr>
              <a:buSzPct val="120000"/>
            </a:pPr>
            <a:br>
              <a:rPr lang="en-US" sz="1400" dirty="0">
                <a:solidFill>
                  <a:schemeClr val="accent1">
                    <a:lumMod val="50000"/>
                  </a:schemeClr>
                </a:solidFill>
                <a:latin typeface="Avenir Next" panose="020B0503020202020204" pitchFamily="34" charset="0"/>
              </a:rPr>
            </a:br>
            <a:endParaRPr lang="en-US" sz="1400" dirty="0">
              <a:solidFill>
                <a:schemeClr val="accent1">
                  <a:lumMod val="50000"/>
                </a:schemeClr>
              </a:solidFill>
              <a:latin typeface="Avenir Next" panose="020B0503020202020204" pitchFamily="34" charset="0"/>
            </a:endParaRPr>
          </a:p>
          <a:p>
            <a:pPr marL="457200" indent="-228600">
              <a:spcBef>
                <a:spcPts val="400"/>
              </a:spcBef>
              <a:buFont typeface="Courier New" panose="02070309020205020404" pitchFamily="49" charset="0"/>
              <a:buChar char="o"/>
            </a:pPr>
            <a:endParaRPr lang="en-US" sz="1400" dirty="0"/>
          </a:p>
        </p:txBody>
      </p:sp>
      <p:sp>
        <p:nvSpPr>
          <p:cNvPr id="16" name="Content Placeholder 2">
            <a:extLst>
              <a:ext uri="{FF2B5EF4-FFF2-40B4-BE49-F238E27FC236}">
                <a16:creationId xmlns:a16="http://schemas.microsoft.com/office/drawing/2014/main" id="{7BA614B2-D387-364D-B857-66D24225BB93}"/>
              </a:ext>
            </a:extLst>
          </p:cNvPr>
          <p:cNvSpPr txBox="1">
            <a:spLocks/>
          </p:cNvSpPr>
          <p:nvPr/>
        </p:nvSpPr>
        <p:spPr>
          <a:xfrm>
            <a:off x="627321" y="5899023"/>
            <a:ext cx="11015330" cy="703796"/>
          </a:xfrm>
          <a:prstGeom prst="rect">
            <a:avLst/>
          </a:prstGeom>
          <a:solidFill>
            <a:schemeClr val="bg1"/>
          </a:solidFill>
          <a:ln w="38100">
            <a:noFill/>
          </a:ln>
        </p:spPr>
        <p:txBody>
          <a:bodyPr vert="horz" lIns="91440" tIns="45720" rIns="91440" bIns="45720" rtlCol="0" anchor="ctr">
            <a:no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GB" sz="1600" b="1" dirty="0">
                <a:solidFill>
                  <a:srgbClr val="00ACB8"/>
                </a:solidFill>
                <a:latin typeface="Avenir Next Medium" panose="020B0503020202020204" pitchFamily="34" charset="0"/>
              </a:rPr>
              <a:t>COMPANY INTENDS TO PARTNER AUTO3, AHEAD OF PROGRESSING </a:t>
            </a:r>
          </a:p>
          <a:p>
            <a:pPr algn="ctr">
              <a:defRPr/>
            </a:pPr>
            <a:r>
              <a:rPr lang="en-GB" sz="1600" b="1" dirty="0">
                <a:solidFill>
                  <a:srgbClr val="00ACB8"/>
                </a:solidFill>
                <a:latin typeface="Avenir Next Medium" panose="020B0503020202020204" pitchFamily="34" charset="0"/>
              </a:rPr>
              <a:t>INTO THE NEXT PHASE OF DEVELOPMENT</a:t>
            </a:r>
          </a:p>
          <a:p>
            <a:pPr lvl="0" algn="ctr">
              <a:defRPr/>
            </a:pPr>
            <a:endParaRPr lang="en-GB" sz="1600" dirty="0">
              <a:solidFill>
                <a:srgbClr val="00ACB8"/>
              </a:solidFill>
              <a:highlight>
                <a:srgbClr val="FFFF00"/>
              </a:highlight>
              <a:latin typeface="Avenir Next Medium" panose="020B0503020202020204" pitchFamily="34" charset="0"/>
            </a:endParaRPr>
          </a:p>
        </p:txBody>
      </p:sp>
      <p:sp>
        <p:nvSpPr>
          <p:cNvPr id="19" name="Slide Number Placeholder 3">
            <a:extLst>
              <a:ext uri="{FF2B5EF4-FFF2-40B4-BE49-F238E27FC236}">
                <a16:creationId xmlns:a16="http://schemas.microsoft.com/office/drawing/2014/main" id="{B6538AE6-EB81-D848-ABA1-77C3E360A618}"/>
              </a:ext>
            </a:extLst>
          </p:cNvPr>
          <p:cNvSpPr txBox="1">
            <a:spLocks/>
          </p:cNvSpPr>
          <p:nvPr/>
        </p:nvSpPr>
        <p:spPr>
          <a:xfrm>
            <a:off x="9845748" y="6356350"/>
            <a:ext cx="1508051"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accent5">
                    <a:lumMod val="60000"/>
                    <a:lumOff val="40000"/>
                  </a:schemeClr>
                </a:solidFill>
                <a:latin typeface="Avenir Next Medium"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8BC6DF-6D23-4AB4-B2C6-9FDA3DE90436}" type="slidenum">
              <a:rPr lang="en-GB" smtClean="0">
                <a:solidFill>
                  <a:srgbClr val="00ACB8"/>
                </a:solidFill>
              </a:rPr>
              <a:pPr/>
              <a:t>25</a:t>
            </a:fld>
            <a:endParaRPr lang="en-GB" dirty="0">
              <a:solidFill>
                <a:srgbClr val="00ACB8"/>
              </a:solidFill>
            </a:endParaRPr>
          </a:p>
        </p:txBody>
      </p:sp>
    </p:spTree>
    <p:extLst>
      <p:ext uri="{BB962C8B-B14F-4D97-AF65-F5344CB8AC3E}">
        <p14:creationId xmlns:p14="http://schemas.microsoft.com/office/powerpoint/2010/main" val="1998469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8630483-C9A5-C642-BD1B-3FA536D73FE0}"/>
              </a:ext>
            </a:extLst>
          </p:cNvPr>
          <p:cNvSpPr txBox="1">
            <a:spLocks/>
          </p:cNvSpPr>
          <p:nvPr/>
        </p:nvSpPr>
        <p:spPr>
          <a:xfrm>
            <a:off x="886328" y="5632608"/>
            <a:ext cx="10515600" cy="10084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algn="r">
              <a:lnSpc>
                <a:spcPts val="2480"/>
              </a:lnSpc>
            </a:pPr>
            <a:r>
              <a:rPr lang="en-US" b="0" i="0" dirty="0">
                <a:solidFill>
                  <a:schemeClr val="accent1">
                    <a:lumMod val="50000"/>
                  </a:schemeClr>
                </a:solidFill>
                <a:latin typeface="Avenir Next Medium" panose="020B0503020202020204" pitchFamily="34" charset="0"/>
              </a:rPr>
              <a:t>T Cell Lymphoma</a:t>
            </a:r>
          </a:p>
          <a:p>
            <a:pPr algn="r">
              <a:lnSpc>
                <a:spcPts val="2480"/>
              </a:lnSpc>
            </a:pPr>
            <a:r>
              <a:rPr lang="en-US" sz="1800" dirty="0">
                <a:solidFill>
                  <a:srgbClr val="00ACB8"/>
                </a:solidFill>
                <a:latin typeface="Avenir Next Medium" panose="020B0503020202020204" pitchFamily="34" charset="0"/>
              </a:rPr>
              <a:t>AUTO4 and AUTO 5 — tailored for T Cell Lymphoma</a:t>
            </a:r>
            <a:endParaRPr lang="en-US" sz="1800" b="0" i="0" dirty="0">
              <a:solidFill>
                <a:srgbClr val="00ACB8"/>
              </a:solidFill>
              <a:latin typeface="Avenir Next Medium" panose="020B0503020202020204" pitchFamily="34" charset="0"/>
            </a:endParaRPr>
          </a:p>
        </p:txBody>
      </p:sp>
      <p:sp>
        <p:nvSpPr>
          <p:cNvPr id="3" name="Slide Number Placeholder 2">
            <a:extLst>
              <a:ext uri="{FF2B5EF4-FFF2-40B4-BE49-F238E27FC236}">
                <a16:creationId xmlns:a16="http://schemas.microsoft.com/office/drawing/2014/main" id="{95DA6807-BF4F-7B49-AD4C-7AB4CD815E0B}"/>
              </a:ext>
            </a:extLst>
          </p:cNvPr>
          <p:cNvSpPr txBox="1">
            <a:spLocks/>
          </p:cNvSpPr>
          <p:nvPr/>
        </p:nvSpPr>
        <p:spPr>
          <a:xfrm>
            <a:off x="8658726"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B0983FF-4977-374B-8B5B-8BB7F3D0294A}" type="slidenum">
              <a:rPr lang="en-US" sz="1200" smtClean="0">
                <a:solidFill>
                  <a:srgbClr val="00ACB8"/>
                </a:solidFill>
                <a:latin typeface="Avenir Next Medium" panose="020B0503020202020204" pitchFamily="34" charset="0"/>
              </a:rPr>
              <a:pPr algn="r"/>
              <a:t>26</a:t>
            </a:fld>
            <a:endParaRPr lang="en-US" sz="1200" dirty="0">
              <a:solidFill>
                <a:srgbClr val="00ACB8"/>
              </a:solidFill>
              <a:latin typeface="Avenir Next Medium" panose="020B0503020202020204" pitchFamily="34" charset="0"/>
            </a:endParaRPr>
          </a:p>
        </p:txBody>
      </p:sp>
    </p:spTree>
    <p:extLst>
      <p:ext uri="{BB962C8B-B14F-4D97-AF65-F5344CB8AC3E}">
        <p14:creationId xmlns:p14="http://schemas.microsoft.com/office/powerpoint/2010/main" val="2351414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6EA852-3EB1-4D76-8FEE-37F0AAE278CE}"/>
              </a:ext>
            </a:extLst>
          </p:cNvPr>
          <p:cNvSpPr>
            <a:spLocks noGrp="1"/>
          </p:cNvSpPr>
          <p:nvPr>
            <p:ph type="title"/>
          </p:nvPr>
        </p:nvSpPr>
        <p:spPr/>
        <p:txBody>
          <a:bodyPr/>
          <a:lstStyle/>
          <a:p>
            <a:r>
              <a:rPr lang="en-GB" sz="2200" dirty="0"/>
              <a:t>T Cell Lymphoma </a:t>
            </a:r>
            <a:br>
              <a:rPr lang="en-GB" dirty="0"/>
            </a:br>
            <a:r>
              <a:rPr lang="en-GB" sz="1600" dirty="0">
                <a:solidFill>
                  <a:schemeClr val="bg1"/>
                </a:solidFill>
                <a:latin typeface="Avenir Next" panose="020B0503020202020204" pitchFamily="34" charset="0"/>
              </a:rPr>
              <a:t>No standard of care after first relapse and no T cell therapy approved</a:t>
            </a:r>
            <a:br>
              <a:rPr lang="en-GB" dirty="0"/>
            </a:br>
            <a:endParaRPr lang="en-GB" dirty="0"/>
          </a:p>
        </p:txBody>
      </p:sp>
      <p:sp>
        <p:nvSpPr>
          <p:cNvPr id="5" name="Slide Number Placeholder 4">
            <a:extLst>
              <a:ext uri="{FF2B5EF4-FFF2-40B4-BE49-F238E27FC236}">
                <a16:creationId xmlns:a16="http://schemas.microsoft.com/office/drawing/2014/main" id="{E809602A-7EA9-4617-A528-DACBBBC5CF05}"/>
              </a:ext>
            </a:extLst>
          </p:cNvPr>
          <p:cNvSpPr>
            <a:spLocks noGrp="1"/>
          </p:cNvSpPr>
          <p:nvPr>
            <p:ph type="sldNum" sz="quarter" idx="10"/>
          </p:nvPr>
        </p:nvSpPr>
        <p:spPr/>
        <p:txBody>
          <a:bodyPr/>
          <a:lstStyle/>
          <a:p>
            <a:fld id="{BC8BC6DF-6D23-4AB4-B2C6-9FDA3DE90436}" type="slidenum">
              <a:rPr lang="en-GB" smtClean="0">
                <a:solidFill>
                  <a:srgbClr val="00ACB8"/>
                </a:solidFill>
              </a:rPr>
              <a:t>27</a:t>
            </a:fld>
            <a:endParaRPr lang="en-GB" dirty="0">
              <a:solidFill>
                <a:srgbClr val="00ACB8"/>
              </a:solidFill>
            </a:endParaRPr>
          </a:p>
        </p:txBody>
      </p:sp>
      <p:sp>
        <p:nvSpPr>
          <p:cNvPr id="12" name="Content Placeholder 2">
            <a:extLst>
              <a:ext uri="{FF2B5EF4-FFF2-40B4-BE49-F238E27FC236}">
                <a16:creationId xmlns:a16="http://schemas.microsoft.com/office/drawing/2014/main" id="{F8DB5CF1-03A0-4345-A3DB-9B11CCCC5AC8}"/>
              </a:ext>
            </a:extLst>
          </p:cNvPr>
          <p:cNvSpPr txBox="1">
            <a:spLocks/>
          </p:cNvSpPr>
          <p:nvPr/>
        </p:nvSpPr>
        <p:spPr>
          <a:xfrm>
            <a:off x="724338" y="1653711"/>
            <a:ext cx="4743402" cy="1127470"/>
          </a:xfrm>
          <a:prstGeom prst="rect">
            <a:avLst/>
          </a:prstGeom>
        </p:spPr>
        <p:txBody>
          <a:bodyPr vert="horz" lIns="91440" tIns="45720" rIns="91440" bIns="45720" rtlCol="0">
            <a:noAutofit/>
          </a:bodyPr>
          <a:lstStyle>
            <a:lvl1pPr marL="354013" indent="-354013" algn="l" defTabSz="685783" rtl="0" eaLnBrk="1" latinLnBrk="0" hangingPunct="1">
              <a:lnSpc>
                <a:spcPct val="120000"/>
              </a:lnSpc>
              <a:spcBef>
                <a:spcPts val="0"/>
              </a:spcBef>
              <a:buClr>
                <a:srgbClr val="002060"/>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1pPr>
            <a:lvl2pPr marL="717550" indent="-363538" algn="l" defTabSz="685783" rtl="0" eaLnBrk="1" latinLnBrk="0" hangingPunct="1">
              <a:lnSpc>
                <a:spcPct val="120000"/>
              </a:lnSpc>
              <a:spcBef>
                <a:spcPts val="0"/>
              </a:spcBef>
              <a:buSzPct val="86000"/>
              <a:buFont typeface="Calibri" panose="020F050202020403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982663" indent="-265113" algn="l" defTabSz="685783" rtl="0" eaLnBrk="1" latinLnBrk="0" hangingPunct="1">
              <a:lnSpc>
                <a:spcPct val="120000"/>
              </a:lnSpc>
              <a:spcBef>
                <a:spcPts val="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258888" indent="-276225" algn="l" defTabSz="685783" rtl="0" eaLnBrk="1" latinLnBrk="0" hangingPunct="1">
              <a:lnSpc>
                <a:spcPct val="120000"/>
              </a:lnSpc>
              <a:spcBef>
                <a:spcPts val="0"/>
              </a:spcBef>
              <a:buFont typeface="Calibri Light" panose="020F0302020204030204" pitchFamily="34" charset="0"/>
              <a:buChar char="–"/>
              <a:defRPr sz="1200" kern="1200">
                <a:solidFill>
                  <a:schemeClr val="tx1"/>
                </a:solidFill>
                <a:latin typeface="Calibri" panose="020F0502020204030204" pitchFamily="34" charset="0"/>
                <a:ea typeface="+mn-ea"/>
                <a:cs typeface="Calibri" panose="020F0502020204030204" pitchFamily="34" charset="0"/>
              </a:defRPr>
            </a:lvl4pPr>
            <a:lvl5pPr marL="1435100" indent="-134938" algn="l" defTabSz="685783" rtl="0" eaLnBrk="1" latinLnBrk="0" hangingPunct="1">
              <a:lnSpc>
                <a:spcPct val="120000"/>
              </a:lnSpc>
              <a:spcBef>
                <a:spcPts val="0"/>
              </a:spcBef>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Aft>
                <a:spcPts val="600"/>
              </a:spcAft>
              <a:buFont typeface="Arial" panose="020B0604020202020204" pitchFamily="34" charset="0"/>
              <a:buNone/>
            </a:pPr>
            <a:r>
              <a:rPr lang="en-GB" sz="1600" b="1" dirty="0">
                <a:solidFill>
                  <a:srgbClr val="00ACB8"/>
                </a:solidFill>
                <a:latin typeface="Avenir Next Demi Bold" panose="020B0503020202020204" pitchFamily="34" charset="0"/>
              </a:rPr>
              <a:t>AUTOLUS USES THREE KEY ELEMENTS TO </a:t>
            </a:r>
            <a:br>
              <a:rPr lang="en-GB" sz="1600" b="1" dirty="0">
                <a:solidFill>
                  <a:srgbClr val="00ACB8"/>
                </a:solidFill>
                <a:latin typeface="Avenir Next Demi Bold" panose="020B0503020202020204" pitchFamily="34" charset="0"/>
              </a:rPr>
            </a:br>
            <a:r>
              <a:rPr lang="en-GB" sz="1600" b="1" dirty="0">
                <a:solidFill>
                  <a:srgbClr val="00ACB8"/>
                </a:solidFill>
                <a:latin typeface="Avenir Next Demi Bold" panose="020B0503020202020204" pitchFamily="34" charset="0"/>
              </a:rPr>
              <a:t>ADDRESS T CELL LYMPHOMA’S—AUTO4, AUTO5 AND A COMPANION DIAGNOSTIC TEST</a:t>
            </a:r>
          </a:p>
        </p:txBody>
      </p:sp>
      <p:sp>
        <p:nvSpPr>
          <p:cNvPr id="14" name="Content Placeholder 6">
            <a:extLst>
              <a:ext uri="{FF2B5EF4-FFF2-40B4-BE49-F238E27FC236}">
                <a16:creationId xmlns:a16="http://schemas.microsoft.com/office/drawing/2014/main" id="{A32D0795-A234-B044-B4B5-422100B2206A}"/>
              </a:ext>
            </a:extLst>
          </p:cNvPr>
          <p:cNvSpPr txBox="1">
            <a:spLocks/>
          </p:cNvSpPr>
          <p:nvPr/>
        </p:nvSpPr>
        <p:spPr>
          <a:xfrm>
            <a:off x="7258486" y="1631940"/>
            <a:ext cx="3935990" cy="469265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T cell lymphoma is an aggressive disease with a very poor prognosis </a:t>
            </a:r>
            <a:br>
              <a:rPr lang="en-GB" sz="1600" dirty="0">
                <a:solidFill>
                  <a:schemeClr val="accent1">
                    <a:lumMod val="50000"/>
                  </a:schemeClr>
                </a:solidFill>
                <a:latin typeface="Avenir Next" panose="020B0503020202020204" pitchFamily="34" charset="0"/>
              </a:rPr>
            </a:br>
            <a:r>
              <a:rPr lang="en-GB" sz="1600" dirty="0">
                <a:solidFill>
                  <a:schemeClr val="accent1">
                    <a:lumMod val="50000"/>
                  </a:schemeClr>
                </a:solidFill>
                <a:latin typeface="Avenir Next" panose="020B0503020202020204" pitchFamily="34" charset="0"/>
              </a:rPr>
              <a:t>for patients</a:t>
            </a:r>
          </a:p>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Median 5 </a:t>
            </a:r>
            <a:r>
              <a:rPr lang="en-GB" sz="1600" dirty="0" err="1">
                <a:solidFill>
                  <a:schemeClr val="accent1">
                    <a:lumMod val="50000"/>
                  </a:schemeClr>
                </a:solidFill>
                <a:latin typeface="Avenir Next" panose="020B0503020202020204" pitchFamily="34" charset="0"/>
              </a:rPr>
              <a:t>yrs</a:t>
            </a:r>
            <a:r>
              <a:rPr lang="en-GB" sz="1600" dirty="0">
                <a:solidFill>
                  <a:schemeClr val="accent1">
                    <a:lumMod val="50000"/>
                  </a:schemeClr>
                </a:solidFill>
                <a:latin typeface="Avenir Next" panose="020B0503020202020204" pitchFamily="34" charset="0"/>
              </a:rPr>
              <a:t> OS: 32%</a:t>
            </a:r>
          </a:p>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Standard of care is variable and often based on high-dose chemotherapy and stem cell transplants</a:t>
            </a:r>
          </a:p>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A large portion of T cell lymphoma patients are refractory to or </a:t>
            </a:r>
            <a:br>
              <a:rPr lang="en-GB" sz="1600" dirty="0">
                <a:solidFill>
                  <a:schemeClr val="accent1">
                    <a:lumMod val="50000"/>
                  </a:schemeClr>
                </a:solidFill>
                <a:latin typeface="Avenir Next" panose="020B0503020202020204" pitchFamily="34" charset="0"/>
              </a:rPr>
            </a:br>
            <a:r>
              <a:rPr lang="en-GB" sz="1600" dirty="0">
                <a:solidFill>
                  <a:schemeClr val="accent1">
                    <a:lumMod val="50000"/>
                  </a:schemeClr>
                </a:solidFill>
                <a:latin typeface="Avenir Next" panose="020B0503020202020204" pitchFamily="34" charset="0"/>
              </a:rPr>
              <a:t>relapse following treatment with standard therapies</a:t>
            </a:r>
          </a:p>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T cell lymphomas have not benefited from advances in immunotherapeutic approaches</a:t>
            </a:r>
          </a:p>
        </p:txBody>
      </p:sp>
      <p:sp>
        <p:nvSpPr>
          <p:cNvPr id="15" name="Rectangle 14">
            <a:extLst>
              <a:ext uri="{FF2B5EF4-FFF2-40B4-BE49-F238E27FC236}">
                <a16:creationId xmlns:a16="http://schemas.microsoft.com/office/drawing/2014/main" id="{E6C75F99-C0CC-8940-B23F-B39D8995462D}"/>
              </a:ext>
            </a:extLst>
          </p:cNvPr>
          <p:cNvSpPr/>
          <p:nvPr/>
        </p:nvSpPr>
        <p:spPr>
          <a:xfrm>
            <a:off x="2165685" y="3138775"/>
            <a:ext cx="4947384" cy="928645"/>
          </a:xfrm>
          <a:prstGeom prst="rect">
            <a:avLst/>
          </a:prstGeom>
          <a:solidFill>
            <a:srgbClr val="00A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7" name="TextBox 16">
            <a:extLst>
              <a:ext uri="{FF2B5EF4-FFF2-40B4-BE49-F238E27FC236}">
                <a16:creationId xmlns:a16="http://schemas.microsoft.com/office/drawing/2014/main" id="{BABB113C-8631-E644-B561-61E82BBD224A}"/>
              </a:ext>
            </a:extLst>
          </p:cNvPr>
          <p:cNvSpPr txBox="1"/>
          <p:nvPr/>
        </p:nvSpPr>
        <p:spPr>
          <a:xfrm>
            <a:off x="4249312" y="3373631"/>
            <a:ext cx="2575000" cy="523220"/>
          </a:xfrm>
          <a:prstGeom prst="rect">
            <a:avLst/>
          </a:prstGeom>
          <a:noFill/>
        </p:spPr>
        <p:txBody>
          <a:bodyPr wrap="square">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prstClr val="white"/>
                </a:solidFill>
                <a:effectLst/>
                <a:uLnTx/>
                <a:uFillTx/>
                <a:latin typeface="Avenir Next Medium" panose="020B0503020202020204" pitchFamily="34" charset="0"/>
              </a:rPr>
              <a:t>TRBC1 programmed T cell product candidate</a:t>
            </a:r>
            <a:endParaRPr kumimoji="0" lang="en-GB" sz="1400" u="none" strike="noStrike" kern="1200" cap="none" spc="0" normalizeH="0" baseline="0" noProof="0" dirty="0">
              <a:ln>
                <a:noFill/>
              </a:ln>
              <a:solidFill>
                <a:prstClr val="white"/>
              </a:solidFill>
              <a:effectLst/>
              <a:uLnTx/>
              <a:uFillTx/>
              <a:latin typeface="Avenir Next Medium" panose="020B0503020202020204" pitchFamily="34" charset="0"/>
            </a:endParaRPr>
          </a:p>
        </p:txBody>
      </p:sp>
      <p:sp>
        <p:nvSpPr>
          <p:cNvPr id="21" name="Rectangle 20">
            <a:extLst>
              <a:ext uri="{FF2B5EF4-FFF2-40B4-BE49-F238E27FC236}">
                <a16:creationId xmlns:a16="http://schemas.microsoft.com/office/drawing/2014/main" id="{5E4C5799-6E4E-214E-B2A5-4969D6F6FCE5}"/>
              </a:ext>
            </a:extLst>
          </p:cNvPr>
          <p:cNvSpPr/>
          <p:nvPr/>
        </p:nvSpPr>
        <p:spPr>
          <a:xfrm>
            <a:off x="2040556" y="4157292"/>
            <a:ext cx="5072513" cy="92864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2" name="Oval 21">
            <a:extLst>
              <a:ext uri="{FF2B5EF4-FFF2-40B4-BE49-F238E27FC236}">
                <a16:creationId xmlns:a16="http://schemas.microsoft.com/office/drawing/2014/main" id="{3EFD18C4-B907-F346-8C2D-52885874625A}"/>
              </a:ext>
            </a:extLst>
          </p:cNvPr>
          <p:cNvSpPr/>
          <p:nvPr/>
        </p:nvSpPr>
        <p:spPr>
          <a:xfrm>
            <a:off x="1039793" y="3061539"/>
            <a:ext cx="2168206" cy="216820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3BEF5DE3-C174-3A42-9B1A-29DF30E93BBE}"/>
              </a:ext>
            </a:extLst>
          </p:cNvPr>
          <p:cNvSpPr txBox="1">
            <a:spLocks/>
          </p:cNvSpPr>
          <p:nvPr/>
        </p:nvSpPr>
        <p:spPr>
          <a:xfrm>
            <a:off x="1278993" y="3555325"/>
            <a:ext cx="1878066" cy="14911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20"/>
              </a:lnSpc>
              <a:spcBef>
                <a:spcPts val="0"/>
              </a:spcBef>
              <a:buFont typeface="Arial" panose="020B0604020202020204" pitchFamily="34" charset="0"/>
              <a:buNone/>
            </a:pPr>
            <a:r>
              <a:rPr lang="en-US" sz="1600" dirty="0">
                <a:solidFill>
                  <a:schemeClr val="bg1"/>
                </a:solidFill>
                <a:latin typeface="Avenir Next Medium" panose="020B0503020202020204" pitchFamily="34" charset="0"/>
              </a:rPr>
              <a:t>Designed to stratify patients into TRBC1 and TRBC2 derived</a:t>
            </a:r>
            <a:br>
              <a:rPr lang="en-US" sz="1600" dirty="0">
                <a:solidFill>
                  <a:schemeClr val="bg1"/>
                </a:solidFill>
                <a:latin typeface="Avenir Next Medium" panose="020B0503020202020204" pitchFamily="34" charset="0"/>
              </a:rPr>
            </a:br>
            <a:r>
              <a:rPr lang="en-US" sz="1600" dirty="0">
                <a:solidFill>
                  <a:schemeClr val="bg1"/>
                </a:solidFill>
                <a:latin typeface="Avenir Next Medium" panose="020B0503020202020204" pitchFamily="34" charset="0"/>
              </a:rPr>
              <a:t>cancers</a:t>
            </a:r>
          </a:p>
          <a:p>
            <a:pPr marL="0" indent="0">
              <a:lnSpc>
                <a:spcPts val="2260"/>
              </a:lnSpc>
              <a:spcBef>
                <a:spcPts val="0"/>
              </a:spcBef>
              <a:buFont typeface="Arial" panose="020B0604020202020204" pitchFamily="34" charset="0"/>
              <a:buNone/>
            </a:pPr>
            <a:endParaRPr lang="en-GB" sz="1600" dirty="0">
              <a:solidFill>
                <a:schemeClr val="bg1"/>
              </a:solidFill>
              <a:latin typeface="Avenir Next Medium" panose="020B0503020202020204" pitchFamily="34" charset="0"/>
            </a:endParaRPr>
          </a:p>
        </p:txBody>
      </p:sp>
      <p:sp>
        <p:nvSpPr>
          <p:cNvPr id="24" name="TextBox 23">
            <a:extLst>
              <a:ext uri="{FF2B5EF4-FFF2-40B4-BE49-F238E27FC236}">
                <a16:creationId xmlns:a16="http://schemas.microsoft.com/office/drawing/2014/main" id="{689491FD-4D13-DE40-8730-1C0F24F943D9}"/>
              </a:ext>
            </a:extLst>
          </p:cNvPr>
          <p:cNvSpPr txBox="1"/>
          <p:nvPr/>
        </p:nvSpPr>
        <p:spPr>
          <a:xfrm>
            <a:off x="4259022" y="4364349"/>
            <a:ext cx="2565290" cy="523220"/>
          </a:xfrm>
          <a:prstGeom prst="rect">
            <a:avLst/>
          </a:prstGeom>
          <a:noFill/>
        </p:spPr>
        <p:txBody>
          <a:bodyPr wrap="square" anchor="ctr">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prstClr val="white"/>
                </a:solidFill>
                <a:effectLst/>
                <a:uLnTx/>
                <a:uFillTx/>
                <a:latin typeface="Avenir Next Medium" panose="020B0503020202020204" pitchFamily="34" charset="0"/>
              </a:rPr>
              <a:t>TRBC2 programmed T cell product candidate</a:t>
            </a:r>
            <a:endParaRPr kumimoji="0" lang="en-GB" sz="1400" u="none" strike="noStrike" kern="1200" cap="none" spc="0" normalizeH="0" baseline="0" noProof="0" dirty="0">
              <a:ln>
                <a:noFill/>
              </a:ln>
              <a:solidFill>
                <a:prstClr val="white"/>
              </a:solidFill>
              <a:effectLst/>
              <a:uLnTx/>
              <a:uFillTx/>
              <a:latin typeface="Avenir Next Medium" panose="020B0503020202020204" pitchFamily="34" charset="0"/>
            </a:endParaRPr>
          </a:p>
        </p:txBody>
      </p:sp>
      <p:sp>
        <p:nvSpPr>
          <p:cNvPr id="25" name="TextBox 24">
            <a:extLst>
              <a:ext uri="{FF2B5EF4-FFF2-40B4-BE49-F238E27FC236}">
                <a16:creationId xmlns:a16="http://schemas.microsoft.com/office/drawing/2014/main" id="{02D3F32A-F9F4-4444-8E59-5FFD9F044781}"/>
              </a:ext>
            </a:extLst>
          </p:cNvPr>
          <p:cNvSpPr txBox="1"/>
          <p:nvPr/>
        </p:nvSpPr>
        <p:spPr>
          <a:xfrm>
            <a:off x="3230459" y="3262329"/>
            <a:ext cx="1007671" cy="892552"/>
          </a:xfrm>
          <a:prstGeom prst="rect">
            <a:avLst/>
          </a:prstGeom>
          <a:noFill/>
        </p:spPr>
        <p:txBody>
          <a:bodyPr wrap="square" anchor="ctr">
            <a:spAutoFit/>
          </a:bodyPr>
          <a:lstStyle/>
          <a:p>
            <a:pPr marL="0" lvl="1" defTabSz="457200">
              <a:defRPr/>
            </a:pPr>
            <a:r>
              <a:rPr lang="en-US" sz="1400" dirty="0">
                <a:solidFill>
                  <a:prstClr val="white"/>
                </a:solidFill>
                <a:latin typeface="Avenir Next Medium" panose="020B0503020202020204" pitchFamily="34" charset="0"/>
              </a:rPr>
              <a:t>AUTO4</a:t>
            </a:r>
          </a:p>
          <a:p>
            <a:pPr marL="0" lvl="1" defTabSz="457200">
              <a:defRPr/>
            </a:pPr>
            <a:r>
              <a:rPr lang="en-US" sz="1200" dirty="0">
                <a:solidFill>
                  <a:prstClr val="white"/>
                </a:solidFill>
                <a:latin typeface="Avenir Next Medium" panose="020B0503020202020204" pitchFamily="34" charset="0"/>
              </a:rPr>
              <a:t>TRBC1</a:t>
            </a:r>
            <a:r>
              <a:rPr kumimoji="0" lang="en-US" sz="1200" u="none" strike="noStrike" kern="1200" cap="none" spc="0" normalizeH="0" baseline="0" noProof="0" dirty="0">
                <a:ln>
                  <a:noFill/>
                </a:ln>
                <a:solidFill>
                  <a:prstClr val="white"/>
                </a:solidFill>
                <a:effectLst/>
                <a:uLnTx/>
                <a:uFillTx/>
                <a:latin typeface="Avenir Next Medium" panose="020B0503020202020204" pitchFamily="34" charset="0"/>
              </a:rPr>
              <a:t>+ </a:t>
            </a:r>
            <a:br>
              <a:rPr kumimoji="0" lang="en-US" sz="1200" u="none" strike="noStrike" kern="1200" cap="none" spc="0" normalizeH="0" baseline="0" noProof="0" dirty="0">
                <a:ln>
                  <a:noFill/>
                </a:ln>
                <a:solidFill>
                  <a:prstClr val="white"/>
                </a:solidFill>
                <a:effectLst/>
                <a:uLnTx/>
                <a:uFillTx/>
                <a:latin typeface="Avenir Next Medium" panose="020B0503020202020204" pitchFamily="34" charset="0"/>
              </a:rPr>
            </a:br>
            <a:r>
              <a:rPr kumimoji="0" lang="en-US" sz="1200" u="none" strike="noStrike" kern="1200" cap="none" spc="0" normalizeH="0" baseline="0" noProof="0" dirty="0">
                <a:ln>
                  <a:noFill/>
                </a:ln>
                <a:solidFill>
                  <a:prstClr val="white"/>
                </a:solidFill>
                <a:effectLst/>
                <a:uLnTx/>
                <a:uFillTx/>
                <a:latin typeface="Avenir Next Medium" panose="020B0503020202020204" pitchFamily="34" charset="0"/>
              </a:rPr>
              <a:t>patients</a:t>
            </a:r>
            <a:br>
              <a:rPr kumimoji="0" lang="en-US" sz="1200" u="none" strike="noStrike" kern="1200" cap="none" spc="0" normalizeH="0" baseline="0" noProof="0" dirty="0">
                <a:ln>
                  <a:noFill/>
                </a:ln>
                <a:solidFill>
                  <a:prstClr val="white"/>
                </a:solidFill>
                <a:effectLst/>
                <a:uLnTx/>
                <a:uFillTx/>
                <a:latin typeface="Avenir Next Medium" panose="020B0503020202020204" pitchFamily="34" charset="0"/>
              </a:rPr>
            </a:br>
            <a:endParaRPr kumimoji="0" lang="en-GB" sz="1400" u="none" strike="noStrike" kern="1200" cap="none" spc="0" normalizeH="0" baseline="0" noProof="0" dirty="0">
              <a:ln>
                <a:noFill/>
              </a:ln>
              <a:solidFill>
                <a:prstClr val="white"/>
              </a:solidFill>
              <a:effectLst/>
              <a:uLnTx/>
              <a:uFillTx/>
              <a:latin typeface="Avenir Next Medium" panose="020B0503020202020204" pitchFamily="34" charset="0"/>
            </a:endParaRPr>
          </a:p>
        </p:txBody>
      </p:sp>
      <p:sp>
        <p:nvSpPr>
          <p:cNvPr id="26" name="TextBox 25">
            <a:extLst>
              <a:ext uri="{FF2B5EF4-FFF2-40B4-BE49-F238E27FC236}">
                <a16:creationId xmlns:a16="http://schemas.microsoft.com/office/drawing/2014/main" id="{A364F450-FA1B-F543-93D7-2E4570C0EE88}"/>
              </a:ext>
            </a:extLst>
          </p:cNvPr>
          <p:cNvSpPr txBox="1"/>
          <p:nvPr/>
        </p:nvSpPr>
        <p:spPr>
          <a:xfrm>
            <a:off x="3213824" y="4300878"/>
            <a:ext cx="1612481" cy="677108"/>
          </a:xfrm>
          <a:prstGeom prst="rect">
            <a:avLst/>
          </a:prstGeom>
          <a:noFill/>
        </p:spPr>
        <p:txBody>
          <a:bodyPr wrap="square" anchor="ctr">
            <a:spAutoFit/>
          </a:bodyPr>
          <a:lstStyle/>
          <a:p>
            <a:pPr marL="0" lvl="1" defTabSz="457200">
              <a:defRPr/>
            </a:pPr>
            <a:r>
              <a:rPr lang="en-US" sz="1400" dirty="0">
                <a:solidFill>
                  <a:prstClr val="white"/>
                </a:solidFill>
                <a:latin typeface="Avenir Next Medium" panose="020B0503020202020204" pitchFamily="34" charset="0"/>
              </a:rPr>
              <a:t>AUTO5</a:t>
            </a:r>
          </a:p>
          <a:p>
            <a:pPr marL="0" lvl="1" defTabSz="457200">
              <a:defRPr/>
            </a:pPr>
            <a:r>
              <a:rPr lang="en-US" sz="1200" dirty="0">
                <a:solidFill>
                  <a:prstClr val="white"/>
                </a:solidFill>
                <a:latin typeface="Avenir Next Medium" panose="020B0503020202020204" pitchFamily="34" charset="0"/>
              </a:rPr>
              <a:t>TRBC2</a:t>
            </a:r>
            <a:r>
              <a:rPr kumimoji="0" lang="en-US" sz="1200" u="none" strike="noStrike" kern="1200" cap="none" spc="0" normalizeH="0" baseline="0" noProof="0" dirty="0">
                <a:ln>
                  <a:noFill/>
                </a:ln>
                <a:solidFill>
                  <a:prstClr val="white"/>
                </a:solidFill>
                <a:effectLst/>
                <a:uLnTx/>
                <a:uFillTx/>
                <a:latin typeface="Avenir Next Medium" panose="020B0503020202020204" pitchFamily="34" charset="0"/>
              </a:rPr>
              <a:t>+ </a:t>
            </a:r>
            <a:br>
              <a:rPr kumimoji="0" lang="en-US" sz="1200" u="none" strike="noStrike" kern="1200" cap="none" spc="0" normalizeH="0" baseline="0" noProof="0" dirty="0">
                <a:ln>
                  <a:noFill/>
                </a:ln>
                <a:solidFill>
                  <a:prstClr val="white"/>
                </a:solidFill>
                <a:effectLst/>
                <a:uLnTx/>
                <a:uFillTx/>
                <a:latin typeface="Avenir Next Medium" panose="020B0503020202020204" pitchFamily="34" charset="0"/>
              </a:rPr>
            </a:br>
            <a:r>
              <a:rPr kumimoji="0" lang="en-US" sz="1200" u="none" strike="noStrike" kern="1200" cap="none" spc="0" normalizeH="0" baseline="0" noProof="0" dirty="0">
                <a:ln>
                  <a:noFill/>
                </a:ln>
                <a:solidFill>
                  <a:prstClr val="white"/>
                </a:solidFill>
                <a:effectLst/>
                <a:uLnTx/>
                <a:uFillTx/>
                <a:latin typeface="Avenir Next Medium" panose="020B0503020202020204" pitchFamily="34" charset="0"/>
              </a:rPr>
              <a:t>patients</a:t>
            </a:r>
            <a:endParaRPr kumimoji="0" lang="en-GB" sz="1400" u="none" strike="noStrike" kern="1200" cap="none" spc="0" normalizeH="0" baseline="0" noProof="0" dirty="0">
              <a:ln>
                <a:noFill/>
              </a:ln>
              <a:solidFill>
                <a:prstClr val="white"/>
              </a:solidFill>
              <a:effectLst/>
              <a:uLnTx/>
              <a:uFillTx/>
              <a:latin typeface="Avenir Next Medium" panose="020B0503020202020204" pitchFamily="34" charset="0"/>
            </a:endParaRPr>
          </a:p>
        </p:txBody>
      </p:sp>
      <p:sp>
        <p:nvSpPr>
          <p:cNvPr id="2" name="TextBox 1">
            <a:extLst>
              <a:ext uri="{FF2B5EF4-FFF2-40B4-BE49-F238E27FC236}">
                <a16:creationId xmlns:a16="http://schemas.microsoft.com/office/drawing/2014/main" id="{6CEFF7A6-2FAF-A149-83ED-B596460B3AB9}"/>
              </a:ext>
            </a:extLst>
          </p:cNvPr>
          <p:cNvSpPr txBox="1"/>
          <p:nvPr/>
        </p:nvSpPr>
        <p:spPr>
          <a:xfrm rot="16200000">
            <a:off x="-236079" y="3976333"/>
            <a:ext cx="2229824" cy="276999"/>
          </a:xfrm>
          <a:prstGeom prst="rect">
            <a:avLst/>
          </a:prstGeom>
          <a:noFill/>
        </p:spPr>
        <p:txBody>
          <a:bodyPr wrap="square" rtlCol="0">
            <a:spAutoFit/>
          </a:bodyPr>
          <a:lstStyle/>
          <a:p>
            <a:pPr algn="ctr"/>
            <a:r>
              <a:rPr lang="en-US" sz="1200" dirty="0">
                <a:solidFill>
                  <a:schemeClr val="accent1">
                    <a:lumMod val="50000"/>
                  </a:schemeClr>
                </a:solidFill>
                <a:latin typeface="Avenir Next Medium" panose="020B0503020202020204" pitchFamily="34" charset="0"/>
              </a:rPr>
              <a:t>Companion Diagnostic Test</a:t>
            </a:r>
          </a:p>
        </p:txBody>
      </p:sp>
      <p:sp>
        <p:nvSpPr>
          <p:cNvPr id="27" name="TextBox 26">
            <a:extLst>
              <a:ext uri="{FF2B5EF4-FFF2-40B4-BE49-F238E27FC236}">
                <a16:creationId xmlns:a16="http://schemas.microsoft.com/office/drawing/2014/main" id="{FA38BFCC-BB49-5545-AB21-D3ABCC1245FD}"/>
              </a:ext>
            </a:extLst>
          </p:cNvPr>
          <p:cNvSpPr txBox="1"/>
          <p:nvPr/>
        </p:nvSpPr>
        <p:spPr>
          <a:xfrm>
            <a:off x="4257122" y="2770221"/>
            <a:ext cx="2985498" cy="261610"/>
          </a:xfrm>
          <a:prstGeom prst="rect">
            <a:avLst/>
          </a:prstGeom>
          <a:noFill/>
        </p:spPr>
        <p:txBody>
          <a:bodyPr wrap="square" rtlCol="0">
            <a:spAutoFit/>
          </a:bodyPr>
          <a:lstStyle/>
          <a:p>
            <a:r>
              <a:rPr lang="en-US" sz="1100" dirty="0">
                <a:solidFill>
                  <a:schemeClr val="accent1">
                    <a:lumMod val="50000"/>
                  </a:schemeClr>
                </a:solidFill>
                <a:latin typeface="Avenir Next Medium" panose="020B0503020202020204" pitchFamily="34" charset="0"/>
              </a:rPr>
              <a:t>&gt; ~40% of T cell lymphomas are TRBC1+</a:t>
            </a:r>
          </a:p>
        </p:txBody>
      </p:sp>
      <p:sp>
        <p:nvSpPr>
          <p:cNvPr id="28" name="TextBox 27">
            <a:extLst>
              <a:ext uri="{FF2B5EF4-FFF2-40B4-BE49-F238E27FC236}">
                <a16:creationId xmlns:a16="http://schemas.microsoft.com/office/drawing/2014/main" id="{B189FB69-8B7B-464C-86BF-C3F74081CAEE}"/>
              </a:ext>
            </a:extLst>
          </p:cNvPr>
          <p:cNvSpPr txBox="1"/>
          <p:nvPr/>
        </p:nvSpPr>
        <p:spPr>
          <a:xfrm>
            <a:off x="4257122" y="5213077"/>
            <a:ext cx="2985498" cy="261610"/>
          </a:xfrm>
          <a:prstGeom prst="rect">
            <a:avLst/>
          </a:prstGeom>
          <a:noFill/>
        </p:spPr>
        <p:txBody>
          <a:bodyPr wrap="square" rtlCol="0">
            <a:spAutoFit/>
          </a:bodyPr>
          <a:lstStyle/>
          <a:p>
            <a:r>
              <a:rPr lang="en-US" sz="1100" dirty="0">
                <a:solidFill>
                  <a:schemeClr val="accent1">
                    <a:lumMod val="50000"/>
                  </a:schemeClr>
                </a:solidFill>
                <a:latin typeface="Avenir Next Medium" panose="020B0503020202020204" pitchFamily="34" charset="0"/>
              </a:rPr>
              <a:t>&gt; ~60% of T cell lymphomas are TRBC2+</a:t>
            </a:r>
          </a:p>
        </p:txBody>
      </p:sp>
      <p:sp>
        <p:nvSpPr>
          <p:cNvPr id="29" name="Isosceles Triangle 21">
            <a:extLst>
              <a:ext uri="{FF2B5EF4-FFF2-40B4-BE49-F238E27FC236}">
                <a16:creationId xmlns:a16="http://schemas.microsoft.com/office/drawing/2014/main" id="{93C561E1-B50B-7449-8872-C42BF0DF588F}"/>
              </a:ext>
            </a:extLst>
          </p:cNvPr>
          <p:cNvSpPr/>
          <p:nvPr/>
        </p:nvSpPr>
        <p:spPr>
          <a:xfrm rot="10800000">
            <a:off x="4230061" y="5085936"/>
            <a:ext cx="245685" cy="155521"/>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0" name="Isosceles Triangle 21">
            <a:extLst>
              <a:ext uri="{FF2B5EF4-FFF2-40B4-BE49-F238E27FC236}">
                <a16:creationId xmlns:a16="http://schemas.microsoft.com/office/drawing/2014/main" id="{6E943890-3C4F-534A-9771-AF052662EF08}"/>
              </a:ext>
            </a:extLst>
          </p:cNvPr>
          <p:cNvSpPr/>
          <p:nvPr/>
        </p:nvSpPr>
        <p:spPr>
          <a:xfrm>
            <a:off x="4230061" y="2995647"/>
            <a:ext cx="245685" cy="155521"/>
          </a:xfrm>
          <a:prstGeom prst="triangle">
            <a:avLst/>
          </a:prstGeom>
          <a:solidFill>
            <a:srgbClr val="00A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65543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EB35-7170-4BDA-BC55-1221E27B1BFC}"/>
              </a:ext>
            </a:extLst>
          </p:cNvPr>
          <p:cNvSpPr>
            <a:spLocks noGrp="1"/>
          </p:cNvSpPr>
          <p:nvPr>
            <p:ph type="title"/>
          </p:nvPr>
        </p:nvSpPr>
        <p:spPr>
          <a:xfrm>
            <a:off x="718556" y="398376"/>
            <a:ext cx="9553908" cy="1325563"/>
          </a:xfrm>
        </p:spPr>
        <p:txBody>
          <a:bodyPr/>
          <a:lstStyle/>
          <a:p>
            <a:r>
              <a:rPr lang="en-GB" sz="2200" dirty="0"/>
              <a:t>Unique targeting of TRBC1 &amp; TRBC2 opens new therapeutic approach</a:t>
            </a:r>
            <a:br>
              <a:rPr lang="en-GB" sz="2200" dirty="0"/>
            </a:br>
            <a:r>
              <a:rPr lang="en-GB" sz="1600" dirty="0">
                <a:solidFill>
                  <a:schemeClr val="bg1"/>
                </a:solidFill>
              </a:rPr>
              <a:t>AUTO4/5 in Peripheral T Cell Lymphoma</a:t>
            </a:r>
            <a:br>
              <a:rPr lang="en-GB" dirty="0"/>
            </a:br>
            <a:br>
              <a:rPr lang="en-GB" dirty="0"/>
            </a:br>
            <a:endParaRPr lang="en-GB" dirty="0"/>
          </a:p>
        </p:txBody>
      </p:sp>
      <p:sp>
        <p:nvSpPr>
          <p:cNvPr id="5" name="Slide Number Placeholder 4">
            <a:extLst>
              <a:ext uri="{FF2B5EF4-FFF2-40B4-BE49-F238E27FC236}">
                <a16:creationId xmlns:a16="http://schemas.microsoft.com/office/drawing/2014/main" id="{7DA17104-BD60-4CC1-AA34-1510B0A4B553}"/>
              </a:ext>
            </a:extLst>
          </p:cNvPr>
          <p:cNvSpPr>
            <a:spLocks noGrp="1"/>
          </p:cNvSpPr>
          <p:nvPr>
            <p:ph type="sldNum" sz="quarter" idx="10"/>
          </p:nvPr>
        </p:nvSpPr>
        <p:spPr/>
        <p:txBody>
          <a:bodyPr/>
          <a:lstStyle/>
          <a:p>
            <a:fld id="{BC8BC6DF-6D23-4AB4-B2C6-9FDA3DE90436}" type="slidenum">
              <a:rPr lang="en-GB" smtClean="0">
                <a:solidFill>
                  <a:srgbClr val="00ACB8"/>
                </a:solidFill>
              </a:rPr>
              <a:pPr/>
              <a:t>28</a:t>
            </a:fld>
            <a:endParaRPr lang="en-GB" dirty="0">
              <a:solidFill>
                <a:srgbClr val="00ACB8"/>
              </a:solidFill>
            </a:endParaRPr>
          </a:p>
        </p:txBody>
      </p:sp>
      <p:sp>
        <p:nvSpPr>
          <p:cNvPr id="8" name="Text Placeholder 3">
            <a:extLst>
              <a:ext uri="{FF2B5EF4-FFF2-40B4-BE49-F238E27FC236}">
                <a16:creationId xmlns:a16="http://schemas.microsoft.com/office/drawing/2014/main" id="{D96C1CB4-94A0-4A1B-B6C8-36F84525C65C}"/>
              </a:ext>
            </a:extLst>
          </p:cNvPr>
          <p:cNvSpPr txBox="1">
            <a:spLocks/>
          </p:cNvSpPr>
          <p:nvPr/>
        </p:nvSpPr>
        <p:spPr>
          <a:xfrm>
            <a:off x="718556" y="1608329"/>
            <a:ext cx="6077679" cy="361950"/>
          </a:xfrm>
          <a:prstGeom prst="rect">
            <a:avLst/>
          </a:prstGeom>
        </p:spPr>
        <p:txBody>
          <a:bodyPr vert="horz" lIns="91440" tIns="45720" rIns="91440" bIns="45720" rtlCol="0">
            <a:noAutofit/>
          </a:bodyPr>
          <a:lstStyle>
            <a:lvl1pPr marL="0" indent="0" algn="l" defTabSz="685783" rtl="0" eaLnBrk="1" latinLnBrk="0" hangingPunct="1">
              <a:lnSpc>
                <a:spcPct val="120000"/>
              </a:lnSpc>
              <a:spcBef>
                <a:spcPts val="0"/>
              </a:spcBef>
              <a:buClr>
                <a:schemeClr val="accent2"/>
              </a:buClr>
              <a:buFont typeface="Calibri Light" panose="020F0302020204030204" pitchFamily="34" charset="0"/>
              <a:buNone/>
              <a:defRPr sz="2000" b="1" i="0" kern="1200">
                <a:solidFill>
                  <a:schemeClr val="accent2"/>
                </a:solidFill>
                <a:latin typeface="Calibri" panose="020F0502020204030204" pitchFamily="34" charset="0"/>
                <a:ea typeface="+mn-ea"/>
                <a:cs typeface="Calibri" panose="020F0502020204030204" pitchFamily="34" charset="0"/>
              </a:defRPr>
            </a:lvl1pPr>
            <a:lvl2pPr marL="717550" indent="-363538" algn="l" defTabSz="685783" rtl="0" eaLnBrk="1" latinLnBrk="0" hangingPunct="1">
              <a:lnSpc>
                <a:spcPct val="120000"/>
              </a:lnSpc>
              <a:spcBef>
                <a:spcPts val="0"/>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982663" indent="-265113" algn="l" defTabSz="685783" rtl="0" eaLnBrk="1" latinLnBrk="0" hangingPunct="1">
              <a:lnSpc>
                <a:spcPct val="120000"/>
              </a:lnSpc>
              <a:spcBef>
                <a:spcPts val="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258888" indent="-276225" algn="l" defTabSz="685783" rtl="0" eaLnBrk="1" latinLnBrk="0" hangingPunct="1">
              <a:lnSpc>
                <a:spcPct val="120000"/>
              </a:lnSpc>
              <a:spcBef>
                <a:spcPts val="0"/>
              </a:spcBef>
              <a:buFont typeface="Calibri Light" panose="020F0302020204030204" pitchFamily="34" charset="0"/>
              <a:buChar char="–"/>
              <a:defRPr sz="1200" kern="1200">
                <a:solidFill>
                  <a:schemeClr val="tx1"/>
                </a:solidFill>
                <a:latin typeface="Calibri" panose="020F0502020204030204" pitchFamily="34" charset="0"/>
                <a:ea typeface="+mn-ea"/>
                <a:cs typeface="Calibri" panose="020F0502020204030204" pitchFamily="34" charset="0"/>
              </a:defRPr>
            </a:lvl4pPr>
            <a:lvl5pPr marL="1435100" indent="-134938" algn="l" defTabSz="685783" rtl="0" eaLnBrk="1" latinLnBrk="0" hangingPunct="1">
              <a:lnSpc>
                <a:spcPct val="120000"/>
              </a:lnSpc>
              <a:spcBef>
                <a:spcPts val="0"/>
              </a:spcBef>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600" dirty="0">
                <a:solidFill>
                  <a:srgbClr val="00ACB8"/>
                </a:solidFill>
                <a:latin typeface="Avenir Next Demi Bold" panose="020B0503020202020204" pitchFamily="34" charset="0"/>
              </a:rPr>
              <a:t>DIFFERENCES BETWEEN TRBC1 AND TRBC2 ARE SMALL</a:t>
            </a:r>
          </a:p>
          <a:p>
            <a:endParaRPr lang="en-GB" sz="1600" b="0" dirty="0">
              <a:solidFill>
                <a:srgbClr val="00ACB8"/>
              </a:solidFill>
              <a:latin typeface="Avenir Next Medium" panose="020B0503020202020204" pitchFamily="34" charset="0"/>
            </a:endParaRPr>
          </a:p>
        </p:txBody>
      </p:sp>
      <p:pic>
        <p:nvPicPr>
          <p:cNvPr id="9" name="Picture 8">
            <a:extLst>
              <a:ext uri="{FF2B5EF4-FFF2-40B4-BE49-F238E27FC236}">
                <a16:creationId xmlns:a16="http://schemas.microsoft.com/office/drawing/2014/main" id="{B5B044DF-BF0F-47F9-872D-E669BCDB421A}"/>
              </a:ext>
            </a:extLst>
          </p:cNvPr>
          <p:cNvPicPr>
            <a:picLocks noChangeAspect="1"/>
          </p:cNvPicPr>
          <p:nvPr/>
        </p:nvPicPr>
        <p:blipFill>
          <a:blip r:embed="rId3"/>
          <a:stretch>
            <a:fillRect/>
          </a:stretch>
        </p:blipFill>
        <p:spPr>
          <a:xfrm>
            <a:off x="806867" y="1886354"/>
            <a:ext cx="5722368" cy="1781742"/>
          </a:xfrm>
          <a:prstGeom prst="rect">
            <a:avLst/>
          </a:prstGeom>
        </p:spPr>
      </p:pic>
      <p:grpSp>
        <p:nvGrpSpPr>
          <p:cNvPr id="13" name="Group 12">
            <a:extLst>
              <a:ext uri="{FF2B5EF4-FFF2-40B4-BE49-F238E27FC236}">
                <a16:creationId xmlns:a16="http://schemas.microsoft.com/office/drawing/2014/main" id="{3C970B01-6B89-4F1C-AD26-E0AA239A3631}"/>
              </a:ext>
            </a:extLst>
          </p:cNvPr>
          <p:cNvGrpSpPr/>
          <p:nvPr/>
        </p:nvGrpSpPr>
        <p:grpSpPr>
          <a:xfrm>
            <a:off x="718556" y="3993655"/>
            <a:ext cx="4401862" cy="2653053"/>
            <a:chOff x="1192290" y="3702803"/>
            <a:chExt cx="3543859" cy="2353192"/>
          </a:xfrm>
        </p:grpSpPr>
        <p:graphicFrame>
          <p:nvGraphicFramePr>
            <p:cNvPr id="14" name="Object 13">
              <a:extLst>
                <a:ext uri="{FF2B5EF4-FFF2-40B4-BE49-F238E27FC236}">
                  <a16:creationId xmlns:a16="http://schemas.microsoft.com/office/drawing/2014/main" id="{DB3CFAC8-18B3-47BA-B603-C472C16174E6}"/>
                </a:ext>
              </a:extLst>
            </p:cNvPr>
            <p:cNvGraphicFramePr>
              <a:graphicFrameLocks noChangeAspect="1"/>
            </p:cNvGraphicFramePr>
            <p:nvPr>
              <p:extLst>
                <p:ext uri="{D42A27DB-BD31-4B8C-83A1-F6EECF244321}">
                  <p14:modId xmlns:p14="http://schemas.microsoft.com/office/powerpoint/2010/main" val="1386471479"/>
                </p:ext>
              </p:extLst>
            </p:nvPr>
          </p:nvGraphicFramePr>
          <p:xfrm>
            <a:off x="1192290" y="3702803"/>
            <a:ext cx="3543859" cy="2353192"/>
          </p:xfrm>
          <a:graphic>
            <a:graphicData uri="http://schemas.openxmlformats.org/presentationml/2006/ole">
              <mc:AlternateContent xmlns:mc="http://schemas.openxmlformats.org/markup-compatibility/2006">
                <mc:Choice xmlns:v="urn:schemas-microsoft-com:vml" Requires="v">
                  <p:oleObj name="Prism 7" r:id="rId4" imgW="4047925" imgH="2689630" progId="Prism7.Document">
                    <p:embed/>
                  </p:oleObj>
                </mc:Choice>
                <mc:Fallback>
                  <p:oleObj name="Prism 7" r:id="rId4" imgW="4047925" imgH="2689630" progId="Prism7.Document">
                    <p:embed/>
                    <p:pic>
                      <p:nvPicPr>
                        <p:cNvPr id="14" name="Object 13">
                          <a:extLst>
                            <a:ext uri="{FF2B5EF4-FFF2-40B4-BE49-F238E27FC236}">
                              <a16:creationId xmlns:a16="http://schemas.microsoft.com/office/drawing/2014/main" id="{DB3CFAC8-18B3-47BA-B603-C472C16174E6}"/>
                            </a:ext>
                          </a:extLst>
                        </p:cNvPr>
                        <p:cNvPicPr/>
                        <p:nvPr/>
                      </p:nvPicPr>
                      <p:blipFill>
                        <a:blip r:embed="rId5"/>
                        <a:stretch>
                          <a:fillRect/>
                        </a:stretch>
                      </p:blipFill>
                      <p:spPr>
                        <a:xfrm>
                          <a:off x="1192290" y="3702803"/>
                          <a:ext cx="3543859" cy="2353192"/>
                        </a:xfrm>
                        <a:prstGeom prst="rect">
                          <a:avLst/>
                        </a:prstGeom>
                        <a:solidFill>
                          <a:schemeClr val="bg1"/>
                        </a:solidFill>
                      </p:spPr>
                    </p:pic>
                  </p:oleObj>
                </mc:Fallback>
              </mc:AlternateContent>
            </a:graphicData>
          </a:graphic>
        </p:graphicFrame>
        <p:sp>
          <p:nvSpPr>
            <p:cNvPr id="16" name="TextBox 15">
              <a:extLst>
                <a:ext uri="{FF2B5EF4-FFF2-40B4-BE49-F238E27FC236}">
                  <a16:creationId xmlns:a16="http://schemas.microsoft.com/office/drawing/2014/main" id="{95FB4520-B19F-4857-A73F-192945FB967A}"/>
                </a:ext>
              </a:extLst>
            </p:cNvPr>
            <p:cNvSpPr txBox="1"/>
            <p:nvPr/>
          </p:nvSpPr>
          <p:spPr>
            <a:xfrm>
              <a:off x="1946643" y="5750962"/>
              <a:ext cx="2417727" cy="232042"/>
            </a:xfrm>
            <a:prstGeom prst="rect">
              <a:avLst/>
            </a:prstGeom>
            <a:solidFill>
              <a:schemeClr val="bg1"/>
            </a:solidFill>
          </p:spPr>
          <p:txBody>
            <a:bodyPr wrap="square" rtlCol="0">
              <a:spAutoFit/>
            </a:bodyPr>
            <a:lstStyle/>
            <a:p>
              <a:pPr algn="ctr" defTabSz="685800" eaLnBrk="0" fontAlgn="base" hangingPunct="0">
                <a:spcBef>
                  <a:spcPct val="0"/>
                </a:spcBef>
                <a:spcAft>
                  <a:spcPct val="0"/>
                </a:spcAft>
                <a:defRPr/>
              </a:pPr>
              <a:r>
                <a:rPr lang="en-GB" sz="1100" dirty="0">
                  <a:solidFill>
                    <a:schemeClr val="accent1">
                      <a:lumMod val="50000"/>
                    </a:schemeClr>
                  </a:solidFill>
                  <a:latin typeface="Avenir Next" panose="020B0503020202020204" pitchFamily="34" charset="0"/>
                </a:rPr>
                <a:t>Antibody Concentration (Log [Ab], µg/ml)</a:t>
              </a:r>
            </a:p>
          </p:txBody>
        </p:sp>
        <p:sp>
          <p:nvSpPr>
            <p:cNvPr id="17" name="TextBox 16">
              <a:extLst>
                <a:ext uri="{FF2B5EF4-FFF2-40B4-BE49-F238E27FC236}">
                  <a16:creationId xmlns:a16="http://schemas.microsoft.com/office/drawing/2014/main" id="{9FDDAE24-43E3-4999-BA7A-2F78E953472E}"/>
                </a:ext>
              </a:extLst>
            </p:cNvPr>
            <p:cNvSpPr txBox="1"/>
            <p:nvPr/>
          </p:nvSpPr>
          <p:spPr>
            <a:xfrm rot="16200000">
              <a:off x="431389" y="4672136"/>
              <a:ext cx="1874617" cy="210617"/>
            </a:xfrm>
            <a:prstGeom prst="rect">
              <a:avLst/>
            </a:prstGeom>
            <a:solidFill>
              <a:schemeClr val="bg1"/>
            </a:solidFill>
          </p:spPr>
          <p:txBody>
            <a:bodyPr wrap="square" rtlCol="0">
              <a:spAutoFit/>
            </a:bodyPr>
            <a:lstStyle/>
            <a:p>
              <a:pPr algn="ctr" defTabSz="685800" eaLnBrk="0" fontAlgn="base" hangingPunct="0">
                <a:spcBef>
                  <a:spcPct val="0"/>
                </a:spcBef>
                <a:spcAft>
                  <a:spcPct val="0"/>
                </a:spcAft>
                <a:defRPr/>
              </a:pPr>
              <a:r>
                <a:rPr lang="en-GB" sz="1100" dirty="0">
                  <a:solidFill>
                    <a:schemeClr val="accent1">
                      <a:lumMod val="50000"/>
                    </a:schemeClr>
                  </a:solidFill>
                  <a:latin typeface="Avenir Next" panose="020B0503020202020204" pitchFamily="34" charset="0"/>
                </a:rPr>
                <a:t>Binding Activity (OD 450nm)</a:t>
              </a:r>
            </a:p>
          </p:txBody>
        </p:sp>
      </p:grpSp>
      <p:grpSp>
        <p:nvGrpSpPr>
          <p:cNvPr id="18" name="Group 17">
            <a:extLst>
              <a:ext uri="{FF2B5EF4-FFF2-40B4-BE49-F238E27FC236}">
                <a16:creationId xmlns:a16="http://schemas.microsoft.com/office/drawing/2014/main" id="{0067B31C-D3AB-442F-8A9D-D58675B55994}"/>
              </a:ext>
            </a:extLst>
          </p:cNvPr>
          <p:cNvGrpSpPr/>
          <p:nvPr/>
        </p:nvGrpSpPr>
        <p:grpSpPr>
          <a:xfrm>
            <a:off x="4474762" y="4710817"/>
            <a:ext cx="2537385" cy="1016053"/>
            <a:chOff x="7376359" y="3810205"/>
            <a:chExt cx="2249438" cy="1354735"/>
          </a:xfrm>
        </p:grpSpPr>
        <p:sp>
          <p:nvSpPr>
            <p:cNvPr id="19" name="TextBox 18">
              <a:extLst>
                <a:ext uri="{FF2B5EF4-FFF2-40B4-BE49-F238E27FC236}">
                  <a16:creationId xmlns:a16="http://schemas.microsoft.com/office/drawing/2014/main" id="{87263C81-0DAF-4294-8BDF-42EFEAE4FB91}"/>
                </a:ext>
              </a:extLst>
            </p:cNvPr>
            <p:cNvSpPr txBox="1"/>
            <p:nvPr/>
          </p:nvSpPr>
          <p:spPr>
            <a:xfrm>
              <a:off x="7376359" y="3810205"/>
              <a:ext cx="2249438" cy="574515"/>
            </a:xfrm>
            <a:prstGeom prst="rect">
              <a:avLst/>
            </a:prstGeom>
            <a:noFill/>
          </p:spPr>
          <p:txBody>
            <a:bodyPr wrap="square" rtlCol="0">
              <a:spAutoFit/>
            </a:bodyPr>
            <a:lstStyle/>
            <a:p>
              <a:pPr marL="214313" indent="-214313" defTabSz="685800" eaLnBrk="0" fontAlgn="base" hangingPunct="0">
                <a:spcBef>
                  <a:spcPct val="0"/>
                </a:spcBef>
                <a:spcAft>
                  <a:spcPct val="0"/>
                </a:spcAft>
                <a:buSzPct val="140000"/>
                <a:buFont typeface="Wingdings" panose="05000000000000000000" pitchFamily="2" charset="2"/>
                <a:buChar char="§"/>
                <a:defRPr/>
              </a:pPr>
              <a:r>
                <a:rPr lang="en-GB" sz="1100" dirty="0">
                  <a:solidFill>
                    <a:srgbClr val="FF0000"/>
                  </a:solidFill>
                  <a:latin typeface="Avenir Next Medium" panose="020B0503020202020204" pitchFamily="34" charset="0"/>
                </a:rPr>
                <a:t>TRBC1 Binder to TRBC1 TCR</a:t>
              </a:r>
            </a:p>
            <a:p>
              <a:pPr marL="214313" indent="-214313" defTabSz="685800" eaLnBrk="0" fontAlgn="base" hangingPunct="0">
                <a:spcBef>
                  <a:spcPct val="0"/>
                </a:spcBef>
                <a:spcAft>
                  <a:spcPct val="0"/>
                </a:spcAft>
                <a:buSzPct val="80000"/>
                <a:buFont typeface="Wingdings 3" panose="05040102010807070707" pitchFamily="18" charset="2"/>
                <a:buChar char=""/>
                <a:defRPr/>
              </a:pPr>
              <a:r>
                <a:rPr lang="en-GB" sz="1100" dirty="0">
                  <a:solidFill>
                    <a:srgbClr val="FF0000"/>
                  </a:solidFill>
                  <a:latin typeface="Avenir Next Medium" panose="020B0503020202020204" pitchFamily="34" charset="0"/>
                </a:rPr>
                <a:t>TRBC1 Binder to TRBC2 TCR</a:t>
              </a:r>
            </a:p>
          </p:txBody>
        </p:sp>
        <p:sp>
          <p:nvSpPr>
            <p:cNvPr id="20" name="TextBox 19">
              <a:extLst>
                <a:ext uri="{FF2B5EF4-FFF2-40B4-BE49-F238E27FC236}">
                  <a16:creationId xmlns:a16="http://schemas.microsoft.com/office/drawing/2014/main" id="{6F2079FF-3785-484B-BB91-4FBE5D8236F6}"/>
                </a:ext>
              </a:extLst>
            </p:cNvPr>
            <p:cNvSpPr txBox="1"/>
            <p:nvPr/>
          </p:nvSpPr>
          <p:spPr>
            <a:xfrm>
              <a:off x="7376359" y="4590425"/>
              <a:ext cx="2241042" cy="574515"/>
            </a:xfrm>
            <a:prstGeom prst="rect">
              <a:avLst/>
            </a:prstGeom>
            <a:noFill/>
          </p:spPr>
          <p:txBody>
            <a:bodyPr wrap="square" rtlCol="0">
              <a:spAutoFit/>
            </a:bodyPr>
            <a:lstStyle/>
            <a:p>
              <a:pPr marL="214313" indent="-214313" defTabSz="685800" eaLnBrk="0" fontAlgn="base" hangingPunct="0">
                <a:spcBef>
                  <a:spcPct val="0"/>
                </a:spcBef>
                <a:spcAft>
                  <a:spcPct val="0"/>
                </a:spcAft>
                <a:buSzPct val="140000"/>
                <a:buFont typeface="Wingdings" panose="05000000000000000000" pitchFamily="2" charset="2"/>
                <a:buChar char="§"/>
                <a:defRPr/>
              </a:pPr>
              <a:r>
                <a:rPr lang="en-GB" sz="1100" dirty="0">
                  <a:solidFill>
                    <a:schemeClr val="accent1">
                      <a:lumMod val="50000"/>
                    </a:schemeClr>
                  </a:solidFill>
                  <a:latin typeface="Avenir Next Medium" panose="020B0503020202020204" pitchFamily="34" charset="0"/>
                </a:rPr>
                <a:t>TRBC2 Binder to TRBC1 TCR</a:t>
              </a:r>
            </a:p>
            <a:p>
              <a:pPr marL="214313" indent="-214313" defTabSz="685800" eaLnBrk="0" fontAlgn="base" hangingPunct="0">
                <a:spcBef>
                  <a:spcPct val="0"/>
                </a:spcBef>
                <a:spcAft>
                  <a:spcPct val="0"/>
                </a:spcAft>
                <a:buSzPct val="80000"/>
                <a:buFont typeface="Wingdings 3" panose="05040102010807070707" pitchFamily="18" charset="2"/>
                <a:buChar char=""/>
                <a:defRPr/>
              </a:pPr>
              <a:r>
                <a:rPr lang="en-GB" sz="1100" dirty="0">
                  <a:solidFill>
                    <a:schemeClr val="accent1">
                      <a:lumMod val="50000"/>
                    </a:schemeClr>
                  </a:solidFill>
                  <a:latin typeface="Avenir Next Medium" panose="020B0503020202020204" pitchFamily="34" charset="0"/>
                </a:rPr>
                <a:t>TRBC2 Binder to TRBC2 TCR</a:t>
              </a:r>
            </a:p>
          </p:txBody>
        </p:sp>
      </p:grpSp>
      <p:sp>
        <p:nvSpPr>
          <p:cNvPr id="23" name="Content Placeholder 21">
            <a:extLst>
              <a:ext uri="{FF2B5EF4-FFF2-40B4-BE49-F238E27FC236}">
                <a16:creationId xmlns:a16="http://schemas.microsoft.com/office/drawing/2014/main" id="{9610888C-94E2-B34F-8962-4D1312884E7A}"/>
              </a:ext>
            </a:extLst>
          </p:cNvPr>
          <p:cNvSpPr txBox="1">
            <a:spLocks/>
          </p:cNvSpPr>
          <p:nvPr/>
        </p:nvSpPr>
        <p:spPr>
          <a:xfrm>
            <a:off x="6906511" y="4356100"/>
            <a:ext cx="4824412" cy="250190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AUTO4 clinical study, </a:t>
            </a:r>
            <a:r>
              <a:rPr lang="en-GB" sz="1600" dirty="0" err="1">
                <a:solidFill>
                  <a:schemeClr val="accent1">
                    <a:lumMod val="50000"/>
                  </a:schemeClr>
                </a:solidFill>
                <a:latin typeface="Avenir Next" panose="020B0503020202020204" pitchFamily="34" charset="0"/>
              </a:rPr>
              <a:t>LibrA</a:t>
            </a:r>
            <a:r>
              <a:rPr lang="en-GB" sz="1600" dirty="0">
                <a:solidFill>
                  <a:schemeClr val="accent1">
                    <a:lumMod val="50000"/>
                  </a:schemeClr>
                </a:solidFill>
                <a:latin typeface="Avenir Next" panose="020B0503020202020204" pitchFamily="34" charset="0"/>
              </a:rPr>
              <a:t> T1, in progress</a:t>
            </a:r>
          </a:p>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AUTO5 in late preclinical development</a:t>
            </a:r>
          </a:p>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Preclinical study package demonstrating selective binding and anti-</a:t>
            </a:r>
            <a:r>
              <a:rPr lang="en-GB" sz="1600" dirty="0" err="1">
                <a:solidFill>
                  <a:schemeClr val="accent1">
                    <a:lumMod val="50000"/>
                  </a:schemeClr>
                </a:solidFill>
                <a:latin typeface="Avenir Next" panose="020B0503020202020204" pitchFamily="34" charset="0"/>
              </a:rPr>
              <a:t>tumor</a:t>
            </a:r>
            <a:r>
              <a:rPr lang="en-GB" sz="1600" dirty="0">
                <a:solidFill>
                  <a:schemeClr val="accent1">
                    <a:lumMod val="50000"/>
                  </a:schemeClr>
                </a:solidFill>
                <a:latin typeface="Avenir Next" panose="020B0503020202020204" pitchFamily="34" charset="0"/>
              </a:rPr>
              <a:t> activity of TRBC1 and TRBC2 CARs </a:t>
            </a:r>
            <a:r>
              <a:rPr lang="en-GB" sz="1600" i="1" dirty="0">
                <a:solidFill>
                  <a:schemeClr val="accent1">
                    <a:lumMod val="50000"/>
                  </a:schemeClr>
                </a:solidFill>
                <a:latin typeface="Avenir Next" panose="020B0503020202020204" pitchFamily="34" charset="0"/>
              </a:rPr>
              <a:t>in vitro </a:t>
            </a:r>
            <a:r>
              <a:rPr lang="en-GB" sz="1600" dirty="0">
                <a:solidFill>
                  <a:schemeClr val="accent1">
                    <a:lumMod val="50000"/>
                  </a:schemeClr>
                </a:solidFill>
                <a:latin typeface="Avenir Next" panose="020B0503020202020204" pitchFamily="34" charset="0"/>
              </a:rPr>
              <a:t>and </a:t>
            </a:r>
            <a:r>
              <a:rPr lang="en-GB" sz="1600" i="1" dirty="0">
                <a:solidFill>
                  <a:schemeClr val="accent1">
                    <a:lumMod val="50000"/>
                  </a:schemeClr>
                </a:solidFill>
                <a:latin typeface="Avenir Next" panose="020B0503020202020204" pitchFamily="34" charset="0"/>
              </a:rPr>
              <a:t>in vivo</a:t>
            </a:r>
          </a:p>
        </p:txBody>
      </p:sp>
      <p:sp>
        <p:nvSpPr>
          <p:cNvPr id="24" name="Oval 23">
            <a:extLst>
              <a:ext uri="{FF2B5EF4-FFF2-40B4-BE49-F238E27FC236}">
                <a16:creationId xmlns:a16="http://schemas.microsoft.com/office/drawing/2014/main" id="{636E6B03-0FAC-2E41-87FE-F3BC0C40C898}"/>
              </a:ext>
            </a:extLst>
          </p:cNvPr>
          <p:cNvSpPr/>
          <p:nvPr/>
        </p:nvSpPr>
        <p:spPr>
          <a:xfrm>
            <a:off x="7023459" y="1309036"/>
            <a:ext cx="2871313" cy="285565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CDB11DA-752C-3140-9A90-02C4AF6668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80" r="23936"/>
          <a:stretch/>
        </p:blipFill>
        <p:spPr>
          <a:xfrm>
            <a:off x="7071584" y="1380863"/>
            <a:ext cx="2771822" cy="2718830"/>
          </a:xfrm>
          <a:prstGeom prst="ellipse">
            <a:avLst/>
          </a:prstGeom>
        </p:spPr>
      </p:pic>
      <p:sp>
        <p:nvSpPr>
          <p:cNvPr id="26" name="Rectangle 25">
            <a:extLst>
              <a:ext uri="{FF2B5EF4-FFF2-40B4-BE49-F238E27FC236}">
                <a16:creationId xmlns:a16="http://schemas.microsoft.com/office/drawing/2014/main" id="{8A4722A7-DA7E-B24C-ABCA-BED5A5E2959D}"/>
              </a:ext>
            </a:extLst>
          </p:cNvPr>
          <p:cNvSpPr/>
          <p:nvPr/>
        </p:nvSpPr>
        <p:spPr>
          <a:xfrm>
            <a:off x="9982200" y="3408924"/>
            <a:ext cx="1914569" cy="584775"/>
          </a:xfrm>
          <a:prstGeom prst="rect">
            <a:avLst/>
          </a:prstGeom>
        </p:spPr>
        <p:txBody>
          <a:bodyPr wrap="square">
            <a:spAutoFit/>
          </a:bodyPr>
          <a:lstStyle/>
          <a:p>
            <a:pPr defTabSz="685800" eaLnBrk="0" fontAlgn="base" hangingPunct="0">
              <a:spcBef>
                <a:spcPct val="0"/>
              </a:spcBef>
              <a:spcAft>
                <a:spcPct val="0"/>
              </a:spcAft>
              <a:defRPr/>
            </a:pPr>
            <a:r>
              <a:rPr lang="en-GB" sz="1600" dirty="0">
                <a:solidFill>
                  <a:schemeClr val="accent1">
                    <a:lumMod val="50000"/>
                  </a:schemeClr>
                </a:solidFill>
                <a:latin typeface="Avenir Next Medium" panose="020B0503020202020204" pitchFamily="34" charset="0"/>
              </a:rPr>
              <a:t>TRBC1 ANTIBODY</a:t>
            </a:r>
          </a:p>
        </p:txBody>
      </p:sp>
      <p:sp>
        <p:nvSpPr>
          <p:cNvPr id="27" name="Rectangle 26">
            <a:extLst>
              <a:ext uri="{FF2B5EF4-FFF2-40B4-BE49-F238E27FC236}">
                <a16:creationId xmlns:a16="http://schemas.microsoft.com/office/drawing/2014/main" id="{602D5CFC-26EE-4A43-9EE6-A522CE5588CC}"/>
              </a:ext>
            </a:extLst>
          </p:cNvPr>
          <p:cNvSpPr/>
          <p:nvPr/>
        </p:nvSpPr>
        <p:spPr>
          <a:xfrm>
            <a:off x="9982200" y="2087086"/>
            <a:ext cx="1622448" cy="584775"/>
          </a:xfrm>
          <a:prstGeom prst="rect">
            <a:avLst/>
          </a:prstGeom>
        </p:spPr>
        <p:txBody>
          <a:bodyPr wrap="square">
            <a:spAutoFit/>
          </a:bodyPr>
          <a:lstStyle/>
          <a:p>
            <a:pPr defTabSz="685800" eaLnBrk="0" fontAlgn="base" hangingPunct="0">
              <a:spcBef>
                <a:spcPct val="0"/>
              </a:spcBef>
              <a:spcAft>
                <a:spcPct val="0"/>
              </a:spcAft>
              <a:defRPr/>
            </a:pPr>
            <a:r>
              <a:rPr lang="en-GB" sz="1600" dirty="0">
                <a:solidFill>
                  <a:schemeClr val="accent1">
                    <a:lumMod val="50000"/>
                  </a:schemeClr>
                </a:solidFill>
                <a:latin typeface="Avenir Next Medium" panose="020B0503020202020204" pitchFamily="34" charset="0"/>
              </a:rPr>
              <a:t>T CELL RECEPTOR</a:t>
            </a:r>
          </a:p>
        </p:txBody>
      </p:sp>
      <p:cxnSp>
        <p:nvCxnSpPr>
          <p:cNvPr id="4" name="Straight Arrow Connector 3">
            <a:extLst>
              <a:ext uri="{FF2B5EF4-FFF2-40B4-BE49-F238E27FC236}">
                <a16:creationId xmlns:a16="http://schemas.microsoft.com/office/drawing/2014/main" id="{1CFB0F4B-AF8E-CC4C-B00C-EC3033E88744}"/>
              </a:ext>
            </a:extLst>
          </p:cNvPr>
          <p:cNvCxnSpPr/>
          <p:nvPr/>
        </p:nvCxnSpPr>
        <p:spPr>
          <a:xfrm flipH="1">
            <a:off x="9318717" y="2252312"/>
            <a:ext cx="663483"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5916086D-5E8B-714C-98B7-69FB79EADF33}"/>
              </a:ext>
            </a:extLst>
          </p:cNvPr>
          <p:cNvCxnSpPr/>
          <p:nvPr/>
        </p:nvCxnSpPr>
        <p:spPr>
          <a:xfrm flipH="1">
            <a:off x="9318717" y="3559743"/>
            <a:ext cx="663483"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F7870321-F7EB-1E4E-A55C-561E2401D3CA}"/>
              </a:ext>
            </a:extLst>
          </p:cNvPr>
          <p:cNvSpPr txBox="1"/>
          <p:nvPr/>
        </p:nvSpPr>
        <p:spPr>
          <a:xfrm>
            <a:off x="2427659" y="4145142"/>
            <a:ext cx="1856301" cy="276999"/>
          </a:xfrm>
          <a:prstGeom prst="rect">
            <a:avLst/>
          </a:prstGeom>
          <a:solidFill>
            <a:schemeClr val="bg1"/>
          </a:solidFill>
        </p:spPr>
        <p:txBody>
          <a:bodyPr wrap="square" rtlCol="0">
            <a:spAutoFit/>
          </a:bodyPr>
          <a:lstStyle/>
          <a:p>
            <a:r>
              <a:rPr lang="en-US" sz="1200" dirty="0">
                <a:solidFill>
                  <a:schemeClr val="accent1">
                    <a:lumMod val="50000"/>
                  </a:schemeClr>
                </a:solidFill>
                <a:latin typeface="Avenir Next Medium" panose="020B0503020202020204" pitchFamily="34" charset="0"/>
              </a:rPr>
              <a:t>Jovi-1 mutants</a:t>
            </a:r>
          </a:p>
        </p:txBody>
      </p:sp>
      <p:sp>
        <p:nvSpPr>
          <p:cNvPr id="22" name="TextBox 21">
            <a:extLst>
              <a:ext uri="{FF2B5EF4-FFF2-40B4-BE49-F238E27FC236}">
                <a16:creationId xmlns:a16="http://schemas.microsoft.com/office/drawing/2014/main" id="{D595352C-0968-6F48-AC82-80DD2C8A8F2A}"/>
              </a:ext>
            </a:extLst>
          </p:cNvPr>
          <p:cNvSpPr txBox="1"/>
          <p:nvPr/>
        </p:nvSpPr>
        <p:spPr>
          <a:xfrm>
            <a:off x="1068478" y="3772368"/>
            <a:ext cx="540670" cy="2385268"/>
          </a:xfrm>
          <a:prstGeom prst="rect">
            <a:avLst/>
          </a:prstGeom>
          <a:solidFill>
            <a:schemeClr val="bg1"/>
          </a:solidFill>
        </p:spPr>
        <p:txBody>
          <a:bodyPr wrap="square" rtlCol="0" anchor="b">
            <a:spAutoFit/>
          </a:bodyPr>
          <a:lstStyle/>
          <a:p>
            <a:pPr algn="r">
              <a:lnSpc>
                <a:spcPct val="490000"/>
              </a:lnSpc>
            </a:pPr>
            <a:r>
              <a:rPr lang="en-US" sz="800" dirty="0">
                <a:solidFill>
                  <a:schemeClr val="accent1">
                    <a:lumMod val="50000"/>
                  </a:schemeClr>
                </a:solidFill>
                <a:latin typeface="Avenir Next Medium" panose="020B0503020202020204" pitchFamily="34" charset="0"/>
              </a:rPr>
              <a:t>1.5</a:t>
            </a:r>
          </a:p>
          <a:p>
            <a:pPr algn="r">
              <a:lnSpc>
                <a:spcPct val="490000"/>
              </a:lnSpc>
            </a:pPr>
            <a:r>
              <a:rPr lang="en-US" sz="800" dirty="0">
                <a:solidFill>
                  <a:schemeClr val="accent1">
                    <a:lumMod val="50000"/>
                  </a:schemeClr>
                </a:solidFill>
                <a:latin typeface="Avenir Next Medium" panose="020B0503020202020204" pitchFamily="34" charset="0"/>
              </a:rPr>
              <a:t>1.0</a:t>
            </a:r>
          </a:p>
          <a:p>
            <a:pPr algn="r">
              <a:lnSpc>
                <a:spcPct val="490000"/>
              </a:lnSpc>
            </a:pPr>
            <a:r>
              <a:rPr lang="en-US" sz="800" dirty="0">
                <a:solidFill>
                  <a:schemeClr val="accent1">
                    <a:lumMod val="50000"/>
                  </a:schemeClr>
                </a:solidFill>
                <a:latin typeface="Avenir Next Medium" panose="020B0503020202020204" pitchFamily="34" charset="0"/>
              </a:rPr>
              <a:t>0.5</a:t>
            </a:r>
          </a:p>
          <a:p>
            <a:pPr algn="r">
              <a:lnSpc>
                <a:spcPct val="490000"/>
              </a:lnSpc>
            </a:pPr>
            <a:r>
              <a:rPr lang="en-US" sz="800" dirty="0">
                <a:solidFill>
                  <a:schemeClr val="accent1">
                    <a:lumMod val="50000"/>
                  </a:schemeClr>
                </a:solidFill>
                <a:latin typeface="Avenir Next Medium" panose="020B0503020202020204" pitchFamily="34" charset="0"/>
              </a:rPr>
              <a:t>0.0</a:t>
            </a:r>
          </a:p>
        </p:txBody>
      </p:sp>
      <p:sp>
        <p:nvSpPr>
          <p:cNvPr id="30" name="TextBox 29">
            <a:extLst>
              <a:ext uri="{FF2B5EF4-FFF2-40B4-BE49-F238E27FC236}">
                <a16:creationId xmlns:a16="http://schemas.microsoft.com/office/drawing/2014/main" id="{956F1FC2-A8BA-534A-A609-326C73B70D89}"/>
              </a:ext>
            </a:extLst>
          </p:cNvPr>
          <p:cNvSpPr txBox="1"/>
          <p:nvPr/>
        </p:nvSpPr>
        <p:spPr>
          <a:xfrm>
            <a:off x="718556" y="3745674"/>
            <a:ext cx="4218478" cy="634020"/>
          </a:xfrm>
          <a:prstGeom prst="rect">
            <a:avLst/>
          </a:prstGeom>
          <a:noFill/>
        </p:spPr>
        <p:txBody>
          <a:bodyPr wrap="square" rtlCol="0">
            <a:spAutoFit/>
          </a:bodyPr>
          <a:lstStyle/>
          <a:p>
            <a:pPr defTabSz="685783" fontAlgn="base">
              <a:lnSpc>
                <a:spcPct val="120000"/>
              </a:lnSpc>
              <a:spcAft>
                <a:spcPct val="0"/>
              </a:spcAft>
              <a:buClr>
                <a:schemeClr val="accent2"/>
              </a:buClr>
              <a:defRPr/>
            </a:pPr>
            <a:r>
              <a:rPr lang="en-GB" sz="1600" b="1" dirty="0">
                <a:solidFill>
                  <a:srgbClr val="00ACB8"/>
                </a:solidFill>
                <a:latin typeface="Avenir Next Demi Bold" panose="020B0503020202020204" pitchFamily="34" charset="0"/>
                <a:cs typeface="Calibri" panose="020F0502020204030204" pitchFamily="34" charset="0"/>
              </a:rPr>
              <a:t>ANTIBODY BINDING DATA</a:t>
            </a:r>
          </a:p>
          <a:p>
            <a:pPr algn="ctr" defTabSz="685800" eaLnBrk="0" fontAlgn="base" hangingPunct="0">
              <a:spcBef>
                <a:spcPct val="0"/>
              </a:spcBef>
              <a:spcAft>
                <a:spcPct val="0"/>
              </a:spcAft>
              <a:defRPr/>
            </a:pPr>
            <a:endParaRPr lang="en-GB" sz="1600" u="sng" dirty="0">
              <a:solidFill>
                <a:srgbClr val="00ACB8"/>
              </a:solidFill>
              <a:latin typeface="Avenir Next Medium" panose="020B0503020202020204" pitchFamily="34" charset="0"/>
            </a:endParaRPr>
          </a:p>
        </p:txBody>
      </p:sp>
      <p:sp>
        <p:nvSpPr>
          <p:cNvPr id="6" name="TextBox 5">
            <a:extLst>
              <a:ext uri="{FF2B5EF4-FFF2-40B4-BE49-F238E27FC236}">
                <a16:creationId xmlns:a16="http://schemas.microsoft.com/office/drawing/2014/main" id="{4847B5D1-A415-5443-B340-825DA7092900}"/>
              </a:ext>
            </a:extLst>
          </p:cNvPr>
          <p:cNvSpPr txBox="1"/>
          <p:nvPr/>
        </p:nvSpPr>
        <p:spPr>
          <a:xfrm>
            <a:off x="1537733" y="6129808"/>
            <a:ext cx="3932607" cy="215444"/>
          </a:xfrm>
          <a:prstGeom prst="rect">
            <a:avLst/>
          </a:prstGeom>
          <a:solidFill>
            <a:schemeClr val="bg1"/>
          </a:solidFill>
        </p:spPr>
        <p:txBody>
          <a:bodyPr wrap="square" rtlCol="0">
            <a:spAutoFit/>
          </a:bodyPr>
          <a:lstStyle/>
          <a:p>
            <a:r>
              <a:rPr lang="en-US" sz="800" dirty="0">
                <a:solidFill>
                  <a:schemeClr val="accent1">
                    <a:lumMod val="50000"/>
                  </a:schemeClr>
                </a:solidFill>
                <a:latin typeface="Avenir Next" panose="020B0503020202020204" pitchFamily="34" charset="0"/>
              </a:rPr>
              <a:t>-5                -4                -3                -2                -1                0                  1</a:t>
            </a:r>
          </a:p>
        </p:txBody>
      </p:sp>
    </p:spTree>
    <p:extLst>
      <p:ext uri="{BB962C8B-B14F-4D97-AF65-F5344CB8AC3E}">
        <p14:creationId xmlns:p14="http://schemas.microsoft.com/office/powerpoint/2010/main" val="3847403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DFEE3-FE4D-4096-B379-510B30F30068}"/>
              </a:ext>
            </a:extLst>
          </p:cNvPr>
          <p:cNvSpPr>
            <a:spLocks noGrp="1"/>
          </p:cNvSpPr>
          <p:nvPr>
            <p:ph type="title"/>
          </p:nvPr>
        </p:nvSpPr>
        <p:spPr/>
        <p:txBody>
          <a:bodyPr/>
          <a:lstStyle/>
          <a:p>
            <a:r>
              <a:rPr lang="en-GB" sz="2200" dirty="0"/>
              <a:t>Encouraging signal from AUTO4 treated patient</a:t>
            </a:r>
            <a:br>
              <a:rPr lang="en-GB" dirty="0"/>
            </a:br>
            <a:r>
              <a:rPr lang="en-GB" sz="1600" dirty="0">
                <a:solidFill>
                  <a:schemeClr val="bg1"/>
                </a:solidFill>
                <a:latin typeface="Avenir Next" panose="020B0503020202020204" pitchFamily="34" charset="0"/>
              </a:rPr>
              <a:t>Clinical outcome of patient 1</a:t>
            </a:r>
            <a:br>
              <a:rPr lang="en-GB" dirty="0"/>
            </a:br>
            <a:br>
              <a:rPr lang="en-GB" dirty="0"/>
            </a:br>
            <a:br>
              <a:rPr lang="en-GB" dirty="0"/>
            </a:br>
            <a:br>
              <a:rPr lang="en-GB" dirty="0"/>
            </a:br>
            <a:endParaRPr lang="en-GB" dirty="0"/>
          </a:p>
        </p:txBody>
      </p:sp>
      <p:sp>
        <p:nvSpPr>
          <p:cNvPr id="5" name="Slide Number Placeholder 4">
            <a:extLst>
              <a:ext uri="{FF2B5EF4-FFF2-40B4-BE49-F238E27FC236}">
                <a16:creationId xmlns:a16="http://schemas.microsoft.com/office/drawing/2014/main" id="{A4A549D1-0291-4325-80D8-D27BBE451E1A}"/>
              </a:ext>
            </a:extLst>
          </p:cNvPr>
          <p:cNvSpPr>
            <a:spLocks noGrp="1"/>
          </p:cNvSpPr>
          <p:nvPr>
            <p:ph type="sldNum" sz="quarter" idx="10"/>
          </p:nvPr>
        </p:nvSpPr>
        <p:spPr/>
        <p:txBody>
          <a:bodyPr/>
          <a:lstStyle/>
          <a:p>
            <a:fld id="{BC8BC6DF-6D23-4AB4-B2C6-9FDA3DE90436}" type="slidenum">
              <a:rPr lang="en-GB" smtClean="0">
                <a:solidFill>
                  <a:srgbClr val="00ACB8"/>
                </a:solidFill>
              </a:rPr>
              <a:pPr/>
              <a:t>29</a:t>
            </a:fld>
            <a:endParaRPr lang="en-GB" dirty="0">
              <a:solidFill>
                <a:srgbClr val="00ACB8"/>
              </a:solidFill>
            </a:endParaRPr>
          </a:p>
        </p:txBody>
      </p:sp>
      <p:sp>
        <p:nvSpPr>
          <p:cNvPr id="14" name="Content Placeholder 13">
            <a:extLst>
              <a:ext uri="{FF2B5EF4-FFF2-40B4-BE49-F238E27FC236}">
                <a16:creationId xmlns:a16="http://schemas.microsoft.com/office/drawing/2014/main" id="{797A400C-1E11-42AF-A5F1-AAAF01464113}"/>
              </a:ext>
            </a:extLst>
          </p:cNvPr>
          <p:cNvSpPr>
            <a:spLocks noGrp="1"/>
          </p:cNvSpPr>
          <p:nvPr>
            <p:ph idx="4294967295"/>
          </p:nvPr>
        </p:nvSpPr>
        <p:spPr>
          <a:xfrm>
            <a:off x="703991" y="1620477"/>
            <a:ext cx="5392009" cy="4692650"/>
          </a:xfrm>
        </p:spPr>
        <p:txBody>
          <a:bodyPr/>
          <a:lstStyle/>
          <a:p>
            <a:pPr>
              <a:lnSpc>
                <a:spcPts val="2220"/>
              </a:lnSpc>
              <a:spcBef>
                <a:spcPts val="600"/>
              </a:spcBef>
              <a:spcAft>
                <a:spcPts val="600"/>
              </a:spcAft>
              <a:buClr>
                <a:srgbClr val="00ACB8"/>
              </a:buClr>
              <a:buSzPct val="120000"/>
              <a:buFont typeface="Courier New" panose="02070309020205020404" pitchFamily="49" charset="0"/>
              <a:buChar char="o"/>
            </a:pPr>
            <a:r>
              <a:rPr lang="en-US" sz="1600" dirty="0">
                <a:solidFill>
                  <a:schemeClr val="accent1">
                    <a:lumMod val="50000"/>
                  </a:schemeClr>
                </a:solidFill>
                <a:latin typeface="Avenir Next" panose="020B0503020202020204" pitchFamily="34" charset="0"/>
              </a:rPr>
              <a:t>57 </a:t>
            </a:r>
            <a:r>
              <a:rPr lang="en-US" sz="1600" dirty="0" err="1">
                <a:solidFill>
                  <a:schemeClr val="accent1">
                    <a:lumMod val="50000"/>
                  </a:schemeClr>
                </a:solidFill>
                <a:latin typeface="Avenir Next" panose="020B0503020202020204" pitchFamily="34" charset="0"/>
              </a:rPr>
              <a:t>yr</a:t>
            </a:r>
            <a:r>
              <a:rPr lang="en-US" sz="1600" dirty="0">
                <a:solidFill>
                  <a:schemeClr val="accent1">
                    <a:lumMod val="50000"/>
                  </a:schemeClr>
                </a:solidFill>
                <a:latin typeface="Avenir Next" panose="020B0503020202020204" pitchFamily="34" charset="0"/>
              </a:rPr>
              <a:t> old with </a:t>
            </a:r>
            <a:r>
              <a:rPr lang="en-GB" sz="1600" dirty="0">
                <a:solidFill>
                  <a:schemeClr val="accent1">
                    <a:lumMod val="50000"/>
                  </a:schemeClr>
                </a:solidFill>
                <a:latin typeface="Avenir Next" panose="020B0503020202020204" pitchFamily="34" charset="0"/>
              </a:rPr>
              <a:t>Angioimmunoblastic T cell lymphoma</a:t>
            </a:r>
          </a:p>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Past treatments include CHOP (CR) &amp; IVE (refractory)</a:t>
            </a:r>
          </a:p>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AUTO4 Treatment</a:t>
            </a:r>
          </a:p>
          <a:p>
            <a:pPr marL="404622" lvl="1" indent="-194310">
              <a:lnSpc>
                <a:spcPts val="2220"/>
              </a:lnSpc>
              <a:spcBef>
                <a:spcPts val="600"/>
              </a:spcBef>
              <a:spcAft>
                <a:spcPts val="600"/>
              </a:spcAft>
              <a:buClr>
                <a:srgbClr val="00ACB8"/>
              </a:buClr>
              <a:buSzPct val="120000"/>
            </a:pPr>
            <a:r>
              <a:rPr lang="en-GB" sz="1600" dirty="0">
                <a:solidFill>
                  <a:schemeClr val="accent1">
                    <a:lumMod val="50000"/>
                  </a:schemeClr>
                </a:solidFill>
                <a:latin typeface="Avenir Next" panose="020B0503020202020204" pitchFamily="34" charset="0"/>
              </a:rPr>
              <a:t>Treated with 25x10</a:t>
            </a:r>
            <a:r>
              <a:rPr lang="en-GB" sz="1600" baseline="30000" dirty="0">
                <a:solidFill>
                  <a:schemeClr val="accent1">
                    <a:lumMod val="50000"/>
                  </a:schemeClr>
                </a:solidFill>
                <a:latin typeface="Avenir Next" panose="020B0503020202020204" pitchFamily="34" charset="0"/>
              </a:rPr>
              <a:t>6</a:t>
            </a:r>
            <a:r>
              <a:rPr lang="en-GB" sz="1600" dirty="0">
                <a:solidFill>
                  <a:schemeClr val="accent1">
                    <a:lumMod val="50000"/>
                  </a:schemeClr>
                </a:solidFill>
                <a:latin typeface="Avenir Next" panose="020B0503020202020204" pitchFamily="34" charset="0"/>
              </a:rPr>
              <a:t> anti-TRBC1 CAR T cells </a:t>
            </a:r>
          </a:p>
          <a:p>
            <a:pPr marL="404622" lvl="1" indent="-194310">
              <a:lnSpc>
                <a:spcPts val="2220"/>
              </a:lnSpc>
              <a:spcBef>
                <a:spcPts val="600"/>
              </a:spcBef>
              <a:spcAft>
                <a:spcPts val="600"/>
              </a:spcAft>
              <a:buClr>
                <a:srgbClr val="00ACB8"/>
              </a:buClr>
              <a:buSzPct val="120000"/>
            </a:pPr>
            <a:r>
              <a:rPr lang="en-GB" sz="1600" dirty="0">
                <a:solidFill>
                  <a:schemeClr val="accent1">
                    <a:lumMod val="50000"/>
                  </a:schemeClr>
                </a:solidFill>
                <a:latin typeface="Avenir Next" panose="020B0503020202020204" pitchFamily="34" charset="0"/>
              </a:rPr>
              <a:t>No expansion of CAR T cells was noted</a:t>
            </a:r>
          </a:p>
          <a:p>
            <a:pPr marL="404622" lvl="1" indent="-194310">
              <a:lnSpc>
                <a:spcPts val="2220"/>
              </a:lnSpc>
              <a:spcBef>
                <a:spcPts val="600"/>
              </a:spcBef>
              <a:spcAft>
                <a:spcPts val="600"/>
              </a:spcAft>
              <a:buClr>
                <a:srgbClr val="00ACB8"/>
              </a:buClr>
              <a:buSzPct val="120000"/>
            </a:pPr>
            <a:r>
              <a:rPr lang="en-GB" sz="1600" dirty="0">
                <a:solidFill>
                  <a:schemeClr val="accent1">
                    <a:lumMod val="50000"/>
                  </a:schemeClr>
                </a:solidFill>
                <a:latin typeface="Avenir Next" panose="020B0503020202020204" pitchFamily="34" charset="0"/>
              </a:rPr>
              <a:t>No </a:t>
            </a:r>
            <a:r>
              <a:rPr lang="en-US" sz="1600" dirty="0">
                <a:solidFill>
                  <a:schemeClr val="accent1">
                    <a:lumMod val="50000"/>
                  </a:schemeClr>
                </a:solidFill>
                <a:latin typeface="Avenir Next" panose="020B0503020202020204" pitchFamily="34" charset="0"/>
              </a:rPr>
              <a:t>CRS or neurotoxicity or T-cell aplasia was noted</a:t>
            </a:r>
            <a:endParaRPr lang="en-GB" sz="1600" dirty="0">
              <a:solidFill>
                <a:schemeClr val="accent1">
                  <a:lumMod val="50000"/>
                </a:schemeClr>
              </a:solidFill>
              <a:latin typeface="Avenir Next" panose="020B0503020202020204" pitchFamily="34" charset="0"/>
            </a:endParaRPr>
          </a:p>
          <a:p>
            <a:pPr marL="404622" lvl="1" indent="-194310">
              <a:lnSpc>
                <a:spcPts val="2220"/>
              </a:lnSpc>
              <a:spcBef>
                <a:spcPts val="600"/>
              </a:spcBef>
              <a:spcAft>
                <a:spcPts val="600"/>
              </a:spcAft>
              <a:buClr>
                <a:srgbClr val="00ACB8"/>
              </a:buClr>
              <a:buSzPct val="120000"/>
            </a:pPr>
            <a:r>
              <a:rPr lang="en-US" sz="1600" dirty="0">
                <a:solidFill>
                  <a:schemeClr val="accent1">
                    <a:lumMod val="50000"/>
                  </a:schemeClr>
                </a:solidFill>
                <a:latin typeface="Avenir Next" panose="020B0503020202020204" pitchFamily="34" charset="0"/>
              </a:rPr>
              <a:t>Initial PET/CT at one month showed Complete Metabolic Response  but subsequently had progression on day 71 </a:t>
            </a:r>
            <a:endParaRPr lang="en-GB" sz="1600" dirty="0">
              <a:solidFill>
                <a:schemeClr val="accent1">
                  <a:lumMod val="50000"/>
                </a:schemeClr>
              </a:solidFill>
              <a:latin typeface="Avenir Next" panose="020B0503020202020204" pitchFamily="34" charset="0"/>
            </a:endParaRPr>
          </a:p>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AUTO4 Ph1 interim data expected in 2021</a:t>
            </a:r>
          </a:p>
          <a:p>
            <a:pPr>
              <a:lnSpc>
                <a:spcPts val="2220"/>
              </a:lnSpc>
              <a:spcBef>
                <a:spcPts val="600"/>
              </a:spcBef>
              <a:spcAft>
                <a:spcPts val="600"/>
              </a:spcAft>
              <a:buClr>
                <a:srgbClr val="00ACB8"/>
              </a:buClr>
              <a:buSzPct val="120000"/>
              <a:buFont typeface="Courier New" panose="02070309020205020404" pitchFamily="49" charset="0"/>
              <a:buChar char="o"/>
            </a:pPr>
            <a:endParaRPr lang="en-GB" sz="1600" dirty="0">
              <a:solidFill>
                <a:schemeClr val="accent1">
                  <a:lumMod val="50000"/>
                </a:schemeClr>
              </a:solidFill>
              <a:latin typeface="Avenir Next" panose="020B0503020202020204" pitchFamily="34" charset="0"/>
            </a:endParaRPr>
          </a:p>
        </p:txBody>
      </p:sp>
      <p:pic>
        <p:nvPicPr>
          <p:cNvPr id="8" name="Picture 7">
            <a:extLst>
              <a:ext uri="{FF2B5EF4-FFF2-40B4-BE49-F238E27FC236}">
                <a16:creationId xmlns:a16="http://schemas.microsoft.com/office/drawing/2014/main" id="{E81515E6-BF0A-4A66-A9A6-B7F015C269D2}"/>
              </a:ext>
            </a:extLst>
          </p:cNvPr>
          <p:cNvPicPr>
            <a:picLocks noChangeAspect="1"/>
          </p:cNvPicPr>
          <p:nvPr/>
        </p:nvPicPr>
        <p:blipFill rotWithShape="1">
          <a:blip r:embed="rId3">
            <a:extLst>
              <a:ext uri="{28A0092B-C50C-407E-A947-70E740481C1C}">
                <a14:useLocalDpi xmlns:a14="http://schemas.microsoft.com/office/drawing/2010/main" val="0"/>
              </a:ext>
            </a:extLst>
          </a:blip>
          <a:srcRect l="5598" b="1511"/>
          <a:stretch/>
        </p:blipFill>
        <p:spPr>
          <a:xfrm>
            <a:off x="6533983" y="2244697"/>
            <a:ext cx="1877007" cy="3941979"/>
          </a:xfrm>
          <a:prstGeom prst="rect">
            <a:avLst/>
          </a:prstGeom>
        </p:spPr>
      </p:pic>
      <p:pic>
        <p:nvPicPr>
          <p:cNvPr id="9" name="Picture 8">
            <a:extLst>
              <a:ext uri="{FF2B5EF4-FFF2-40B4-BE49-F238E27FC236}">
                <a16:creationId xmlns:a16="http://schemas.microsoft.com/office/drawing/2014/main" id="{9D41910F-B59D-4C29-B08A-4C5CC4F4FED4}"/>
              </a:ext>
            </a:extLst>
          </p:cNvPr>
          <p:cNvPicPr>
            <a:picLocks noChangeAspect="1"/>
          </p:cNvPicPr>
          <p:nvPr/>
        </p:nvPicPr>
        <p:blipFill rotWithShape="1">
          <a:blip r:embed="rId4">
            <a:extLst>
              <a:ext uri="{28A0092B-C50C-407E-A947-70E740481C1C}">
                <a14:useLocalDpi xmlns:a14="http://schemas.microsoft.com/office/drawing/2010/main" val="0"/>
              </a:ext>
            </a:extLst>
          </a:blip>
          <a:srcRect l="7785" b="2410"/>
          <a:stretch/>
        </p:blipFill>
        <p:spPr>
          <a:xfrm>
            <a:off x="9207358" y="2244697"/>
            <a:ext cx="1753518" cy="3941979"/>
          </a:xfrm>
          <a:prstGeom prst="rect">
            <a:avLst/>
          </a:prstGeom>
        </p:spPr>
      </p:pic>
      <p:sp>
        <p:nvSpPr>
          <p:cNvPr id="10" name="TextBox 9">
            <a:extLst>
              <a:ext uri="{FF2B5EF4-FFF2-40B4-BE49-F238E27FC236}">
                <a16:creationId xmlns:a16="http://schemas.microsoft.com/office/drawing/2014/main" id="{412FA1AC-180D-4FAA-927C-990655D127AA}"/>
              </a:ext>
            </a:extLst>
          </p:cNvPr>
          <p:cNvSpPr txBox="1"/>
          <p:nvPr/>
        </p:nvSpPr>
        <p:spPr>
          <a:xfrm>
            <a:off x="6322999" y="1629621"/>
            <a:ext cx="2282484" cy="523220"/>
          </a:xfrm>
          <a:prstGeom prst="rect">
            <a:avLst/>
          </a:prstGeom>
          <a:noFill/>
          <a:ln>
            <a:noFill/>
          </a:ln>
        </p:spPr>
        <p:txBody>
          <a:bodyPr wrap="none" rtlCol="0">
            <a:spAutoFit/>
          </a:bodyPr>
          <a:lstStyle/>
          <a:p>
            <a:pPr algn="ctr"/>
            <a:r>
              <a:rPr lang="en-GB" sz="1400" b="1" dirty="0">
                <a:solidFill>
                  <a:srgbClr val="00ACB8"/>
                </a:solidFill>
                <a:latin typeface="Avenir Next Demi Bold" panose="020B0503020202020204" pitchFamily="34" charset="0"/>
                <a:cs typeface="Calibri" panose="020F0502020204030204" pitchFamily="34" charset="0"/>
                <a:sym typeface="Calibri"/>
              </a:rPr>
              <a:t>BASELINE PET/CT SCAN </a:t>
            </a:r>
          </a:p>
          <a:p>
            <a:pPr algn="ctr"/>
            <a:r>
              <a:rPr lang="en-GB" sz="1400" b="1" dirty="0">
                <a:solidFill>
                  <a:srgbClr val="00ACB8"/>
                </a:solidFill>
                <a:latin typeface="Avenir Next Demi Bold" panose="020B0503020202020204" pitchFamily="34" charset="0"/>
                <a:cs typeface="Calibri" panose="020F0502020204030204" pitchFamily="34" charset="0"/>
                <a:sym typeface="Calibri"/>
              </a:rPr>
              <a:t>PRE-AUTO4 TREATMENT</a:t>
            </a:r>
          </a:p>
        </p:txBody>
      </p:sp>
      <p:sp>
        <p:nvSpPr>
          <p:cNvPr id="11" name="TextBox 10">
            <a:extLst>
              <a:ext uri="{FF2B5EF4-FFF2-40B4-BE49-F238E27FC236}">
                <a16:creationId xmlns:a16="http://schemas.microsoft.com/office/drawing/2014/main" id="{F6D16532-1079-45CA-AD76-FC0EE388C4A9}"/>
              </a:ext>
            </a:extLst>
          </p:cNvPr>
          <p:cNvSpPr txBox="1"/>
          <p:nvPr/>
        </p:nvSpPr>
        <p:spPr>
          <a:xfrm>
            <a:off x="8841702" y="1629621"/>
            <a:ext cx="2219390" cy="553998"/>
          </a:xfrm>
          <a:prstGeom prst="rect">
            <a:avLst/>
          </a:prstGeom>
          <a:noFill/>
          <a:ln>
            <a:noFill/>
          </a:ln>
        </p:spPr>
        <p:txBody>
          <a:bodyPr wrap="none" rtlCol="0">
            <a:spAutoFit/>
          </a:bodyPr>
          <a:lstStyle/>
          <a:p>
            <a:r>
              <a:rPr lang="en-GB" sz="1400" b="1" dirty="0">
                <a:solidFill>
                  <a:srgbClr val="00ACB8"/>
                </a:solidFill>
                <a:latin typeface="Avenir Next Demi Bold" panose="020B0503020202020204" pitchFamily="34" charset="0"/>
                <a:cs typeface="Calibri" panose="020F0502020204030204" pitchFamily="34" charset="0"/>
              </a:rPr>
              <a:t>MONTH 1 PET/CT SCAN</a:t>
            </a:r>
          </a:p>
          <a:p>
            <a:endParaRPr lang="en-GB" sz="1600" dirty="0">
              <a:solidFill>
                <a:srgbClr val="00ACB8"/>
              </a:solidFill>
              <a:latin typeface="Avenir Next Medium" panose="020B0503020202020204" pitchFamily="34" charset="0"/>
            </a:endParaRPr>
          </a:p>
        </p:txBody>
      </p:sp>
    </p:spTree>
    <p:extLst>
      <p:ext uri="{BB962C8B-B14F-4D97-AF65-F5344CB8AC3E}">
        <p14:creationId xmlns:p14="http://schemas.microsoft.com/office/powerpoint/2010/main" val="6647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DDB9DAE0-8F3B-B24D-B4A7-0135DBC1619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B0983FF-4977-374B-8B5B-8BB7F3D0294A}" type="slidenum">
              <a:rPr lang="en-US" sz="1200">
                <a:solidFill>
                  <a:srgbClr val="00ACB8"/>
                </a:solidFill>
              </a:rPr>
              <a:pPr algn="r"/>
              <a:t>3</a:t>
            </a:fld>
            <a:endParaRPr lang="en-US" sz="1200" dirty="0">
              <a:solidFill>
                <a:srgbClr val="00ACB8"/>
              </a:solidFill>
            </a:endParaRPr>
          </a:p>
        </p:txBody>
      </p:sp>
      <p:sp>
        <p:nvSpPr>
          <p:cNvPr id="7" name="Title Placeholder 1">
            <a:extLst>
              <a:ext uri="{FF2B5EF4-FFF2-40B4-BE49-F238E27FC236}">
                <a16:creationId xmlns:a16="http://schemas.microsoft.com/office/drawing/2014/main" id="{33C15B6C-1B29-E74F-93D9-5D70DF775C67}"/>
              </a:ext>
            </a:extLst>
          </p:cNvPr>
          <p:cNvSpPr txBox="1">
            <a:spLocks/>
          </p:cNvSpPr>
          <p:nvPr/>
        </p:nvSpPr>
        <p:spPr>
          <a:xfrm>
            <a:off x="5106692" y="5632608"/>
            <a:ext cx="6247108" cy="10084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algn="r">
              <a:lnSpc>
                <a:spcPts val="2480"/>
              </a:lnSpc>
            </a:pPr>
            <a:r>
              <a:rPr lang="en-US" b="0" i="0" dirty="0">
                <a:solidFill>
                  <a:schemeClr val="accent1">
                    <a:lumMod val="50000"/>
                  </a:schemeClr>
                </a:solidFill>
                <a:latin typeface="Avenir Next Medium" panose="020B0503020202020204" pitchFamily="34" charset="0"/>
              </a:rPr>
              <a:t>Lead Clinical Programs</a:t>
            </a:r>
          </a:p>
          <a:p>
            <a:pPr algn="r">
              <a:lnSpc>
                <a:spcPts val="2480"/>
              </a:lnSpc>
            </a:pPr>
            <a:r>
              <a:rPr lang="en-US" sz="1800" dirty="0">
                <a:solidFill>
                  <a:srgbClr val="00ACB8"/>
                </a:solidFill>
                <a:latin typeface="Avenir Next Medium" panose="020B0503020202020204" pitchFamily="34" charset="0"/>
              </a:rPr>
              <a:t>Striving for best-in-class therapies</a:t>
            </a:r>
          </a:p>
        </p:txBody>
      </p:sp>
    </p:spTree>
    <p:extLst>
      <p:ext uri="{BB962C8B-B14F-4D97-AF65-F5344CB8AC3E}">
        <p14:creationId xmlns:p14="http://schemas.microsoft.com/office/powerpoint/2010/main" val="244530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8630483-C9A5-C642-BD1B-3FA536D73FE0}"/>
              </a:ext>
            </a:extLst>
          </p:cNvPr>
          <p:cNvSpPr txBox="1">
            <a:spLocks/>
          </p:cNvSpPr>
          <p:nvPr/>
        </p:nvSpPr>
        <p:spPr>
          <a:xfrm>
            <a:off x="838200" y="5632608"/>
            <a:ext cx="10515600" cy="10084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algn="r">
              <a:lnSpc>
                <a:spcPts val="2480"/>
              </a:lnSpc>
            </a:pPr>
            <a:r>
              <a:rPr lang="en-US" b="0" i="0" dirty="0">
                <a:solidFill>
                  <a:schemeClr val="accent1">
                    <a:lumMod val="50000"/>
                  </a:schemeClr>
                </a:solidFill>
                <a:latin typeface="Avenir Next Medium" panose="020B0503020202020204" pitchFamily="34" charset="0"/>
              </a:rPr>
              <a:t>Pipeline</a:t>
            </a:r>
          </a:p>
          <a:p>
            <a:pPr algn="r">
              <a:lnSpc>
                <a:spcPts val="2480"/>
              </a:lnSpc>
            </a:pPr>
            <a:r>
              <a:rPr lang="en-US" sz="1800" dirty="0">
                <a:solidFill>
                  <a:srgbClr val="00ACB8"/>
                </a:solidFill>
                <a:latin typeface="Avenir Next Medium" panose="020B0503020202020204" pitchFamily="34" charset="0"/>
              </a:rPr>
              <a:t>A broad portfolio of next generation modular T cell therapies</a:t>
            </a:r>
            <a:endParaRPr lang="en-US" sz="1800" b="0" i="0" dirty="0">
              <a:solidFill>
                <a:srgbClr val="00ACB8"/>
              </a:solidFill>
              <a:latin typeface="Avenir Next Medium" panose="020B0503020202020204" pitchFamily="34" charset="0"/>
            </a:endParaRPr>
          </a:p>
        </p:txBody>
      </p:sp>
      <p:sp>
        <p:nvSpPr>
          <p:cNvPr id="3" name="Slide Number Placeholder 2">
            <a:extLst>
              <a:ext uri="{FF2B5EF4-FFF2-40B4-BE49-F238E27FC236}">
                <a16:creationId xmlns:a16="http://schemas.microsoft.com/office/drawing/2014/main" id="{9FCED66F-553D-914A-A233-9EA430AEEFC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B0983FF-4977-374B-8B5B-8BB7F3D0294A}" type="slidenum">
              <a:rPr lang="en-US" sz="1200" smtClean="0">
                <a:solidFill>
                  <a:srgbClr val="00ACB8"/>
                </a:solidFill>
                <a:latin typeface="Avenir Next Medium" panose="020B0503020202020204" pitchFamily="34" charset="0"/>
              </a:rPr>
              <a:pPr algn="r"/>
              <a:t>30</a:t>
            </a:fld>
            <a:endParaRPr lang="en-US" sz="1200" dirty="0">
              <a:solidFill>
                <a:srgbClr val="00ACB8"/>
              </a:solidFill>
              <a:latin typeface="Avenir Next Medium" panose="020B0503020202020204" pitchFamily="34" charset="0"/>
            </a:endParaRPr>
          </a:p>
        </p:txBody>
      </p:sp>
    </p:spTree>
    <p:extLst>
      <p:ext uri="{BB962C8B-B14F-4D97-AF65-F5344CB8AC3E}">
        <p14:creationId xmlns:p14="http://schemas.microsoft.com/office/powerpoint/2010/main" val="1163241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A41A4F-2639-4CBB-81B5-86A018EA74AB}"/>
              </a:ext>
            </a:extLst>
          </p:cNvPr>
          <p:cNvSpPr>
            <a:spLocks noGrp="1"/>
          </p:cNvSpPr>
          <p:nvPr>
            <p:ph type="title"/>
          </p:nvPr>
        </p:nvSpPr>
        <p:spPr>
          <a:prstGeom prst="rect">
            <a:avLst/>
          </a:prstGeom>
        </p:spPr>
        <p:txBody>
          <a:bodyPr/>
          <a:lstStyle/>
          <a:p>
            <a:r>
              <a:rPr lang="en-US" sz="2200" dirty="0"/>
              <a:t>A broad toolkit which is core to our strategy of modular innovation</a:t>
            </a:r>
            <a:br>
              <a:rPr lang="en-US" dirty="0"/>
            </a:br>
            <a:r>
              <a:rPr lang="en-GB" sz="1600" dirty="0">
                <a:solidFill>
                  <a:schemeClr val="bg1"/>
                </a:solidFill>
                <a:latin typeface="Avenir Next" panose="020B0503020202020204" pitchFamily="34" charset="0"/>
              </a:rPr>
              <a:t>Advanced T cell programming</a:t>
            </a:r>
            <a:br>
              <a:rPr lang="en-GB" dirty="0"/>
            </a:br>
            <a:endParaRPr lang="en-GB" dirty="0"/>
          </a:p>
        </p:txBody>
      </p:sp>
      <p:sp>
        <p:nvSpPr>
          <p:cNvPr id="4" name="Slide Number Placeholder 3">
            <a:extLst>
              <a:ext uri="{FF2B5EF4-FFF2-40B4-BE49-F238E27FC236}">
                <a16:creationId xmlns:a16="http://schemas.microsoft.com/office/drawing/2014/main" id="{2172BFEE-AE7F-4D7B-941D-362AF1387434}"/>
              </a:ext>
            </a:extLst>
          </p:cNvPr>
          <p:cNvSpPr>
            <a:spLocks noGrp="1"/>
          </p:cNvSpPr>
          <p:nvPr>
            <p:ph type="sldNum" sz="quarter" idx="10"/>
          </p:nvPr>
        </p:nvSpPr>
        <p:spPr/>
        <p:txBody>
          <a:bodyPr/>
          <a:lstStyle/>
          <a:p>
            <a:fld id="{81D60167-4931-47E6-BA6A-407CBD079E47}" type="slidenum">
              <a:rPr lang="en-GB" smtClean="0">
                <a:solidFill>
                  <a:srgbClr val="00ACB8"/>
                </a:solidFill>
              </a:rPr>
              <a:pPr/>
              <a:t>31</a:t>
            </a:fld>
            <a:endParaRPr lang="en-GB" dirty="0">
              <a:solidFill>
                <a:srgbClr val="00ACB8"/>
              </a:solidFill>
            </a:endParaRPr>
          </a:p>
        </p:txBody>
      </p:sp>
      <p:sp>
        <p:nvSpPr>
          <p:cNvPr id="79" name="TextBox 78">
            <a:extLst>
              <a:ext uri="{FF2B5EF4-FFF2-40B4-BE49-F238E27FC236}">
                <a16:creationId xmlns:a16="http://schemas.microsoft.com/office/drawing/2014/main" id="{533C9454-437D-4102-A34E-F3F3F2D7BC60}"/>
              </a:ext>
            </a:extLst>
          </p:cNvPr>
          <p:cNvSpPr txBox="1"/>
          <p:nvPr/>
        </p:nvSpPr>
        <p:spPr>
          <a:xfrm>
            <a:off x="2293834" y="1991113"/>
            <a:ext cx="2487300" cy="307777"/>
          </a:xfrm>
          <a:prstGeom prst="rect">
            <a:avLst/>
          </a:prstGeom>
          <a:noFill/>
        </p:spPr>
        <p:txBody>
          <a:bodyPr wrap="square" rtlCol="0">
            <a:spAutoFit/>
          </a:bodyPr>
          <a:lstStyle/>
          <a:p>
            <a:pPr algn="ctr"/>
            <a:r>
              <a:rPr lang="en-US" sz="1400" dirty="0">
                <a:solidFill>
                  <a:schemeClr val="accent1">
                    <a:lumMod val="50000"/>
                  </a:schemeClr>
                </a:solidFill>
                <a:latin typeface="Avenir Next" panose="020B0503020202020204" pitchFamily="34" charset="0"/>
              </a:rPr>
              <a:t>Advanced Targeting Modules</a:t>
            </a:r>
            <a:endParaRPr lang="en-GB" sz="1400" dirty="0">
              <a:solidFill>
                <a:schemeClr val="accent1">
                  <a:lumMod val="50000"/>
                </a:schemeClr>
              </a:solidFill>
              <a:latin typeface="Avenir Next" panose="020B0503020202020204" pitchFamily="34" charset="0"/>
            </a:endParaRPr>
          </a:p>
        </p:txBody>
      </p:sp>
      <p:cxnSp>
        <p:nvCxnSpPr>
          <p:cNvPr id="70" name="Straight Connector 69">
            <a:extLst>
              <a:ext uri="{FF2B5EF4-FFF2-40B4-BE49-F238E27FC236}">
                <a16:creationId xmlns:a16="http://schemas.microsoft.com/office/drawing/2014/main" id="{766BB572-8AF7-441B-B800-9088D341A1BB}"/>
              </a:ext>
            </a:extLst>
          </p:cNvPr>
          <p:cNvCxnSpPr>
            <a:cxnSpLocks/>
            <a:stCxn id="50" idx="3"/>
          </p:cNvCxnSpPr>
          <p:nvPr/>
        </p:nvCxnSpPr>
        <p:spPr>
          <a:xfrm>
            <a:off x="2068739" y="2598651"/>
            <a:ext cx="8070941"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F9CB202-F617-438C-BDE0-A6890D3DBC5A}"/>
              </a:ext>
            </a:extLst>
          </p:cNvPr>
          <p:cNvGrpSpPr/>
          <p:nvPr/>
        </p:nvGrpSpPr>
        <p:grpSpPr>
          <a:xfrm>
            <a:off x="818868" y="2382335"/>
            <a:ext cx="1249871" cy="432631"/>
            <a:chOff x="1788146" y="3576540"/>
            <a:chExt cx="943632" cy="346344"/>
          </a:xfrm>
        </p:grpSpPr>
        <p:sp>
          <p:nvSpPr>
            <p:cNvPr id="45" name="Rectangle 44">
              <a:extLst>
                <a:ext uri="{FF2B5EF4-FFF2-40B4-BE49-F238E27FC236}">
                  <a16:creationId xmlns:a16="http://schemas.microsoft.com/office/drawing/2014/main" id="{020A66E1-683E-4C3A-9EAC-F6F841809004}"/>
                </a:ext>
              </a:extLst>
            </p:cNvPr>
            <p:cNvSpPr/>
            <p:nvPr/>
          </p:nvSpPr>
          <p:spPr>
            <a:xfrm>
              <a:off x="1788146" y="3576540"/>
              <a:ext cx="504056" cy="34634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48" name="Rectangle 47">
              <a:extLst>
                <a:ext uri="{FF2B5EF4-FFF2-40B4-BE49-F238E27FC236}">
                  <a16:creationId xmlns:a16="http://schemas.microsoft.com/office/drawing/2014/main" id="{AA321A41-8F45-4F3C-91D5-048452A62924}"/>
                </a:ext>
              </a:extLst>
            </p:cNvPr>
            <p:cNvSpPr/>
            <p:nvPr/>
          </p:nvSpPr>
          <p:spPr>
            <a:xfrm>
              <a:off x="2292202" y="3576540"/>
              <a:ext cx="275406" cy="346344"/>
            </a:xfrm>
            <a:prstGeom prst="rect">
              <a:avLst/>
            </a:prstGeom>
            <a:pattFill prst="wdDnDiag">
              <a:fgClr>
                <a:schemeClr val="accent3">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50" name="Rectangle 49">
              <a:extLst>
                <a:ext uri="{FF2B5EF4-FFF2-40B4-BE49-F238E27FC236}">
                  <a16:creationId xmlns:a16="http://schemas.microsoft.com/office/drawing/2014/main" id="{8353E10E-180E-4A33-9D51-328CC5FBF69C}"/>
                </a:ext>
              </a:extLst>
            </p:cNvPr>
            <p:cNvSpPr/>
            <p:nvPr/>
          </p:nvSpPr>
          <p:spPr>
            <a:xfrm>
              <a:off x="2560909" y="3576540"/>
              <a:ext cx="170869" cy="3463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grpSp>
      <p:grpSp>
        <p:nvGrpSpPr>
          <p:cNvPr id="52" name="Group 51">
            <a:extLst>
              <a:ext uri="{FF2B5EF4-FFF2-40B4-BE49-F238E27FC236}">
                <a16:creationId xmlns:a16="http://schemas.microsoft.com/office/drawing/2014/main" id="{63286BBA-1049-47D5-B2CE-767CBA510B28}"/>
              </a:ext>
            </a:extLst>
          </p:cNvPr>
          <p:cNvGrpSpPr/>
          <p:nvPr/>
        </p:nvGrpSpPr>
        <p:grpSpPr>
          <a:xfrm rot="10800000">
            <a:off x="10021904" y="2368651"/>
            <a:ext cx="1268449" cy="432633"/>
            <a:chOff x="2956877" y="3576540"/>
            <a:chExt cx="957658" cy="346345"/>
          </a:xfrm>
        </p:grpSpPr>
        <p:sp>
          <p:nvSpPr>
            <p:cNvPr id="53" name="Rectangle 52">
              <a:extLst>
                <a:ext uri="{FF2B5EF4-FFF2-40B4-BE49-F238E27FC236}">
                  <a16:creationId xmlns:a16="http://schemas.microsoft.com/office/drawing/2014/main" id="{2D5272C1-3CBF-40AA-B51B-DFBDC779A3CC}"/>
                </a:ext>
              </a:extLst>
            </p:cNvPr>
            <p:cNvSpPr/>
            <p:nvPr/>
          </p:nvSpPr>
          <p:spPr>
            <a:xfrm>
              <a:off x="2956877" y="3576541"/>
              <a:ext cx="504056" cy="34634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54" name="Rectangle 53">
              <a:extLst>
                <a:ext uri="{FF2B5EF4-FFF2-40B4-BE49-F238E27FC236}">
                  <a16:creationId xmlns:a16="http://schemas.microsoft.com/office/drawing/2014/main" id="{92738976-ABF8-4AB4-A11E-06BB4E7A49A5}"/>
                </a:ext>
              </a:extLst>
            </p:cNvPr>
            <p:cNvSpPr/>
            <p:nvPr/>
          </p:nvSpPr>
          <p:spPr>
            <a:xfrm>
              <a:off x="3466191" y="3576540"/>
              <a:ext cx="275406" cy="346344"/>
            </a:xfrm>
            <a:prstGeom prst="rect">
              <a:avLst/>
            </a:prstGeom>
            <a:pattFill prst="wdDnDiag">
              <a:fgClr>
                <a:schemeClr val="accent3">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55" name="Rectangle 54">
              <a:extLst>
                <a:ext uri="{FF2B5EF4-FFF2-40B4-BE49-F238E27FC236}">
                  <a16:creationId xmlns:a16="http://schemas.microsoft.com/office/drawing/2014/main" id="{13DC9132-FDBC-4835-B8A8-3DA9DA2B18FE}"/>
                </a:ext>
              </a:extLst>
            </p:cNvPr>
            <p:cNvSpPr/>
            <p:nvPr/>
          </p:nvSpPr>
          <p:spPr>
            <a:xfrm>
              <a:off x="3743666" y="3576540"/>
              <a:ext cx="170869" cy="3463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grpSp>
      <p:sp>
        <p:nvSpPr>
          <p:cNvPr id="87" name="TextBox 86">
            <a:extLst>
              <a:ext uri="{FF2B5EF4-FFF2-40B4-BE49-F238E27FC236}">
                <a16:creationId xmlns:a16="http://schemas.microsoft.com/office/drawing/2014/main" id="{AB646677-B2E1-4B0A-9BAB-0B6CD1E30498}"/>
              </a:ext>
            </a:extLst>
          </p:cNvPr>
          <p:cNvSpPr txBox="1"/>
          <p:nvPr/>
        </p:nvSpPr>
        <p:spPr>
          <a:xfrm>
            <a:off x="688933" y="2107040"/>
            <a:ext cx="1031180" cy="307777"/>
          </a:xfrm>
          <a:prstGeom prst="rect">
            <a:avLst/>
          </a:prstGeom>
          <a:noFill/>
        </p:spPr>
        <p:txBody>
          <a:bodyPr wrap="none" rtlCol="0">
            <a:spAutoFit/>
          </a:bodyPr>
          <a:lstStyle/>
          <a:p>
            <a:r>
              <a:rPr lang="en-US" sz="1400" dirty="0">
                <a:solidFill>
                  <a:schemeClr val="accent1">
                    <a:lumMod val="50000"/>
                  </a:schemeClr>
                </a:solidFill>
                <a:latin typeface="Avenir Next" panose="020B0503020202020204" pitchFamily="34" charset="0"/>
              </a:rPr>
              <a:t>Viral Vector</a:t>
            </a:r>
            <a:endParaRPr lang="en-GB" sz="1400" dirty="0">
              <a:solidFill>
                <a:schemeClr val="accent1">
                  <a:lumMod val="50000"/>
                </a:schemeClr>
              </a:solidFill>
              <a:latin typeface="Avenir Next" panose="020B0503020202020204" pitchFamily="34" charset="0"/>
            </a:endParaRPr>
          </a:p>
        </p:txBody>
      </p:sp>
      <p:sp>
        <p:nvSpPr>
          <p:cNvPr id="88" name="TextBox 87">
            <a:extLst>
              <a:ext uri="{FF2B5EF4-FFF2-40B4-BE49-F238E27FC236}">
                <a16:creationId xmlns:a16="http://schemas.microsoft.com/office/drawing/2014/main" id="{E072B57A-7A14-47CD-A16E-F9A369965478}"/>
              </a:ext>
            </a:extLst>
          </p:cNvPr>
          <p:cNvSpPr txBox="1"/>
          <p:nvPr/>
        </p:nvSpPr>
        <p:spPr>
          <a:xfrm>
            <a:off x="4903387" y="1830597"/>
            <a:ext cx="1415153" cy="523220"/>
          </a:xfrm>
          <a:prstGeom prst="rect">
            <a:avLst/>
          </a:prstGeom>
          <a:noFill/>
        </p:spPr>
        <p:txBody>
          <a:bodyPr wrap="square" rtlCol="0">
            <a:spAutoFit/>
          </a:bodyPr>
          <a:lstStyle/>
          <a:p>
            <a:pPr algn="ctr"/>
            <a:r>
              <a:rPr lang="en-US" sz="1400" dirty="0">
                <a:solidFill>
                  <a:schemeClr val="accent1">
                    <a:lumMod val="50000"/>
                  </a:schemeClr>
                </a:solidFill>
                <a:latin typeface="Avenir Next" panose="020B0503020202020204" pitchFamily="34" charset="0"/>
              </a:rPr>
              <a:t>Pharmacological </a:t>
            </a:r>
          </a:p>
          <a:p>
            <a:r>
              <a:rPr lang="en-US" sz="1400" dirty="0">
                <a:solidFill>
                  <a:schemeClr val="accent1">
                    <a:lumMod val="50000"/>
                  </a:schemeClr>
                </a:solidFill>
                <a:latin typeface="Avenir Next" panose="020B0503020202020204" pitchFamily="34" charset="0"/>
              </a:rPr>
              <a:t>Control Modules</a:t>
            </a:r>
          </a:p>
        </p:txBody>
      </p:sp>
      <p:sp>
        <p:nvSpPr>
          <p:cNvPr id="89" name="TextBox 88">
            <a:extLst>
              <a:ext uri="{FF2B5EF4-FFF2-40B4-BE49-F238E27FC236}">
                <a16:creationId xmlns:a16="http://schemas.microsoft.com/office/drawing/2014/main" id="{C2DFA707-3F94-410D-9ED8-70AEAC6BC49E}"/>
              </a:ext>
            </a:extLst>
          </p:cNvPr>
          <p:cNvSpPr txBox="1"/>
          <p:nvPr/>
        </p:nvSpPr>
        <p:spPr>
          <a:xfrm>
            <a:off x="6430319" y="1661320"/>
            <a:ext cx="1802707" cy="738664"/>
          </a:xfrm>
          <a:prstGeom prst="rect">
            <a:avLst/>
          </a:prstGeom>
          <a:noFill/>
        </p:spPr>
        <p:txBody>
          <a:bodyPr wrap="square" rtlCol="0">
            <a:spAutoFit/>
          </a:bodyPr>
          <a:lstStyle/>
          <a:p>
            <a:pPr algn="ctr"/>
            <a:r>
              <a:rPr lang="en-US" sz="1400" dirty="0">
                <a:solidFill>
                  <a:schemeClr val="accent1">
                    <a:lumMod val="50000"/>
                  </a:schemeClr>
                </a:solidFill>
                <a:latin typeface="Avenir Next" panose="020B0503020202020204" pitchFamily="34" charset="0"/>
              </a:rPr>
              <a:t>Activity </a:t>
            </a:r>
          </a:p>
          <a:p>
            <a:pPr algn="ctr"/>
            <a:r>
              <a:rPr lang="en-US" sz="1400" dirty="0">
                <a:solidFill>
                  <a:schemeClr val="accent1">
                    <a:lumMod val="50000"/>
                  </a:schemeClr>
                </a:solidFill>
                <a:latin typeface="Avenir Next" panose="020B0503020202020204" pitchFamily="34" charset="0"/>
              </a:rPr>
              <a:t>Enhancement</a:t>
            </a:r>
          </a:p>
          <a:p>
            <a:pPr algn="ctr"/>
            <a:r>
              <a:rPr lang="en-US" sz="1400" dirty="0">
                <a:solidFill>
                  <a:schemeClr val="accent1">
                    <a:lumMod val="50000"/>
                  </a:schemeClr>
                </a:solidFill>
                <a:latin typeface="Avenir Next" panose="020B0503020202020204" pitchFamily="34" charset="0"/>
              </a:rPr>
              <a:t>Modules</a:t>
            </a:r>
          </a:p>
        </p:txBody>
      </p:sp>
      <p:sp>
        <p:nvSpPr>
          <p:cNvPr id="92" name="TextBox 91">
            <a:extLst>
              <a:ext uri="{FF2B5EF4-FFF2-40B4-BE49-F238E27FC236}">
                <a16:creationId xmlns:a16="http://schemas.microsoft.com/office/drawing/2014/main" id="{F3A0BB34-4C85-4ECA-9E73-61A277AD649C}"/>
              </a:ext>
            </a:extLst>
          </p:cNvPr>
          <p:cNvSpPr txBox="1"/>
          <p:nvPr/>
        </p:nvSpPr>
        <p:spPr>
          <a:xfrm>
            <a:off x="8409805" y="1668777"/>
            <a:ext cx="1391232" cy="738664"/>
          </a:xfrm>
          <a:prstGeom prst="rect">
            <a:avLst/>
          </a:prstGeom>
          <a:noFill/>
        </p:spPr>
        <p:txBody>
          <a:bodyPr wrap="square" rtlCol="0">
            <a:spAutoFit/>
          </a:bodyPr>
          <a:lstStyle/>
          <a:p>
            <a:pPr algn="ctr"/>
            <a:r>
              <a:rPr lang="en-US" sz="1400" dirty="0">
                <a:solidFill>
                  <a:schemeClr val="accent1">
                    <a:lumMod val="50000"/>
                  </a:schemeClr>
                </a:solidFill>
                <a:latin typeface="Avenir Next" panose="020B0503020202020204" pitchFamily="34" charset="0"/>
              </a:rPr>
              <a:t>Allogeneic</a:t>
            </a:r>
          </a:p>
          <a:p>
            <a:pPr algn="ctr"/>
            <a:r>
              <a:rPr lang="en-US" sz="1400" dirty="0">
                <a:solidFill>
                  <a:schemeClr val="accent1">
                    <a:lumMod val="50000"/>
                  </a:schemeClr>
                </a:solidFill>
                <a:latin typeface="Avenir Next" panose="020B0503020202020204" pitchFamily="34" charset="0"/>
              </a:rPr>
              <a:t>Programming</a:t>
            </a:r>
          </a:p>
          <a:p>
            <a:pPr algn="ctr"/>
            <a:r>
              <a:rPr lang="en-US" sz="1400" dirty="0">
                <a:solidFill>
                  <a:schemeClr val="accent1">
                    <a:lumMod val="50000"/>
                  </a:schemeClr>
                </a:solidFill>
                <a:latin typeface="Avenir Next" panose="020B0503020202020204" pitchFamily="34" charset="0"/>
              </a:rPr>
              <a:t>Modules</a:t>
            </a:r>
          </a:p>
        </p:txBody>
      </p:sp>
      <p:sp>
        <p:nvSpPr>
          <p:cNvPr id="8" name="Rectangle 7">
            <a:extLst>
              <a:ext uri="{FF2B5EF4-FFF2-40B4-BE49-F238E27FC236}">
                <a16:creationId xmlns:a16="http://schemas.microsoft.com/office/drawing/2014/main" id="{CF42D2C1-F436-EE4D-8972-A016561220D2}"/>
              </a:ext>
            </a:extLst>
          </p:cNvPr>
          <p:cNvSpPr/>
          <p:nvPr/>
        </p:nvSpPr>
        <p:spPr>
          <a:xfrm>
            <a:off x="3237877" y="2505704"/>
            <a:ext cx="5549987" cy="1581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26486861-523D-BF45-B22B-3A55B0360DF9}"/>
              </a:ext>
            </a:extLst>
          </p:cNvPr>
          <p:cNvSpPr/>
          <p:nvPr/>
        </p:nvSpPr>
        <p:spPr>
          <a:xfrm>
            <a:off x="2256668" y="2372532"/>
            <a:ext cx="1203304" cy="4326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97" name="Rectangle 96">
            <a:extLst>
              <a:ext uri="{FF2B5EF4-FFF2-40B4-BE49-F238E27FC236}">
                <a16:creationId xmlns:a16="http://schemas.microsoft.com/office/drawing/2014/main" id="{41E2A8FD-D95E-8146-B68D-6E13AD8857CA}"/>
              </a:ext>
            </a:extLst>
          </p:cNvPr>
          <p:cNvSpPr/>
          <p:nvPr/>
        </p:nvSpPr>
        <p:spPr>
          <a:xfrm>
            <a:off x="3567716" y="2369735"/>
            <a:ext cx="1219359" cy="4326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98" name="Rectangle 97">
            <a:extLst>
              <a:ext uri="{FF2B5EF4-FFF2-40B4-BE49-F238E27FC236}">
                <a16:creationId xmlns:a16="http://schemas.microsoft.com/office/drawing/2014/main" id="{6F84936F-B4FB-1347-BB76-459B3E725881}"/>
              </a:ext>
            </a:extLst>
          </p:cNvPr>
          <p:cNvSpPr/>
          <p:nvPr/>
        </p:nvSpPr>
        <p:spPr>
          <a:xfrm>
            <a:off x="4903684" y="2369734"/>
            <a:ext cx="1420189" cy="4326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02" name="Rectangle 101">
            <a:extLst>
              <a:ext uri="{FF2B5EF4-FFF2-40B4-BE49-F238E27FC236}">
                <a16:creationId xmlns:a16="http://schemas.microsoft.com/office/drawing/2014/main" id="{1186E329-D13D-D14C-A043-DA81D56D11E9}"/>
              </a:ext>
            </a:extLst>
          </p:cNvPr>
          <p:cNvSpPr/>
          <p:nvPr/>
        </p:nvSpPr>
        <p:spPr>
          <a:xfrm>
            <a:off x="6444783" y="2369733"/>
            <a:ext cx="1811395" cy="4326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03" name="Rectangle 102">
            <a:extLst>
              <a:ext uri="{FF2B5EF4-FFF2-40B4-BE49-F238E27FC236}">
                <a16:creationId xmlns:a16="http://schemas.microsoft.com/office/drawing/2014/main" id="{04669589-3F68-2043-A80C-F85421BC32C7}"/>
              </a:ext>
            </a:extLst>
          </p:cNvPr>
          <p:cNvSpPr/>
          <p:nvPr/>
        </p:nvSpPr>
        <p:spPr>
          <a:xfrm>
            <a:off x="8394565" y="2369732"/>
            <a:ext cx="1437368" cy="4326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04" name="TextBox 103">
            <a:extLst>
              <a:ext uri="{FF2B5EF4-FFF2-40B4-BE49-F238E27FC236}">
                <a16:creationId xmlns:a16="http://schemas.microsoft.com/office/drawing/2014/main" id="{916FDB45-DE14-6847-90CD-DDFC0FD0593E}"/>
              </a:ext>
            </a:extLst>
          </p:cNvPr>
          <p:cNvSpPr txBox="1"/>
          <p:nvPr/>
        </p:nvSpPr>
        <p:spPr>
          <a:xfrm>
            <a:off x="2256667" y="2454761"/>
            <a:ext cx="1136807" cy="307777"/>
          </a:xfrm>
          <a:prstGeom prst="rect">
            <a:avLst/>
          </a:prstGeom>
          <a:noFill/>
        </p:spPr>
        <p:txBody>
          <a:bodyPr wrap="square" rtlCol="0" anchor="ctr">
            <a:spAutoFit/>
          </a:bodyPr>
          <a:lstStyle/>
          <a:p>
            <a:pPr algn="ctr"/>
            <a:r>
              <a:rPr lang="en-US" sz="1400" dirty="0">
                <a:solidFill>
                  <a:schemeClr val="bg1"/>
                </a:solidFill>
                <a:latin typeface="Avenir Next Medium" panose="020B0503020202020204" pitchFamily="34" charset="0"/>
              </a:rPr>
              <a:t>CAR</a:t>
            </a:r>
          </a:p>
        </p:txBody>
      </p:sp>
      <p:sp>
        <p:nvSpPr>
          <p:cNvPr id="105" name="TextBox 104">
            <a:extLst>
              <a:ext uri="{FF2B5EF4-FFF2-40B4-BE49-F238E27FC236}">
                <a16:creationId xmlns:a16="http://schemas.microsoft.com/office/drawing/2014/main" id="{B13E0255-441D-C44E-9498-8C8EA31873E5}"/>
              </a:ext>
            </a:extLst>
          </p:cNvPr>
          <p:cNvSpPr txBox="1"/>
          <p:nvPr/>
        </p:nvSpPr>
        <p:spPr>
          <a:xfrm>
            <a:off x="3582478" y="2453001"/>
            <a:ext cx="1191375" cy="307777"/>
          </a:xfrm>
          <a:prstGeom prst="rect">
            <a:avLst/>
          </a:prstGeom>
          <a:noFill/>
        </p:spPr>
        <p:txBody>
          <a:bodyPr wrap="square" rtlCol="0" anchor="ctr">
            <a:spAutoFit/>
          </a:bodyPr>
          <a:lstStyle/>
          <a:p>
            <a:pPr algn="ctr"/>
            <a:r>
              <a:rPr lang="en-US" sz="1400" dirty="0">
                <a:solidFill>
                  <a:schemeClr val="bg1"/>
                </a:solidFill>
                <a:latin typeface="Avenir Next Medium" panose="020B0503020202020204" pitchFamily="34" charset="0"/>
              </a:rPr>
              <a:t>CAR</a:t>
            </a:r>
          </a:p>
        </p:txBody>
      </p:sp>
      <p:sp>
        <p:nvSpPr>
          <p:cNvPr id="106" name="TextBox 105">
            <a:extLst>
              <a:ext uri="{FF2B5EF4-FFF2-40B4-BE49-F238E27FC236}">
                <a16:creationId xmlns:a16="http://schemas.microsoft.com/office/drawing/2014/main" id="{9A5D15C1-254F-824B-A33A-404DCF7BAF82}"/>
              </a:ext>
            </a:extLst>
          </p:cNvPr>
          <p:cNvSpPr txBox="1"/>
          <p:nvPr/>
        </p:nvSpPr>
        <p:spPr>
          <a:xfrm>
            <a:off x="4903386" y="2451082"/>
            <a:ext cx="1420189" cy="307777"/>
          </a:xfrm>
          <a:prstGeom prst="rect">
            <a:avLst/>
          </a:prstGeom>
          <a:noFill/>
        </p:spPr>
        <p:txBody>
          <a:bodyPr wrap="square" rtlCol="0" anchor="ctr">
            <a:spAutoFit/>
          </a:bodyPr>
          <a:lstStyle/>
          <a:p>
            <a:pPr algn="ctr"/>
            <a:r>
              <a:rPr lang="en-US" sz="1400" dirty="0">
                <a:solidFill>
                  <a:schemeClr val="bg1"/>
                </a:solidFill>
                <a:latin typeface="Avenir Next Medium" panose="020B0503020202020204" pitchFamily="34" charset="0"/>
              </a:rPr>
              <a:t>CTRL</a:t>
            </a:r>
          </a:p>
        </p:txBody>
      </p:sp>
      <p:sp>
        <p:nvSpPr>
          <p:cNvPr id="107" name="TextBox 106">
            <a:extLst>
              <a:ext uri="{FF2B5EF4-FFF2-40B4-BE49-F238E27FC236}">
                <a16:creationId xmlns:a16="http://schemas.microsoft.com/office/drawing/2014/main" id="{2B872101-74E5-5842-9C7F-63E1EB83F232}"/>
              </a:ext>
            </a:extLst>
          </p:cNvPr>
          <p:cNvSpPr txBox="1"/>
          <p:nvPr/>
        </p:nvSpPr>
        <p:spPr>
          <a:xfrm>
            <a:off x="6439886" y="2449322"/>
            <a:ext cx="1798177" cy="307777"/>
          </a:xfrm>
          <a:prstGeom prst="rect">
            <a:avLst/>
          </a:prstGeom>
          <a:noFill/>
        </p:spPr>
        <p:txBody>
          <a:bodyPr wrap="square" rtlCol="0" anchor="ctr">
            <a:spAutoFit/>
          </a:bodyPr>
          <a:lstStyle/>
          <a:p>
            <a:pPr algn="ctr"/>
            <a:r>
              <a:rPr lang="en-US" sz="1400" dirty="0">
                <a:solidFill>
                  <a:schemeClr val="bg1"/>
                </a:solidFill>
                <a:latin typeface="Avenir Next Medium" panose="020B0503020202020204" pitchFamily="34" charset="0"/>
              </a:rPr>
              <a:t>ENH</a:t>
            </a:r>
          </a:p>
        </p:txBody>
      </p:sp>
      <p:sp>
        <p:nvSpPr>
          <p:cNvPr id="108" name="TextBox 107">
            <a:extLst>
              <a:ext uri="{FF2B5EF4-FFF2-40B4-BE49-F238E27FC236}">
                <a16:creationId xmlns:a16="http://schemas.microsoft.com/office/drawing/2014/main" id="{282BD134-2ED6-7943-9669-85B98C36CF1D}"/>
              </a:ext>
            </a:extLst>
          </p:cNvPr>
          <p:cNvSpPr txBox="1"/>
          <p:nvPr/>
        </p:nvSpPr>
        <p:spPr>
          <a:xfrm>
            <a:off x="8455512" y="2449321"/>
            <a:ext cx="1323682" cy="307777"/>
          </a:xfrm>
          <a:prstGeom prst="rect">
            <a:avLst/>
          </a:prstGeom>
          <a:noFill/>
        </p:spPr>
        <p:txBody>
          <a:bodyPr wrap="square" rtlCol="0" anchor="ctr">
            <a:spAutoFit/>
          </a:bodyPr>
          <a:lstStyle/>
          <a:p>
            <a:pPr algn="ctr"/>
            <a:r>
              <a:rPr lang="en-US" sz="1400" dirty="0">
                <a:solidFill>
                  <a:schemeClr val="bg1"/>
                </a:solidFill>
                <a:latin typeface="Avenir Next Medium" panose="020B0503020202020204" pitchFamily="34" charset="0"/>
              </a:rPr>
              <a:t>AUTO</a:t>
            </a:r>
          </a:p>
        </p:txBody>
      </p:sp>
      <p:sp>
        <p:nvSpPr>
          <p:cNvPr id="11" name="TextBox 10">
            <a:extLst>
              <a:ext uri="{FF2B5EF4-FFF2-40B4-BE49-F238E27FC236}">
                <a16:creationId xmlns:a16="http://schemas.microsoft.com/office/drawing/2014/main" id="{11EB6C5D-6B5F-8D49-ACF9-06B133D343B0}"/>
              </a:ext>
            </a:extLst>
          </p:cNvPr>
          <p:cNvSpPr txBox="1"/>
          <p:nvPr/>
        </p:nvSpPr>
        <p:spPr>
          <a:xfrm>
            <a:off x="2254827" y="2990919"/>
            <a:ext cx="2526307" cy="2255746"/>
          </a:xfrm>
          <a:prstGeom prst="rect">
            <a:avLst/>
          </a:prstGeom>
          <a:noFill/>
        </p:spPr>
        <p:txBody>
          <a:bodyPr wrap="square" rtlCol="0">
            <a:spAutoFit/>
          </a:bodyPr>
          <a:lstStyle/>
          <a:p>
            <a:pPr algn="ctr" fontAlgn="ctr">
              <a:lnSpc>
                <a:spcPts val="2020"/>
              </a:lnSpc>
              <a:spcBef>
                <a:spcPts val="600"/>
              </a:spcBef>
              <a:spcAft>
                <a:spcPts val="600"/>
              </a:spcAft>
            </a:pPr>
            <a:r>
              <a:rPr lang="en-US" sz="1400" dirty="0">
                <a:solidFill>
                  <a:schemeClr val="accent1">
                    <a:lumMod val="50000"/>
                  </a:schemeClr>
                </a:solidFill>
                <a:latin typeface="Avenir Next" panose="020B0503020202020204" pitchFamily="34" charset="0"/>
              </a:rPr>
              <a:t>Fast off Rate CARs</a:t>
            </a:r>
          </a:p>
          <a:p>
            <a:pPr algn="ctr" fontAlgn="ctr">
              <a:lnSpc>
                <a:spcPts val="2020"/>
              </a:lnSpc>
              <a:spcBef>
                <a:spcPts val="600"/>
              </a:spcBef>
              <a:spcAft>
                <a:spcPts val="600"/>
              </a:spcAft>
            </a:pPr>
            <a:r>
              <a:rPr lang="en-US" sz="1400" dirty="0">
                <a:solidFill>
                  <a:schemeClr val="accent1">
                    <a:lumMod val="50000"/>
                  </a:schemeClr>
                </a:solidFill>
                <a:latin typeface="Avenir Next" panose="020B0503020202020204" pitchFamily="34" charset="0"/>
              </a:rPr>
              <a:t>Dual Targeting CARs</a:t>
            </a:r>
          </a:p>
          <a:p>
            <a:pPr algn="ctr" fontAlgn="ctr">
              <a:lnSpc>
                <a:spcPts val="2020"/>
              </a:lnSpc>
              <a:spcBef>
                <a:spcPts val="600"/>
              </a:spcBef>
              <a:spcAft>
                <a:spcPts val="600"/>
              </a:spcAft>
            </a:pPr>
            <a:r>
              <a:rPr lang="en-US" sz="1400" dirty="0">
                <a:solidFill>
                  <a:schemeClr val="accent1">
                    <a:lumMod val="50000"/>
                  </a:schemeClr>
                </a:solidFill>
                <a:latin typeface="Avenir Next" panose="020B0503020202020204" pitchFamily="34" charset="0"/>
              </a:rPr>
              <a:t>Avidity Enhancing </a:t>
            </a:r>
            <a:br>
              <a:rPr lang="en-US" sz="1400" dirty="0">
                <a:solidFill>
                  <a:schemeClr val="accent1">
                    <a:lumMod val="50000"/>
                  </a:schemeClr>
                </a:solidFill>
                <a:latin typeface="Avenir Next" panose="020B0503020202020204" pitchFamily="34" charset="0"/>
              </a:rPr>
            </a:br>
            <a:r>
              <a:rPr lang="en-US" sz="1400" dirty="0">
                <a:solidFill>
                  <a:schemeClr val="accent1">
                    <a:lumMod val="50000"/>
                  </a:schemeClr>
                </a:solidFill>
                <a:latin typeface="Avenir Next" panose="020B0503020202020204" pitchFamily="34" charset="0"/>
              </a:rPr>
              <a:t>Spacers</a:t>
            </a:r>
          </a:p>
          <a:p>
            <a:pPr algn="ctr" fontAlgn="ctr">
              <a:lnSpc>
                <a:spcPts val="2020"/>
              </a:lnSpc>
              <a:spcBef>
                <a:spcPts val="600"/>
              </a:spcBef>
              <a:spcAft>
                <a:spcPts val="600"/>
              </a:spcAft>
            </a:pPr>
            <a:r>
              <a:rPr lang="en-US" sz="1400" dirty="0">
                <a:solidFill>
                  <a:schemeClr val="accent1">
                    <a:lumMod val="50000"/>
                  </a:schemeClr>
                </a:solidFill>
                <a:latin typeface="Avenir Next" panose="020B0503020202020204" pitchFamily="34" charset="0"/>
              </a:rPr>
              <a:t>Logic Gates</a:t>
            </a:r>
          </a:p>
          <a:p>
            <a:pPr algn="ctr">
              <a:lnSpc>
                <a:spcPts val="2220"/>
              </a:lnSpc>
              <a:spcBef>
                <a:spcPts val="600"/>
              </a:spcBef>
              <a:spcAft>
                <a:spcPts val="600"/>
              </a:spcAft>
            </a:pPr>
            <a:endParaRPr lang="en-US" sz="1400" dirty="0">
              <a:solidFill>
                <a:schemeClr val="accent1">
                  <a:lumMod val="50000"/>
                </a:schemeClr>
              </a:solidFill>
              <a:latin typeface="Avenir Next" panose="020B0503020202020204" pitchFamily="34" charset="0"/>
            </a:endParaRPr>
          </a:p>
        </p:txBody>
      </p:sp>
      <p:sp>
        <p:nvSpPr>
          <p:cNvPr id="112" name="TextBox 111">
            <a:extLst>
              <a:ext uri="{FF2B5EF4-FFF2-40B4-BE49-F238E27FC236}">
                <a16:creationId xmlns:a16="http://schemas.microsoft.com/office/drawing/2014/main" id="{C06B3ED2-DDA8-6946-96A1-3CA49C03718B}"/>
              </a:ext>
            </a:extLst>
          </p:cNvPr>
          <p:cNvSpPr txBox="1"/>
          <p:nvPr/>
        </p:nvSpPr>
        <p:spPr>
          <a:xfrm>
            <a:off x="4915509" y="2998232"/>
            <a:ext cx="1403031" cy="1272143"/>
          </a:xfrm>
          <a:prstGeom prst="rect">
            <a:avLst/>
          </a:prstGeom>
          <a:noFill/>
        </p:spPr>
        <p:txBody>
          <a:bodyPr wrap="square" rtlCol="0">
            <a:spAutoFit/>
          </a:bodyPr>
          <a:lstStyle/>
          <a:p>
            <a:pPr algn="ctr" fontAlgn="ctr">
              <a:lnSpc>
                <a:spcPts val="2020"/>
              </a:lnSpc>
              <a:spcBef>
                <a:spcPts val="600"/>
              </a:spcBef>
              <a:spcAft>
                <a:spcPts val="600"/>
              </a:spcAft>
            </a:pPr>
            <a:r>
              <a:rPr lang="en-US" sz="1400" dirty="0">
                <a:solidFill>
                  <a:schemeClr val="accent1">
                    <a:lumMod val="50000"/>
                  </a:schemeClr>
                </a:solidFill>
                <a:latin typeface="Avenir Next" panose="020B0503020202020204" pitchFamily="34" charset="0"/>
              </a:rPr>
              <a:t>Safety Switches</a:t>
            </a:r>
          </a:p>
          <a:p>
            <a:pPr algn="ctr" fontAlgn="ctr">
              <a:lnSpc>
                <a:spcPts val="2020"/>
              </a:lnSpc>
              <a:spcBef>
                <a:spcPts val="600"/>
              </a:spcBef>
              <a:spcAft>
                <a:spcPts val="600"/>
              </a:spcAft>
            </a:pPr>
            <a:r>
              <a:rPr lang="en-US" sz="1400" dirty="0">
                <a:solidFill>
                  <a:schemeClr val="accent1">
                    <a:lumMod val="50000"/>
                  </a:schemeClr>
                </a:solidFill>
                <a:latin typeface="Avenir Next" panose="020B0503020202020204" pitchFamily="34" charset="0"/>
              </a:rPr>
              <a:t>Tunable </a:t>
            </a:r>
            <a:br>
              <a:rPr lang="en-US" sz="1400" dirty="0">
                <a:solidFill>
                  <a:schemeClr val="accent1">
                    <a:lumMod val="50000"/>
                  </a:schemeClr>
                </a:solidFill>
                <a:latin typeface="Avenir Next" panose="020B0503020202020204" pitchFamily="34" charset="0"/>
              </a:rPr>
            </a:br>
            <a:r>
              <a:rPr lang="en-US" sz="1400" dirty="0">
                <a:solidFill>
                  <a:schemeClr val="accent1">
                    <a:lumMod val="50000"/>
                  </a:schemeClr>
                </a:solidFill>
                <a:latin typeface="Avenir Next" panose="020B0503020202020204" pitchFamily="34" charset="0"/>
              </a:rPr>
              <a:t>CARs</a:t>
            </a:r>
          </a:p>
        </p:txBody>
      </p:sp>
      <p:sp>
        <p:nvSpPr>
          <p:cNvPr id="119" name="TextBox 118">
            <a:extLst>
              <a:ext uri="{FF2B5EF4-FFF2-40B4-BE49-F238E27FC236}">
                <a16:creationId xmlns:a16="http://schemas.microsoft.com/office/drawing/2014/main" id="{A7A3CE34-EEF2-BA46-9711-BCEBADA1CB91}"/>
              </a:ext>
            </a:extLst>
          </p:cNvPr>
          <p:cNvSpPr txBox="1"/>
          <p:nvPr/>
        </p:nvSpPr>
        <p:spPr>
          <a:xfrm>
            <a:off x="10530689" y="2106368"/>
            <a:ext cx="934871" cy="261610"/>
          </a:xfrm>
          <a:prstGeom prst="rect">
            <a:avLst/>
          </a:prstGeom>
          <a:noFill/>
        </p:spPr>
        <p:txBody>
          <a:bodyPr wrap="none" rtlCol="0">
            <a:spAutoFit/>
          </a:bodyPr>
          <a:lstStyle/>
          <a:p>
            <a:r>
              <a:rPr lang="en-US" sz="1100" dirty="0">
                <a:solidFill>
                  <a:schemeClr val="accent1">
                    <a:lumMod val="50000"/>
                  </a:schemeClr>
                </a:solidFill>
                <a:latin typeface="Avenir Next Medium" panose="020B0503020202020204" pitchFamily="34" charset="0"/>
                <a:cs typeface="Calibri" panose="020F0502020204030204" pitchFamily="34" charset="0"/>
              </a:rPr>
              <a:t>Viral Vector</a:t>
            </a:r>
            <a:endParaRPr lang="en-GB" sz="1100" dirty="0">
              <a:solidFill>
                <a:schemeClr val="accent1">
                  <a:lumMod val="50000"/>
                </a:schemeClr>
              </a:solidFill>
              <a:latin typeface="Avenir Next Medium" panose="020B050302020202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57C93AD3-041B-474F-9903-4428DEB698C8}"/>
              </a:ext>
            </a:extLst>
          </p:cNvPr>
          <p:cNvSpPr txBox="1"/>
          <p:nvPr/>
        </p:nvSpPr>
        <p:spPr>
          <a:xfrm>
            <a:off x="6476920" y="2998232"/>
            <a:ext cx="1758012" cy="2082621"/>
          </a:xfrm>
          <a:prstGeom prst="rect">
            <a:avLst/>
          </a:prstGeom>
          <a:noFill/>
        </p:spPr>
        <p:txBody>
          <a:bodyPr wrap="square" rtlCol="0">
            <a:spAutoFit/>
          </a:bodyPr>
          <a:lstStyle/>
          <a:p>
            <a:pPr algn="ctr" fontAlgn="ctr">
              <a:lnSpc>
                <a:spcPts val="2020"/>
              </a:lnSpc>
              <a:spcBef>
                <a:spcPts val="600"/>
              </a:spcBef>
              <a:spcAft>
                <a:spcPts val="600"/>
              </a:spcAft>
            </a:pPr>
            <a:r>
              <a:rPr lang="en-US" sz="1400" dirty="0">
                <a:solidFill>
                  <a:schemeClr val="accent1">
                    <a:lumMod val="50000"/>
                  </a:schemeClr>
                </a:solidFill>
                <a:latin typeface="Avenir Next" panose="020B0503020202020204" pitchFamily="34" charset="0"/>
              </a:rPr>
              <a:t>dSHP2</a:t>
            </a:r>
          </a:p>
          <a:p>
            <a:pPr algn="ctr">
              <a:lnSpc>
                <a:spcPts val="2020"/>
              </a:lnSpc>
              <a:spcBef>
                <a:spcPts val="600"/>
              </a:spcBef>
              <a:spcAft>
                <a:spcPts val="600"/>
              </a:spcAft>
            </a:pPr>
            <a:r>
              <a:rPr lang="en-US" sz="1400" dirty="0" err="1">
                <a:solidFill>
                  <a:schemeClr val="accent1">
                    <a:lumMod val="50000"/>
                  </a:schemeClr>
                </a:solidFill>
                <a:latin typeface="Avenir Next" panose="020B0503020202020204" pitchFamily="34" charset="0"/>
              </a:rPr>
              <a:t>dTGF</a:t>
            </a:r>
            <a:r>
              <a:rPr lang="el-GR" sz="1400" dirty="0">
                <a:solidFill>
                  <a:schemeClr val="accent1">
                    <a:lumMod val="50000"/>
                  </a:schemeClr>
                </a:solidFill>
                <a:latin typeface="Avenir Next" panose="020B0503020202020204" pitchFamily="34" charset="0"/>
              </a:rPr>
              <a:t>β </a:t>
            </a:r>
            <a:r>
              <a:rPr lang="en-US" sz="1400" dirty="0">
                <a:solidFill>
                  <a:schemeClr val="accent1">
                    <a:lumMod val="50000"/>
                  </a:schemeClr>
                </a:solidFill>
                <a:latin typeface="Avenir Next" panose="020B0503020202020204" pitchFamily="34" charset="0"/>
              </a:rPr>
              <a:t>Receptor</a:t>
            </a:r>
          </a:p>
          <a:p>
            <a:pPr algn="ctr" fontAlgn="ctr">
              <a:lnSpc>
                <a:spcPts val="2020"/>
              </a:lnSpc>
              <a:spcBef>
                <a:spcPts val="600"/>
              </a:spcBef>
              <a:spcAft>
                <a:spcPts val="600"/>
              </a:spcAft>
            </a:pPr>
            <a:r>
              <a:rPr lang="en-US" sz="1400" dirty="0">
                <a:solidFill>
                  <a:schemeClr val="accent1">
                    <a:lumMod val="50000"/>
                  </a:schemeClr>
                </a:solidFill>
                <a:latin typeface="Avenir Next" panose="020B0503020202020204" pitchFamily="34" charset="0"/>
              </a:rPr>
              <a:t>Chimeric Cytokine Receptors</a:t>
            </a:r>
          </a:p>
          <a:p>
            <a:pPr algn="ctr">
              <a:lnSpc>
                <a:spcPts val="2020"/>
              </a:lnSpc>
              <a:spcBef>
                <a:spcPts val="600"/>
              </a:spcBef>
              <a:spcAft>
                <a:spcPts val="600"/>
              </a:spcAft>
            </a:pPr>
            <a:r>
              <a:rPr lang="en-US" sz="1400" dirty="0">
                <a:solidFill>
                  <a:schemeClr val="accent1">
                    <a:lumMod val="50000"/>
                  </a:schemeClr>
                </a:solidFill>
                <a:latin typeface="Avenir Next" panose="020B0503020202020204" pitchFamily="34" charset="0"/>
              </a:rPr>
              <a:t>Host Immune Cell Recruitment</a:t>
            </a:r>
          </a:p>
        </p:txBody>
      </p:sp>
      <p:sp>
        <p:nvSpPr>
          <p:cNvPr id="120" name="TextBox 119">
            <a:extLst>
              <a:ext uri="{FF2B5EF4-FFF2-40B4-BE49-F238E27FC236}">
                <a16:creationId xmlns:a16="http://schemas.microsoft.com/office/drawing/2014/main" id="{5AFA5E30-C867-3445-A107-F8E4DB2FD706}"/>
              </a:ext>
            </a:extLst>
          </p:cNvPr>
          <p:cNvSpPr txBox="1"/>
          <p:nvPr/>
        </p:nvSpPr>
        <p:spPr>
          <a:xfrm>
            <a:off x="8449757" y="2998232"/>
            <a:ext cx="1321585" cy="1015663"/>
          </a:xfrm>
          <a:prstGeom prst="rect">
            <a:avLst/>
          </a:prstGeom>
          <a:noFill/>
        </p:spPr>
        <p:txBody>
          <a:bodyPr wrap="square" rtlCol="0">
            <a:spAutoFit/>
          </a:bodyPr>
          <a:lstStyle/>
          <a:p>
            <a:pPr algn="ctr" fontAlgn="ctr">
              <a:lnSpc>
                <a:spcPts val="2020"/>
              </a:lnSpc>
              <a:spcBef>
                <a:spcPts val="600"/>
              </a:spcBef>
              <a:spcAft>
                <a:spcPts val="600"/>
              </a:spcAft>
            </a:pPr>
            <a:r>
              <a:rPr lang="en-US" sz="1400" dirty="0">
                <a:solidFill>
                  <a:schemeClr val="accent1">
                    <a:lumMod val="50000"/>
                  </a:schemeClr>
                </a:solidFill>
                <a:latin typeface="Avenir Next" panose="020B0503020202020204" pitchFamily="34" charset="0"/>
              </a:rPr>
              <a:t>GvHD</a:t>
            </a:r>
          </a:p>
          <a:p>
            <a:pPr algn="ctr" fontAlgn="ctr">
              <a:lnSpc>
                <a:spcPts val="2020"/>
              </a:lnSpc>
              <a:spcBef>
                <a:spcPts val="600"/>
              </a:spcBef>
              <a:spcAft>
                <a:spcPts val="600"/>
              </a:spcAft>
            </a:pPr>
            <a:r>
              <a:rPr lang="en-US" sz="1400" dirty="0">
                <a:solidFill>
                  <a:schemeClr val="accent1">
                    <a:lumMod val="50000"/>
                  </a:schemeClr>
                </a:solidFill>
                <a:latin typeface="Avenir Next" panose="020B0503020202020204" pitchFamily="34" charset="0"/>
              </a:rPr>
              <a:t>Immune Rejection</a:t>
            </a:r>
          </a:p>
        </p:txBody>
      </p:sp>
      <p:sp>
        <p:nvSpPr>
          <p:cNvPr id="17" name="TextBox 16">
            <a:extLst>
              <a:ext uri="{FF2B5EF4-FFF2-40B4-BE49-F238E27FC236}">
                <a16:creationId xmlns:a16="http://schemas.microsoft.com/office/drawing/2014/main" id="{CEE5E4A2-3E89-C44D-B9D5-89F74D9F48C9}"/>
              </a:ext>
            </a:extLst>
          </p:cNvPr>
          <p:cNvSpPr txBox="1"/>
          <p:nvPr/>
        </p:nvSpPr>
        <p:spPr>
          <a:xfrm>
            <a:off x="2251003" y="5313286"/>
            <a:ext cx="2530134" cy="954107"/>
          </a:xfrm>
          <a:prstGeom prst="rect">
            <a:avLst/>
          </a:prstGeom>
          <a:solidFill>
            <a:srgbClr val="00ACB8"/>
          </a:solidFill>
        </p:spPr>
        <p:txBody>
          <a:bodyPr wrap="square" rtlCol="0" anchor="ctr">
            <a:spAutoFit/>
          </a:bodyPr>
          <a:lstStyle/>
          <a:p>
            <a:pPr algn="ctr"/>
            <a:r>
              <a:rPr lang="en-US" sz="1400" dirty="0">
                <a:solidFill>
                  <a:schemeClr val="bg1">
                    <a:lumMod val="95000"/>
                  </a:schemeClr>
                </a:solidFill>
                <a:latin typeface="Avenir Next Medium" panose="020B0503020202020204" pitchFamily="34" charset="0"/>
                <a:cs typeface="Calibri" panose="020F0502020204030204" pitchFamily="34" charset="0"/>
              </a:rPr>
              <a:t>AUTO1</a:t>
            </a:r>
          </a:p>
          <a:p>
            <a:pPr algn="ctr"/>
            <a:r>
              <a:rPr lang="en-US" sz="1400" dirty="0">
                <a:solidFill>
                  <a:schemeClr val="bg1">
                    <a:lumMod val="95000"/>
                  </a:schemeClr>
                </a:solidFill>
                <a:latin typeface="Avenir Next Medium" panose="020B0503020202020204" pitchFamily="34" charset="0"/>
                <a:cs typeface="Calibri" panose="020F0502020204030204" pitchFamily="34" charset="0"/>
              </a:rPr>
              <a:t>AUTO1/22</a:t>
            </a:r>
          </a:p>
          <a:p>
            <a:pPr algn="ctr"/>
            <a:r>
              <a:rPr lang="en-US" sz="1400" dirty="0">
                <a:solidFill>
                  <a:schemeClr val="bg1">
                    <a:lumMod val="95000"/>
                  </a:schemeClr>
                </a:solidFill>
                <a:latin typeface="Avenir Next Medium" panose="020B0503020202020204" pitchFamily="34" charset="0"/>
                <a:cs typeface="Calibri" panose="020F0502020204030204" pitchFamily="34" charset="0"/>
              </a:rPr>
              <a:t>AUTO3</a:t>
            </a:r>
          </a:p>
          <a:p>
            <a:pPr algn="ctr"/>
            <a:r>
              <a:rPr lang="en-US" sz="1400" dirty="0">
                <a:solidFill>
                  <a:schemeClr val="bg1">
                    <a:lumMod val="95000"/>
                  </a:schemeClr>
                </a:solidFill>
                <a:latin typeface="Avenir Next Medium" panose="020B0503020202020204" pitchFamily="34" charset="0"/>
                <a:cs typeface="Calibri" panose="020F0502020204030204" pitchFamily="34" charset="0"/>
              </a:rPr>
              <a:t>AUTO8</a:t>
            </a:r>
            <a:endParaRPr lang="en-GB" sz="1400" dirty="0">
              <a:solidFill>
                <a:schemeClr val="bg1">
                  <a:lumMod val="95000"/>
                </a:schemeClr>
              </a:solidFill>
              <a:latin typeface="Avenir Next Medium" panose="020B050302020202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E9A6A77-C07F-6247-9814-3E3EAA5C41DB}"/>
              </a:ext>
            </a:extLst>
          </p:cNvPr>
          <p:cNvSpPr txBox="1"/>
          <p:nvPr/>
        </p:nvSpPr>
        <p:spPr>
          <a:xfrm>
            <a:off x="4915508" y="4892303"/>
            <a:ext cx="1406075" cy="1384995"/>
          </a:xfrm>
          <a:prstGeom prst="rect">
            <a:avLst/>
          </a:prstGeom>
          <a:solidFill>
            <a:srgbClr val="00ACB8"/>
          </a:solidFill>
        </p:spPr>
        <p:txBody>
          <a:bodyPr wrap="square" rtlCol="0" anchor="ctr">
            <a:spAutoFit/>
          </a:bodyPr>
          <a:lstStyle/>
          <a:p>
            <a:pPr algn="ctr"/>
            <a:r>
              <a:rPr lang="en-US" sz="1400" dirty="0">
                <a:solidFill>
                  <a:schemeClr val="bg1">
                    <a:lumMod val="95000"/>
                  </a:schemeClr>
                </a:solidFill>
                <a:latin typeface="Avenir Next Medium" panose="020B0503020202020204" pitchFamily="34" charset="0"/>
                <a:cs typeface="Calibri" panose="020F0502020204030204" pitchFamily="34" charset="0"/>
              </a:rPr>
              <a:t>AUTO4 AUTO5 AUTO6</a:t>
            </a:r>
          </a:p>
          <a:p>
            <a:pPr algn="ctr"/>
            <a:r>
              <a:rPr lang="en-US" sz="1400" dirty="0">
                <a:solidFill>
                  <a:schemeClr val="bg1">
                    <a:lumMod val="95000"/>
                  </a:schemeClr>
                </a:solidFill>
                <a:latin typeface="Avenir Next Medium" panose="020B0503020202020204" pitchFamily="34" charset="0"/>
                <a:cs typeface="Calibri" panose="020F0502020204030204" pitchFamily="34" charset="0"/>
              </a:rPr>
              <a:t>AUTO6NG AUTO7 AUTO8</a:t>
            </a:r>
            <a:endParaRPr lang="en-GB" sz="1400" dirty="0">
              <a:solidFill>
                <a:schemeClr val="bg1">
                  <a:lumMod val="95000"/>
                </a:schemeClr>
              </a:solidFill>
              <a:latin typeface="Avenir Next Medium" panose="020B050302020202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3CD72F0C-D662-8E47-84CF-91884878D998}"/>
              </a:ext>
            </a:extLst>
          </p:cNvPr>
          <p:cNvSpPr txBox="1"/>
          <p:nvPr/>
        </p:nvSpPr>
        <p:spPr>
          <a:xfrm>
            <a:off x="6444783" y="5327878"/>
            <a:ext cx="1817602" cy="954107"/>
          </a:xfrm>
          <a:prstGeom prst="rect">
            <a:avLst/>
          </a:prstGeom>
          <a:solidFill>
            <a:srgbClr val="00ACB8"/>
          </a:solidFill>
        </p:spPr>
        <p:txBody>
          <a:bodyPr wrap="square" rtlCol="0" anchor="ctr">
            <a:spAutoFit/>
          </a:bodyPr>
          <a:lstStyle/>
          <a:p>
            <a:pPr algn="ctr"/>
            <a:r>
              <a:rPr lang="en-US" sz="1400" dirty="0">
                <a:solidFill>
                  <a:schemeClr val="bg1">
                    <a:lumMod val="95000"/>
                  </a:schemeClr>
                </a:solidFill>
                <a:latin typeface="Avenir Next Medium" panose="020B0503020202020204" pitchFamily="34" charset="0"/>
                <a:cs typeface="Calibri" panose="020F0502020204030204" pitchFamily="34" charset="0"/>
              </a:rPr>
              <a:t>AUTO3NG</a:t>
            </a:r>
          </a:p>
          <a:p>
            <a:pPr algn="ctr"/>
            <a:r>
              <a:rPr lang="en-US" sz="1400" dirty="0">
                <a:solidFill>
                  <a:schemeClr val="bg1">
                    <a:lumMod val="95000"/>
                  </a:schemeClr>
                </a:solidFill>
                <a:latin typeface="Avenir Next Medium" panose="020B0503020202020204" pitchFamily="34" charset="0"/>
                <a:cs typeface="Calibri" panose="020F0502020204030204" pitchFamily="34" charset="0"/>
              </a:rPr>
              <a:t>AUTO6NG</a:t>
            </a:r>
          </a:p>
          <a:p>
            <a:pPr algn="ctr"/>
            <a:r>
              <a:rPr lang="en-US" sz="1400" dirty="0">
                <a:solidFill>
                  <a:schemeClr val="bg1">
                    <a:lumMod val="95000"/>
                  </a:schemeClr>
                </a:solidFill>
                <a:latin typeface="Avenir Next Medium" panose="020B0503020202020204" pitchFamily="34" charset="0"/>
                <a:cs typeface="Calibri" panose="020F0502020204030204" pitchFamily="34" charset="0"/>
              </a:rPr>
              <a:t>AUTO7</a:t>
            </a:r>
          </a:p>
          <a:p>
            <a:pPr algn="ctr"/>
            <a:r>
              <a:rPr lang="en-US" sz="1400" dirty="0">
                <a:solidFill>
                  <a:schemeClr val="bg1">
                    <a:lumMod val="95000"/>
                  </a:schemeClr>
                </a:solidFill>
                <a:latin typeface="Avenir Next Medium" panose="020B0503020202020204" pitchFamily="34" charset="0"/>
                <a:cs typeface="Calibri" panose="020F0502020204030204" pitchFamily="34" charset="0"/>
              </a:rPr>
              <a:t>AUTO8</a:t>
            </a:r>
            <a:endParaRPr lang="en-GB" sz="1400" dirty="0">
              <a:solidFill>
                <a:schemeClr val="bg1">
                  <a:lumMod val="95000"/>
                </a:schemeClr>
              </a:solidFill>
              <a:latin typeface="Avenir Next Medium" panose="020B050302020202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DD406258-507F-0142-B0D1-41CC820EBC7E}"/>
              </a:ext>
            </a:extLst>
          </p:cNvPr>
          <p:cNvSpPr txBox="1"/>
          <p:nvPr/>
        </p:nvSpPr>
        <p:spPr>
          <a:xfrm>
            <a:off x="8394565" y="5323191"/>
            <a:ext cx="1437369" cy="954107"/>
          </a:xfrm>
          <a:prstGeom prst="rect">
            <a:avLst/>
          </a:prstGeom>
          <a:solidFill>
            <a:srgbClr val="00ACB8"/>
          </a:solidFill>
        </p:spPr>
        <p:txBody>
          <a:bodyPr wrap="square" rtlCol="0" anchor="ctr">
            <a:spAutoFit/>
          </a:bodyPr>
          <a:lstStyle/>
          <a:p>
            <a:pPr algn="ctr"/>
            <a:r>
              <a:rPr lang="en-US" sz="1400" dirty="0">
                <a:solidFill>
                  <a:schemeClr val="bg1">
                    <a:lumMod val="95000"/>
                  </a:schemeClr>
                </a:solidFill>
                <a:latin typeface="Avenir Next Medium" panose="020B0503020202020204" pitchFamily="34" charset="0"/>
                <a:cs typeface="Calibri" panose="020F0502020204030204" pitchFamily="34" charset="0"/>
              </a:rPr>
              <a:t>1</a:t>
            </a:r>
            <a:r>
              <a:rPr lang="en-US" sz="1400" baseline="30000" dirty="0">
                <a:solidFill>
                  <a:schemeClr val="bg1">
                    <a:lumMod val="95000"/>
                  </a:schemeClr>
                </a:solidFill>
                <a:latin typeface="Avenir Next Medium" panose="020B0503020202020204" pitchFamily="34" charset="0"/>
                <a:cs typeface="Calibri" panose="020F0502020204030204" pitchFamily="34" charset="0"/>
              </a:rPr>
              <a:t>st</a:t>
            </a:r>
            <a:r>
              <a:rPr lang="en-US" sz="1400" dirty="0">
                <a:solidFill>
                  <a:schemeClr val="bg1">
                    <a:lumMod val="95000"/>
                  </a:schemeClr>
                </a:solidFill>
                <a:latin typeface="Avenir Next Medium" panose="020B0503020202020204" pitchFamily="34" charset="0"/>
                <a:cs typeface="Calibri" panose="020F0502020204030204" pitchFamily="34" charset="0"/>
              </a:rPr>
              <a:t> clinical program </a:t>
            </a:r>
            <a:br>
              <a:rPr lang="en-US" sz="1400" dirty="0">
                <a:solidFill>
                  <a:schemeClr val="bg1">
                    <a:lumMod val="95000"/>
                  </a:schemeClr>
                </a:solidFill>
                <a:latin typeface="Avenir Next Medium" panose="020B0503020202020204" pitchFamily="34" charset="0"/>
                <a:cs typeface="Calibri" panose="020F0502020204030204" pitchFamily="34" charset="0"/>
              </a:rPr>
            </a:br>
            <a:r>
              <a:rPr lang="en-US" sz="1400" dirty="0">
                <a:solidFill>
                  <a:schemeClr val="bg1">
                    <a:lumMod val="95000"/>
                  </a:schemeClr>
                </a:solidFill>
                <a:latin typeface="Avenir Next Medium" panose="020B0503020202020204" pitchFamily="34" charset="0"/>
                <a:cs typeface="Calibri" panose="020F0502020204030204" pitchFamily="34" charset="0"/>
              </a:rPr>
              <a:t>starts in  </a:t>
            </a:r>
            <a:br>
              <a:rPr lang="en-US" sz="1400">
                <a:solidFill>
                  <a:schemeClr val="bg1">
                    <a:lumMod val="95000"/>
                  </a:schemeClr>
                </a:solidFill>
                <a:latin typeface="Avenir Next Medium" panose="020B0503020202020204" pitchFamily="34" charset="0"/>
                <a:cs typeface="Calibri" panose="020F0502020204030204" pitchFamily="34" charset="0"/>
              </a:rPr>
            </a:br>
            <a:r>
              <a:rPr lang="en-US" sz="1400">
                <a:solidFill>
                  <a:schemeClr val="bg1">
                    <a:lumMod val="95000"/>
                  </a:schemeClr>
                </a:solidFill>
                <a:latin typeface="Avenir Next Medium" panose="020B0503020202020204" pitchFamily="34" charset="0"/>
                <a:cs typeface="Calibri" panose="020F0502020204030204" pitchFamily="34" charset="0"/>
              </a:rPr>
              <a:t>H1 2021</a:t>
            </a:r>
            <a:endParaRPr lang="en-GB" sz="1400" dirty="0">
              <a:solidFill>
                <a:schemeClr val="bg1">
                  <a:lumMod val="95000"/>
                </a:schemeClr>
              </a:solidFill>
              <a:latin typeface="Avenir Next Medium" panose="020B0503020202020204" pitchFamily="34" charset="0"/>
              <a:cs typeface="Calibri" panose="020F0502020204030204" pitchFamily="34" charset="0"/>
            </a:endParaRPr>
          </a:p>
        </p:txBody>
      </p:sp>
      <p:cxnSp>
        <p:nvCxnSpPr>
          <p:cNvPr id="122" name="Straight Connector 121">
            <a:extLst>
              <a:ext uri="{FF2B5EF4-FFF2-40B4-BE49-F238E27FC236}">
                <a16:creationId xmlns:a16="http://schemas.microsoft.com/office/drawing/2014/main" id="{077369E9-F3C6-BD45-89C0-397DF50516EE}"/>
              </a:ext>
            </a:extLst>
          </p:cNvPr>
          <p:cNvCxnSpPr>
            <a:cxnSpLocks/>
          </p:cNvCxnSpPr>
          <p:nvPr/>
        </p:nvCxnSpPr>
        <p:spPr>
          <a:xfrm flipV="1">
            <a:off x="2253834" y="2358492"/>
            <a:ext cx="0" cy="390864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E10480C-6807-2142-8B21-7E6EA66C55ED}"/>
              </a:ext>
            </a:extLst>
          </p:cNvPr>
          <p:cNvCxnSpPr>
            <a:cxnSpLocks/>
          </p:cNvCxnSpPr>
          <p:nvPr/>
        </p:nvCxnSpPr>
        <p:spPr>
          <a:xfrm flipV="1">
            <a:off x="4773853" y="2358492"/>
            <a:ext cx="0" cy="390864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F49F75A-8169-EF4F-8155-800E744BFB41}"/>
              </a:ext>
            </a:extLst>
          </p:cNvPr>
          <p:cNvCxnSpPr>
            <a:cxnSpLocks/>
          </p:cNvCxnSpPr>
          <p:nvPr/>
        </p:nvCxnSpPr>
        <p:spPr>
          <a:xfrm flipV="1">
            <a:off x="4912199" y="2358492"/>
            <a:ext cx="0" cy="390864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3730A5C-4CD9-4A46-B969-24462C52E544}"/>
              </a:ext>
            </a:extLst>
          </p:cNvPr>
          <p:cNvCxnSpPr>
            <a:cxnSpLocks/>
          </p:cNvCxnSpPr>
          <p:nvPr/>
        </p:nvCxnSpPr>
        <p:spPr>
          <a:xfrm flipV="1">
            <a:off x="6320906" y="2358492"/>
            <a:ext cx="0" cy="390864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5F057C3-800E-5442-BA75-413F0393BFBE}"/>
              </a:ext>
            </a:extLst>
          </p:cNvPr>
          <p:cNvCxnSpPr>
            <a:cxnSpLocks/>
          </p:cNvCxnSpPr>
          <p:nvPr/>
        </p:nvCxnSpPr>
        <p:spPr>
          <a:xfrm flipV="1">
            <a:off x="6439886" y="2358492"/>
            <a:ext cx="0" cy="390864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FCAA54D-2239-B048-BE5C-501B9C319002}"/>
              </a:ext>
            </a:extLst>
          </p:cNvPr>
          <p:cNvCxnSpPr>
            <a:cxnSpLocks/>
          </p:cNvCxnSpPr>
          <p:nvPr/>
        </p:nvCxnSpPr>
        <p:spPr>
          <a:xfrm flipV="1">
            <a:off x="8385583" y="2358492"/>
            <a:ext cx="0" cy="390864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5528E8B-E4F5-5B43-83C9-3D3F5C801C67}"/>
              </a:ext>
            </a:extLst>
          </p:cNvPr>
          <p:cNvCxnSpPr>
            <a:cxnSpLocks/>
          </p:cNvCxnSpPr>
          <p:nvPr/>
        </p:nvCxnSpPr>
        <p:spPr>
          <a:xfrm flipV="1">
            <a:off x="9826372" y="2358492"/>
            <a:ext cx="0" cy="390864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3833D15-4FD1-FE40-B970-67C51E0D5007}"/>
              </a:ext>
            </a:extLst>
          </p:cNvPr>
          <p:cNvCxnSpPr>
            <a:cxnSpLocks/>
          </p:cNvCxnSpPr>
          <p:nvPr/>
        </p:nvCxnSpPr>
        <p:spPr>
          <a:xfrm flipV="1">
            <a:off x="8256178" y="2358492"/>
            <a:ext cx="0" cy="390864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072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8DF67-0B1E-492C-B953-3A54DD9128A3}"/>
              </a:ext>
            </a:extLst>
          </p:cNvPr>
          <p:cNvSpPr>
            <a:spLocks noGrp="1"/>
          </p:cNvSpPr>
          <p:nvPr>
            <p:ph type="title"/>
          </p:nvPr>
        </p:nvSpPr>
        <p:spPr>
          <a:xfrm>
            <a:off x="718556" y="398377"/>
            <a:ext cx="9103822" cy="945284"/>
          </a:xfrm>
          <a:prstGeom prst="rect">
            <a:avLst/>
          </a:prstGeom>
        </p:spPr>
        <p:txBody>
          <a:bodyPr/>
          <a:lstStyle/>
          <a:p>
            <a:r>
              <a:rPr lang="en-GB" sz="2200" dirty="0"/>
              <a:t>Broad pipeline of next generation programs</a:t>
            </a:r>
            <a:br>
              <a:rPr lang="en-GB" dirty="0"/>
            </a:br>
            <a:r>
              <a:rPr lang="en-GB" sz="1600" dirty="0">
                <a:solidFill>
                  <a:schemeClr val="bg1">
                    <a:lumMod val="95000"/>
                  </a:schemeClr>
                </a:solidFill>
                <a:latin typeface="Avenir Next" panose="020B0503020202020204" pitchFamily="34" charset="0"/>
              </a:rPr>
              <a:t>Designed to address limitations of current T cell therapies</a:t>
            </a:r>
            <a:br>
              <a:rPr lang="en-GB" dirty="0"/>
            </a:br>
            <a:endParaRPr lang="en-GB" dirty="0"/>
          </a:p>
        </p:txBody>
      </p:sp>
      <p:sp>
        <p:nvSpPr>
          <p:cNvPr id="65" name="Rectangle 64">
            <a:extLst>
              <a:ext uri="{FF2B5EF4-FFF2-40B4-BE49-F238E27FC236}">
                <a16:creationId xmlns:a16="http://schemas.microsoft.com/office/drawing/2014/main" id="{B2C49D01-22F4-594E-B0D1-FFD025C3056E}"/>
              </a:ext>
            </a:extLst>
          </p:cNvPr>
          <p:cNvSpPr/>
          <p:nvPr/>
        </p:nvSpPr>
        <p:spPr>
          <a:xfrm>
            <a:off x="727035" y="1976174"/>
            <a:ext cx="10582232" cy="562343"/>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6F504C5B-C0E6-AD4F-B6C2-A732DD57CBB9}"/>
              </a:ext>
            </a:extLst>
          </p:cNvPr>
          <p:cNvSpPr txBox="1"/>
          <p:nvPr/>
        </p:nvSpPr>
        <p:spPr>
          <a:xfrm>
            <a:off x="1013312" y="5455884"/>
            <a:ext cx="2090584" cy="307777"/>
          </a:xfrm>
          <a:prstGeom prst="rect">
            <a:avLst/>
          </a:prstGeom>
          <a:noFill/>
        </p:spPr>
        <p:txBody>
          <a:bodyPr wrap="square">
            <a:spAutoFit/>
          </a:bodyPr>
          <a:lstStyle/>
          <a:p>
            <a:pPr marL="42545">
              <a:lnSpc>
                <a:spcPct val="100000"/>
              </a:lnSpc>
              <a:spcBef>
                <a:spcPts val="395"/>
              </a:spcBef>
            </a:pPr>
            <a:r>
              <a:rPr lang="en-GB" sz="1400" spc="-5" dirty="0">
                <a:solidFill>
                  <a:schemeClr val="accent1">
                    <a:lumMod val="50000"/>
                  </a:schemeClr>
                </a:solidFill>
                <a:latin typeface="Avenir Next Medium" panose="020B0503020202020204" pitchFamily="34" charset="0"/>
                <a:cs typeface="Calibri" panose="020F0502020204030204" pitchFamily="34" charset="0"/>
              </a:rPr>
              <a:t>B Cell</a:t>
            </a:r>
            <a:r>
              <a:rPr lang="en-GB" sz="1400" spc="-10" dirty="0">
                <a:solidFill>
                  <a:schemeClr val="accent1">
                    <a:lumMod val="50000"/>
                  </a:schemeClr>
                </a:solidFill>
                <a:latin typeface="Avenir Next Medium" panose="020B0503020202020204" pitchFamily="34" charset="0"/>
                <a:cs typeface="Calibri" panose="020F0502020204030204" pitchFamily="34" charset="0"/>
              </a:rPr>
              <a:t> </a:t>
            </a:r>
            <a:r>
              <a:rPr lang="en-GB" sz="1400" spc="-5" dirty="0">
                <a:solidFill>
                  <a:schemeClr val="accent1">
                    <a:lumMod val="50000"/>
                  </a:schemeClr>
                </a:solidFill>
                <a:latin typeface="Avenir Next Medium" panose="020B0503020202020204" pitchFamily="34" charset="0"/>
                <a:cs typeface="Calibri" panose="020F0502020204030204" pitchFamily="34" charset="0"/>
              </a:rPr>
              <a:t>Malignancies</a:t>
            </a:r>
            <a:endParaRPr lang="en-GB" sz="1400" dirty="0">
              <a:solidFill>
                <a:schemeClr val="accent1">
                  <a:lumMod val="50000"/>
                </a:schemeClr>
              </a:solidFill>
              <a:latin typeface="Avenir Next Medium" panose="020B0503020202020204" pitchFamily="34" charset="0"/>
              <a:cs typeface="Calibri" panose="020F0502020204030204" pitchFamily="34" charset="0"/>
            </a:endParaRPr>
          </a:p>
        </p:txBody>
      </p:sp>
      <p:sp>
        <p:nvSpPr>
          <p:cNvPr id="101" name="TextBox 100">
            <a:extLst>
              <a:ext uri="{FF2B5EF4-FFF2-40B4-BE49-F238E27FC236}">
                <a16:creationId xmlns:a16="http://schemas.microsoft.com/office/drawing/2014/main" id="{54EC80A7-BE6A-284B-8CF2-25D8044222DE}"/>
              </a:ext>
            </a:extLst>
          </p:cNvPr>
          <p:cNvSpPr txBox="1"/>
          <p:nvPr/>
        </p:nvSpPr>
        <p:spPr>
          <a:xfrm>
            <a:off x="3311900" y="5455884"/>
            <a:ext cx="2090584" cy="307777"/>
          </a:xfrm>
          <a:prstGeom prst="rect">
            <a:avLst/>
          </a:prstGeom>
          <a:noFill/>
        </p:spPr>
        <p:txBody>
          <a:bodyPr wrap="square">
            <a:spAutoFit/>
          </a:bodyPr>
          <a:lstStyle/>
          <a:p>
            <a:pPr marL="42545">
              <a:lnSpc>
                <a:spcPct val="100000"/>
              </a:lnSpc>
              <a:spcBef>
                <a:spcPts val="395"/>
              </a:spcBef>
            </a:pPr>
            <a:r>
              <a:rPr lang="en-GB" sz="1400" spc="-5" dirty="0">
                <a:solidFill>
                  <a:srgbClr val="00965E"/>
                </a:solidFill>
                <a:latin typeface="Avenir Next Medium" panose="020B0503020202020204" pitchFamily="34" charset="0"/>
                <a:cs typeface="Calibri" panose="020F0502020204030204" pitchFamily="34" charset="0"/>
              </a:rPr>
              <a:t>T Cell Lymphoma</a:t>
            </a:r>
          </a:p>
        </p:txBody>
      </p:sp>
      <p:sp>
        <p:nvSpPr>
          <p:cNvPr id="102" name="Rectangle: Rounded Corners 39">
            <a:extLst>
              <a:ext uri="{FF2B5EF4-FFF2-40B4-BE49-F238E27FC236}">
                <a16:creationId xmlns:a16="http://schemas.microsoft.com/office/drawing/2014/main" id="{5A810B98-4116-1540-8F7C-D373F1F97C8B}"/>
              </a:ext>
            </a:extLst>
          </p:cNvPr>
          <p:cNvSpPr/>
          <p:nvPr/>
        </p:nvSpPr>
        <p:spPr>
          <a:xfrm>
            <a:off x="732810" y="5477146"/>
            <a:ext cx="315622" cy="229311"/>
          </a:xfrm>
          <a:prstGeom prst="roundRect">
            <a:avLst>
              <a:gd name="adj" fmla="val 4963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03" name="Rectangle: Rounded Corners 40">
            <a:extLst>
              <a:ext uri="{FF2B5EF4-FFF2-40B4-BE49-F238E27FC236}">
                <a16:creationId xmlns:a16="http://schemas.microsoft.com/office/drawing/2014/main" id="{9D9FCECF-A389-2344-9EEA-41DB7174CCEC}"/>
              </a:ext>
            </a:extLst>
          </p:cNvPr>
          <p:cNvSpPr/>
          <p:nvPr/>
        </p:nvSpPr>
        <p:spPr>
          <a:xfrm>
            <a:off x="3031398" y="5477146"/>
            <a:ext cx="315622" cy="229311"/>
          </a:xfrm>
          <a:prstGeom prst="roundRect">
            <a:avLst>
              <a:gd name="adj" fmla="val 49630"/>
            </a:avLst>
          </a:prstGeom>
          <a:solidFill>
            <a:srgbClr val="009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06" name="TextBox 105">
            <a:extLst>
              <a:ext uri="{FF2B5EF4-FFF2-40B4-BE49-F238E27FC236}">
                <a16:creationId xmlns:a16="http://schemas.microsoft.com/office/drawing/2014/main" id="{07985565-738E-6449-A6D9-6FC83BEDACD4}"/>
              </a:ext>
            </a:extLst>
          </p:cNvPr>
          <p:cNvSpPr txBox="1"/>
          <p:nvPr/>
        </p:nvSpPr>
        <p:spPr>
          <a:xfrm>
            <a:off x="784023" y="2090036"/>
            <a:ext cx="1428601" cy="338554"/>
          </a:xfrm>
          <a:prstGeom prst="rect">
            <a:avLst/>
          </a:prstGeom>
          <a:noFill/>
        </p:spPr>
        <p:txBody>
          <a:bodyPr wrap="square">
            <a:spAutoFit/>
          </a:bodyPr>
          <a:lstStyle/>
          <a:p>
            <a:r>
              <a:rPr lang="en-GB" sz="1600" spc="-5" dirty="0">
                <a:solidFill>
                  <a:schemeClr val="accent1">
                    <a:lumMod val="50000"/>
                  </a:schemeClr>
                </a:solidFill>
                <a:latin typeface="Avenir Next Medium" panose="020B0503020202020204" pitchFamily="34" charset="0"/>
              </a:rPr>
              <a:t>AUTO1/22</a:t>
            </a:r>
            <a:endParaRPr lang="en-GB" sz="1600" dirty="0">
              <a:solidFill>
                <a:schemeClr val="accent1">
                  <a:lumMod val="50000"/>
                </a:schemeClr>
              </a:solidFill>
              <a:latin typeface="Avenir Next Medium" panose="020B0503020202020204" pitchFamily="34" charset="0"/>
            </a:endParaRPr>
          </a:p>
        </p:txBody>
      </p:sp>
      <p:sp>
        <p:nvSpPr>
          <p:cNvPr id="108" name="TextBox 107">
            <a:extLst>
              <a:ext uri="{FF2B5EF4-FFF2-40B4-BE49-F238E27FC236}">
                <a16:creationId xmlns:a16="http://schemas.microsoft.com/office/drawing/2014/main" id="{A514810F-12D2-1A43-AA35-86E409395157}"/>
              </a:ext>
            </a:extLst>
          </p:cNvPr>
          <p:cNvSpPr txBox="1"/>
          <p:nvPr/>
        </p:nvSpPr>
        <p:spPr>
          <a:xfrm>
            <a:off x="784023" y="3274014"/>
            <a:ext cx="1398783" cy="338554"/>
          </a:xfrm>
          <a:prstGeom prst="rect">
            <a:avLst/>
          </a:prstGeom>
          <a:noFill/>
        </p:spPr>
        <p:txBody>
          <a:bodyPr wrap="square">
            <a:spAutoFit/>
          </a:bodyPr>
          <a:lstStyle/>
          <a:p>
            <a:r>
              <a:rPr lang="en-GB" sz="1600" spc="-5" dirty="0">
                <a:latin typeface="Avenir Next Medium" panose="020B0503020202020204" pitchFamily="34" charset="0"/>
              </a:rPr>
              <a:t>AUTO6NG</a:t>
            </a:r>
            <a:endParaRPr lang="en-GB" sz="1600" dirty="0">
              <a:latin typeface="Avenir Next Medium" panose="020B0503020202020204" pitchFamily="34" charset="0"/>
            </a:endParaRPr>
          </a:p>
        </p:txBody>
      </p:sp>
      <p:sp>
        <p:nvSpPr>
          <p:cNvPr id="110" name="TextBox 109">
            <a:extLst>
              <a:ext uri="{FF2B5EF4-FFF2-40B4-BE49-F238E27FC236}">
                <a16:creationId xmlns:a16="http://schemas.microsoft.com/office/drawing/2014/main" id="{0C268B78-A000-AF48-BBD5-499579656E4D}"/>
              </a:ext>
            </a:extLst>
          </p:cNvPr>
          <p:cNvSpPr txBox="1"/>
          <p:nvPr/>
        </p:nvSpPr>
        <p:spPr>
          <a:xfrm>
            <a:off x="2406289" y="2090036"/>
            <a:ext cx="2576330" cy="338554"/>
          </a:xfrm>
          <a:prstGeom prst="rect">
            <a:avLst/>
          </a:prstGeom>
          <a:noFill/>
        </p:spPr>
        <p:txBody>
          <a:bodyPr wrap="square">
            <a:spAutoFit/>
          </a:bodyPr>
          <a:lstStyle/>
          <a:p>
            <a:r>
              <a:rPr lang="en-GB" sz="1600" spc="-5" dirty="0" err="1">
                <a:solidFill>
                  <a:schemeClr val="accent1">
                    <a:lumMod val="50000"/>
                  </a:schemeClr>
                </a:solidFill>
                <a:latin typeface="Avenir Next Medium" panose="020B0503020202020204" pitchFamily="34" charset="0"/>
              </a:rPr>
              <a:t>Pediatric</a:t>
            </a:r>
            <a:r>
              <a:rPr lang="en-GB" sz="1600" spc="-5" dirty="0">
                <a:solidFill>
                  <a:schemeClr val="accent1">
                    <a:lumMod val="50000"/>
                  </a:schemeClr>
                </a:solidFill>
                <a:latin typeface="Avenir Next Medium" panose="020B0503020202020204" pitchFamily="34" charset="0"/>
              </a:rPr>
              <a:t> ALL</a:t>
            </a:r>
            <a:endParaRPr lang="en-GB" sz="1600" dirty="0">
              <a:solidFill>
                <a:schemeClr val="accent1">
                  <a:lumMod val="50000"/>
                </a:schemeClr>
              </a:solidFill>
              <a:latin typeface="Avenir Next Medium" panose="020B0503020202020204" pitchFamily="34" charset="0"/>
            </a:endParaRPr>
          </a:p>
        </p:txBody>
      </p:sp>
      <p:sp>
        <p:nvSpPr>
          <p:cNvPr id="112" name="TextBox 111">
            <a:extLst>
              <a:ext uri="{FF2B5EF4-FFF2-40B4-BE49-F238E27FC236}">
                <a16:creationId xmlns:a16="http://schemas.microsoft.com/office/drawing/2014/main" id="{952BC422-7FA5-F94B-AB54-5928850F15B1}"/>
              </a:ext>
            </a:extLst>
          </p:cNvPr>
          <p:cNvSpPr txBox="1"/>
          <p:nvPr/>
        </p:nvSpPr>
        <p:spPr>
          <a:xfrm>
            <a:off x="2406289" y="3264475"/>
            <a:ext cx="3131276" cy="584775"/>
          </a:xfrm>
          <a:prstGeom prst="rect">
            <a:avLst/>
          </a:prstGeom>
          <a:noFill/>
        </p:spPr>
        <p:txBody>
          <a:bodyPr wrap="square">
            <a:spAutoFit/>
          </a:bodyPr>
          <a:lstStyle/>
          <a:p>
            <a:r>
              <a:rPr lang="en-GB" sz="1600" spc="-5" dirty="0">
                <a:latin typeface="Avenir Next Medium" panose="020B0503020202020204" pitchFamily="34" charset="0"/>
              </a:rPr>
              <a:t>Neuroblastoma; Melanoma; Osteosarcoma; SCLC</a:t>
            </a:r>
            <a:endParaRPr lang="en-GB" sz="1600" dirty="0">
              <a:latin typeface="Avenir Next Medium" panose="020B0503020202020204" pitchFamily="34" charset="0"/>
            </a:endParaRPr>
          </a:p>
        </p:txBody>
      </p:sp>
      <p:sp>
        <p:nvSpPr>
          <p:cNvPr id="114" name="TextBox 113">
            <a:extLst>
              <a:ext uri="{FF2B5EF4-FFF2-40B4-BE49-F238E27FC236}">
                <a16:creationId xmlns:a16="http://schemas.microsoft.com/office/drawing/2014/main" id="{28AF00EE-8AA7-0D4A-B90A-17DD435D0A6F}"/>
              </a:ext>
            </a:extLst>
          </p:cNvPr>
          <p:cNvSpPr txBox="1"/>
          <p:nvPr/>
        </p:nvSpPr>
        <p:spPr>
          <a:xfrm>
            <a:off x="5972218" y="2089983"/>
            <a:ext cx="1880214" cy="338554"/>
          </a:xfrm>
          <a:prstGeom prst="rect">
            <a:avLst/>
          </a:prstGeom>
          <a:noFill/>
        </p:spPr>
        <p:txBody>
          <a:bodyPr wrap="square">
            <a:spAutoFit/>
          </a:bodyPr>
          <a:lstStyle/>
          <a:p>
            <a:r>
              <a:rPr lang="en-GB" sz="1600" spc="-5" dirty="0">
                <a:solidFill>
                  <a:schemeClr val="accent1">
                    <a:lumMod val="50000"/>
                  </a:schemeClr>
                </a:solidFill>
                <a:latin typeface="Avenir Next Medium" panose="020B0503020202020204" pitchFamily="34" charset="0"/>
              </a:rPr>
              <a:t>CD19 &amp; CD22</a:t>
            </a:r>
            <a:endParaRPr lang="en-GB" sz="1600" dirty="0">
              <a:solidFill>
                <a:schemeClr val="accent1">
                  <a:lumMod val="50000"/>
                </a:schemeClr>
              </a:solidFill>
              <a:latin typeface="Avenir Next Medium" panose="020B0503020202020204" pitchFamily="34" charset="0"/>
            </a:endParaRPr>
          </a:p>
        </p:txBody>
      </p:sp>
      <p:cxnSp>
        <p:nvCxnSpPr>
          <p:cNvPr id="123" name="Straight Connector 122">
            <a:extLst>
              <a:ext uri="{FF2B5EF4-FFF2-40B4-BE49-F238E27FC236}">
                <a16:creationId xmlns:a16="http://schemas.microsoft.com/office/drawing/2014/main" id="{0850D9BC-852A-D442-ADAF-C3DBBC2DB9AF}"/>
              </a:ext>
            </a:extLst>
          </p:cNvPr>
          <p:cNvCxnSpPr>
            <a:cxnSpLocks/>
          </p:cNvCxnSpPr>
          <p:nvPr/>
        </p:nvCxnSpPr>
        <p:spPr>
          <a:xfrm flipV="1">
            <a:off x="2290114" y="1721885"/>
            <a:ext cx="0" cy="332858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9587C07-1861-DA48-A8E1-EF7AAE3245ED}"/>
              </a:ext>
            </a:extLst>
          </p:cNvPr>
          <p:cNvCxnSpPr>
            <a:cxnSpLocks/>
          </p:cNvCxnSpPr>
          <p:nvPr/>
        </p:nvCxnSpPr>
        <p:spPr>
          <a:xfrm>
            <a:off x="763178" y="1971327"/>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667CC050-68E6-FD4B-A40F-513F77789148}"/>
              </a:ext>
            </a:extLst>
          </p:cNvPr>
          <p:cNvSpPr txBox="1"/>
          <p:nvPr/>
        </p:nvSpPr>
        <p:spPr>
          <a:xfrm>
            <a:off x="784024" y="1687788"/>
            <a:ext cx="1180913"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PRODUCT</a:t>
            </a:r>
          </a:p>
        </p:txBody>
      </p:sp>
      <p:sp>
        <p:nvSpPr>
          <p:cNvPr id="126" name="TextBox 125">
            <a:extLst>
              <a:ext uri="{FF2B5EF4-FFF2-40B4-BE49-F238E27FC236}">
                <a16:creationId xmlns:a16="http://schemas.microsoft.com/office/drawing/2014/main" id="{1753B271-742D-284B-BE8D-0BB0FBF4F3C7}"/>
              </a:ext>
            </a:extLst>
          </p:cNvPr>
          <p:cNvSpPr txBox="1"/>
          <p:nvPr/>
        </p:nvSpPr>
        <p:spPr>
          <a:xfrm>
            <a:off x="2403827" y="1682040"/>
            <a:ext cx="1484326"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INDICATION</a:t>
            </a:r>
          </a:p>
        </p:txBody>
      </p:sp>
      <p:sp>
        <p:nvSpPr>
          <p:cNvPr id="127" name="TextBox 126">
            <a:extLst>
              <a:ext uri="{FF2B5EF4-FFF2-40B4-BE49-F238E27FC236}">
                <a16:creationId xmlns:a16="http://schemas.microsoft.com/office/drawing/2014/main" id="{02A4BC58-845A-8A4D-BA88-43F4A3A1A5B8}"/>
              </a:ext>
            </a:extLst>
          </p:cNvPr>
          <p:cNvSpPr txBox="1"/>
          <p:nvPr/>
        </p:nvSpPr>
        <p:spPr>
          <a:xfrm>
            <a:off x="5995620" y="1677156"/>
            <a:ext cx="1180913"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TARGET</a:t>
            </a:r>
          </a:p>
        </p:txBody>
      </p:sp>
      <p:sp>
        <p:nvSpPr>
          <p:cNvPr id="128" name="TextBox 127">
            <a:extLst>
              <a:ext uri="{FF2B5EF4-FFF2-40B4-BE49-F238E27FC236}">
                <a16:creationId xmlns:a16="http://schemas.microsoft.com/office/drawing/2014/main" id="{62D2926F-A9C9-F04E-9903-9F1B59CF6EF8}"/>
              </a:ext>
            </a:extLst>
          </p:cNvPr>
          <p:cNvSpPr txBox="1"/>
          <p:nvPr/>
        </p:nvSpPr>
        <p:spPr>
          <a:xfrm>
            <a:off x="8039394" y="1673899"/>
            <a:ext cx="1411647"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PRECLINICAL</a:t>
            </a:r>
          </a:p>
        </p:txBody>
      </p:sp>
      <p:sp>
        <p:nvSpPr>
          <p:cNvPr id="129" name="TextBox 128">
            <a:extLst>
              <a:ext uri="{FF2B5EF4-FFF2-40B4-BE49-F238E27FC236}">
                <a16:creationId xmlns:a16="http://schemas.microsoft.com/office/drawing/2014/main" id="{295B3C9C-D7BA-0E48-9391-0120727A8F49}"/>
              </a:ext>
            </a:extLst>
          </p:cNvPr>
          <p:cNvSpPr txBox="1"/>
          <p:nvPr/>
        </p:nvSpPr>
        <p:spPr>
          <a:xfrm>
            <a:off x="9513782" y="1680377"/>
            <a:ext cx="1180913"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PHASE 1</a:t>
            </a:r>
            <a:endParaRPr lang="en-GB" sz="1400" kern="0" baseline="30000" dirty="0">
              <a:solidFill>
                <a:srgbClr val="00ACB8"/>
              </a:solidFill>
              <a:latin typeface="Avenir Next Medium" panose="020B0503020202020204" pitchFamily="34" charset="0"/>
              <a:cs typeface="Calibri" panose="020F0502020204030204" pitchFamily="34" charset="0"/>
              <a:sym typeface="Calibri"/>
            </a:endParaRPr>
          </a:p>
        </p:txBody>
      </p:sp>
      <p:cxnSp>
        <p:nvCxnSpPr>
          <p:cNvPr id="130" name="Straight Connector 129">
            <a:extLst>
              <a:ext uri="{FF2B5EF4-FFF2-40B4-BE49-F238E27FC236}">
                <a16:creationId xmlns:a16="http://schemas.microsoft.com/office/drawing/2014/main" id="{88E04556-AA36-1F48-9A19-399DEBA6984C}"/>
              </a:ext>
            </a:extLst>
          </p:cNvPr>
          <p:cNvCxnSpPr>
            <a:cxnSpLocks/>
          </p:cNvCxnSpPr>
          <p:nvPr/>
        </p:nvCxnSpPr>
        <p:spPr>
          <a:xfrm flipV="1">
            <a:off x="11309444" y="1719109"/>
            <a:ext cx="0" cy="334198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512F4B7-39B6-7348-B117-5C100E2C75DE}"/>
              </a:ext>
            </a:extLst>
          </p:cNvPr>
          <p:cNvCxnSpPr>
            <a:cxnSpLocks/>
          </p:cNvCxnSpPr>
          <p:nvPr/>
        </p:nvCxnSpPr>
        <p:spPr>
          <a:xfrm flipV="1">
            <a:off x="9421336" y="1721885"/>
            <a:ext cx="0" cy="332858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72E558C-57A0-9949-B211-6873A0FBF4E4}"/>
              </a:ext>
            </a:extLst>
          </p:cNvPr>
          <p:cNvCxnSpPr>
            <a:cxnSpLocks/>
          </p:cNvCxnSpPr>
          <p:nvPr/>
        </p:nvCxnSpPr>
        <p:spPr>
          <a:xfrm flipV="1">
            <a:off x="5942848" y="1721885"/>
            <a:ext cx="0" cy="332858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A7EF1DA-95AC-824A-83CD-16B8305D0ECF}"/>
              </a:ext>
            </a:extLst>
          </p:cNvPr>
          <p:cNvCxnSpPr>
            <a:cxnSpLocks/>
          </p:cNvCxnSpPr>
          <p:nvPr/>
        </p:nvCxnSpPr>
        <p:spPr>
          <a:xfrm flipV="1">
            <a:off x="7945817" y="1721887"/>
            <a:ext cx="0" cy="333921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658502E-1B43-354A-AABB-CE2EDBA76793}"/>
              </a:ext>
            </a:extLst>
          </p:cNvPr>
          <p:cNvCxnSpPr>
            <a:cxnSpLocks/>
          </p:cNvCxnSpPr>
          <p:nvPr/>
        </p:nvCxnSpPr>
        <p:spPr>
          <a:xfrm>
            <a:off x="749970" y="2537456"/>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320B3FD-1D39-8449-817D-F5C950027C91}"/>
              </a:ext>
            </a:extLst>
          </p:cNvPr>
          <p:cNvCxnSpPr>
            <a:cxnSpLocks/>
          </p:cNvCxnSpPr>
          <p:nvPr/>
        </p:nvCxnSpPr>
        <p:spPr>
          <a:xfrm flipV="1">
            <a:off x="729013" y="1719109"/>
            <a:ext cx="0" cy="333135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D3249626-49C1-814D-ACD9-0C3D52075153}"/>
              </a:ext>
            </a:extLst>
          </p:cNvPr>
          <p:cNvSpPr txBox="1"/>
          <p:nvPr/>
        </p:nvSpPr>
        <p:spPr>
          <a:xfrm>
            <a:off x="793856" y="4645945"/>
            <a:ext cx="1275990" cy="338554"/>
          </a:xfrm>
          <a:prstGeom prst="rect">
            <a:avLst/>
          </a:prstGeom>
          <a:noFill/>
        </p:spPr>
        <p:txBody>
          <a:bodyPr wrap="square">
            <a:spAutoFit/>
          </a:bodyPr>
          <a:lstStyle/>
          <a:p>
            <a:r>
              <a:rPr lang="en-GB" sz="1600" spc="-5" dirty="0">
                <a:solidFill>
                  <a:srgbClr val="00ACB8"/>
                </a:solidFill>
                <a:latin typeface="Avenir Next Medium" panose="020B0503020202020204" pitchFamily="34" charset="0"/>
              </a:rPr>
              <a:t>AUTO8</a:t>
            </a:r>
            <a:endParaRPr lang="en-GB" sz="1600" dirty="0">
              <a:solidFill>
                <a:srgbClr val="00ACB8"/>
              </a:solidFill>
              <a:latin typeface="Avenir Next Medium" panose="020B0503020202020204" pitchFamily="34" charset="0"/>
            </a:endParaRPr>
          </a:p>
        </p:txBody>
      </p:sp>
      <p:sp>
        <p:nvSpPr>
          <p:cNvPr id="145" name="TextBox 144">
            <a:extLst>
              <a:ext uri="{FF2B5EF4-FFF2-40B4-BE49-F238E27FC236}">
                <a16:creationId xmlns:a16="http://schemas.microsoft.com/office/drawing/2014/main" id="{FA1F4F65-9EB0-E747-803D-CAFEF1A0B009}"/>
              </a:ext>
            </a:extLst>
          </p:cNvPr>
          <p:cNvSpPr txBox="1"/>
          <p:nvPr/>
        </p:nvSpPr>
        <p:spPr>
          <a:xfrm>
            <a:off x="2372811" y="4645944"/>
            <a:ext cx="3282222" cy="338554"/>
          </a:xfrm>
          <a:prstGeom prst="rect">
            <a:avLst/>
          </a:prstGeom>
          <a:noFill/>
        </p:spPr>
        <p:txBody>
          <a:bodyPr wrap="square">
            <a:spAutoFit/>
          </a:bodyPr>
          <a:lstStyle/>
          <a:p>
            <a:r>
              <a:rPr lang="en-GB" sz="1600" spc="-5" dirty="0">
                <a:solidFill>
                  <a:srgbClr val="00ACB8"/>
                </a:solidFill>
                <a:latin typeface="Avenir Next Medium" panose="020B0503020202020204" pitchFamily="34" charset="0"/>
              </a:rPr>
              <a:t>Multiple Myeloma</a:t>
            </a:r>
            <a:endParaRPr lang="en-GB" sz="1600" dirty="0">
              <a:solidFill>
                <a:srgbClr val="00ACB8"/>
              </a:solidFill>
              <a:latin typeface="Avenir Next Medium" panose="020B0503020202020204" pitchFamily="34" charset="0"/>
            </a:endParaRPr>
          </a:p>
        </p:txBody>
      </p:sp>
      <p:sp>
        <p:nvSpPr>
          <p:cNvPr id="146" name="TextBox 145">
            <a:extLst>
              <a:ext uri="{FF2B5EF4-FFF2-40B4-BE49-F238E27FC236}">
                <a16:creationId xmlns:a16="http://schemas.microsoft.com/office/drawing/2014/main" id="{CD747196-0CD8-8D47-98D3-A8BA7AC159F4}"/>
              </a:ext>
            </a:extLst>
          </p:cNvPr>
          <p:cNvSpPr txBox="1"/>
          <p:nvPr/>
        </p:nvSpPr>
        <p:spPr>
          <a:xfrm>
            <a:off x="5979632" y="4654808"/>
            <a:ext cx="2002178" cy="338554"/>
          </a:xfrm>
          <a:prstGeom prst="rect">
            <a:avLst/>
          </a:prstGeom>
          <a:noFill/>
        </p:spPr>
        <p:txBody>
          <a:bodyPr wrap="square">
            <a:spAutoFit/>
          </a:bodyPr>
          <a:lstStyle/>
          <a:p>
            <a:r>
              <a:rPr lang="en-GB" sz="1600" spc="-5" dirty="0">
                <a:solidFill>
                  <a:srgbClr val="00ACB8"/>
                </a:solidFill>
                <a:latin typeface="Avenir Next Medium" panose="020B0503020202020204" pitchFamily="34" charset="0"/>
              </a:rPr>
              <a:t>BCMA &amp; CAR X</a:t>
            </a:r>
            <a:endParaRPr lang="en-GB" sz="1600" dirty="0">
              <a:solidFill>
                <a:srgbClr val="00ACB8"/>
              </a:solidFill>
              <a:latin typeface="Avenir Next Medium" panose="020B0503020202020204" pitchFamily="34" charset="0"/>
            </a:endParaRPr>
          </a:p>
        </p:txBody>
      </p:sp>
      <p:sp>
        <p:nvSpPr>
          <p:cNvPr id="147" name="Rectangle 146">
            <a:extLst>
              <a:ext uri="{FF2B5EF4-FFF2-40B4-BE49-F238E27FC236}">
                <a16:creationId xmlns:a16="http://schemas.microsoft.com/office/drawing/2014/main" id="{5C9BD22A-78C1-F646-B077-FD89400D97BB}"/>
              </a:ext>
            </a:extLst>
          </p:cNvPr>
          <p:cNvSpPr/>
          <p:nvPr/>
        </p:nvSpPr>
        <p:spPr>
          <a:xfrm>
            <a:off x="730097" y="3122594"/>
            <a:ext cx="10593577" cy="790187"/>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4F7CF6D4-5BB7-9841-AD66-3C6B7E859734}"/>
              </a:ext>
            </a:extLst>
          </p:cNvPr>
          <p:cNvSpPr/>
          <p:nvPr/>
        </p:nvSpPr>
        <p:spPr>
          <a:xfrm>
            <a:off x="738836" y="4481631"/>
            <a:ext cx="10565149" cy="600732"/>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1A0FF4AC-3E4E-B64C-A1BB-C0FB45276C55}"/>
              </a:ext>
            </a:extLst>
          </p:cNvPr>
          <p:cNvSpPr txBox="1"/>
          <p:nvPr/>
        </p:nvSpPr>
        <p:spPr>
          <a:xfrm>
            <a:off x="784024" y="2701959"/>
            <a:ext cx="1022756" cy="338554"/>
          </a:xfrm>
          <a:prstGeom prst="rect">
            <a:avLst/>
          </a:prstGeom>
          <a:noFill/>
        </p:spPr>
        <p:txBody>
          <a:bodyPr wrap="square">
            <a:spAutoFit/>
          </a:bodyPr>
          <a:lstStyle/>
          <a:p>
            <a:r>
              <a:rPr lang="en-GB" sz="1600" spc="-5" dirty="0">
                <a:solidFill>
                  <a:srgbClr val="00965E"/>
                </a:solidFill>
                <a:latin typeface="Avenir Next Medium" panose="020B0503020202020204" pitchFamily="34" charset="0"/>
              </a:rPr>
              <a:t>AUTO5</a:t>
            </a:r>
            <a:endParaRPr lang="en-GB" sz="1600" dirty="0">
              <a:solidFill>
                <a:srgbClr val="00965E"/>
              </a:solidFill>
              <a:latin typeface="Avenir Next Medium" panose="020B0503020202020204" pitchFamily="34" charset="0"/>
            </a:endParaRPr>
          </a:p>
        </p:txBody>
      </p:sp>
      <p:cxnSp>
        <p:nvCxnSpPr>
          <p:cNvPr id="150" name="Straight Connector 149">
            <a:extLst>
              <a:ext uri="{FF2B5EF4-FFF2-40B4-BE49-F238E27FC236}">
                <a16:creationId xmlns:a16="http://schemas.microsoft.com/office/drawing/2014/main" id="{0035658C-B4D1-8F4A-98AC-E2C191AE04B1}"/>
              </a:ext>
            </a:extLst>
          </p:cNvPr>
          <p:cNvCxnSpPr>
            <a:cxnSpLocks/>
          </p:cNvCxnSpPr>
          <p:nvPr/>
        </p:nvCxnSpPr>
        <p:spPr>
          <a:xfrm>
            <a:off x="749970" y="3126909"/>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C65C963D-0197-3C4D-9AB1-DE7A6C91FFE7}"/>
              </a:ext>
            </a:extLst>
          </p:cNvPr>
          <p:cNvSpPr txBox="1"/>
          <p:nvPr/>
        </p:nvSpPr>
        <p:spPr>
          <a:xfrm>
            <a:off x="2406288" y="2691989"/>
            <a:ext cx="3036395" cy="338554"/>
          </a:xfrm>
          <a:prstGeom prst="rect">
            <a:avLst/>
          </a:prstGeom>
          <a:noFill/>
        </p:spPr>
        <p:txBody>
          <a:bodyPr wrap="square">
            <a:spAutoFit/>
          </a:bodyPr>
          <a:lstStyle/>
          <a:p>
            <a:r>
              <a:rPr lang="en-GB" sz="1600" spc="-5" dirty="0">
                <a:solidFill>
                  <a:srgbClr val="00965E"/>
                </a:solidFill>
                <a:latin typeface="Avenir Next Medium" panose="020B0503020202020204" pitchFamily="34" charset="0"/>
              </a:rPr>
              <a:t>TRBC2+ Peripheral TCL</a:t>
            </a:r>
            <a:endParaRPr lang="en-GB" sz="1600" dirty="0">
              <a:solidFill>
                <a:srgbClr val="00965E"/>
              </a:solidFill>
              <a:latin typeface="Avenir Next Medium" panose="020B0503020202020204" pitchFamily="34" charset="0"/>
            </a:endParaRPr>
          </a:p>
        </p:txBody>
      </p:sp>
      <p:sp>
        <p:nvSpPr>
          <p:cNvPr id="153" name="Rectangle: Rounded Corners 10">
            <a:extLst>
              <a:ext uri="{FF2B5EF4-FFF2-40B4-BE49-F238E27FC236}">
                <a16:creationId xmlns:a16="http://schemas.microsoft.com/office/drawing/2014/main" id="{C26C4B19-3167-5340-8ABA-21A3C189A1ED}"/>
              </a:ext>
            </a:extLst>
          </p:cNvPr>
          <p:cNvSpPr/>
          <p:nvPr/>
        </p:nvSpPr>
        <p:spPr>
          <a:xfrm>
            <a:off x="8201366" y="2047627"/>
            <a:ext cx="934772" cy="416103"/>
          </a:xfrm>
          <a:prstGeom prst="roundRect">
            <a:avLst>
              <a:gd name="adj" fmla="val 4963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54" name="Rectangle: Rounded Corners 31">
            <a:extLst>
              <a:ext uri="{FF2B5EF4-FFF2-40B4-BE49-F238E27FC236}">
                <a16:creationId xmlns:a16="http://schemas.microsoft.com/office/drawing/2014/main" id="{3A342438-3BCE-B64D-91D5-3C7683995804}"/>
              </a:ext>
            </a:extLst>
          </p:cNvPr>
          <p:cNvSpPr/>
          <p:nvPr/>
        </p:nvSpPr>
        <p:spPr>
          <a:xfrm>
            <a:off x="8201366" y="2639550"/>
            <a:ext cx="934772" cy="416103"/>
          </a:xfrm>
          <a:prstGeom prst="roundRect">
            <a:avLst>
              <a:gd name="adj" fmla="val 49630"/>
            </a:avLst>
          </a:prstGeom>
          <a:solidFill>
            <a:srgbClr val="009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55" name="Rectangle: Rounded Corners 33">
            <a:extLst>
              <a:ext uri="{FF2B5EF4-FFF2-40B4-BE49-F238E27FC236}">
                <a16:creationId xmlns:a16="http://schemas.microsoft.com/office/drawing/2014/main" id="{22288A36-045F-234C-B709-93FB815273A4}"/>
              </a:ext>
            </a:extLst>
          </p:cNvPr>
          <p:cNvSpPr/>
          <p:nvPr/>
        </p:nvSpPr>
        <p:spPr>
          <a:xfrm>
            <a:off x="8201366" y="3330282"/>
            <a:ext cx="934772" cy="416103"/>
          </a:xfrm>
          <a:prstGeom prst="roundRect">
            <a:avLst>
              <a:gd name="adj" fmla="val 496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58" name="Rectangle: Rounded Corners 33">
            <a:extLst>
              <a:ext uri="{FF2B5EF4-FFF2-40B4-BE49-F238E27FC236}">
                <a16:creationId xmlns:a16="http://schemas.microsoft.com/office/drawing/2014/main" id="{02C706C9-BFAC-6A4F-8AE1-8EF8DE1D7000}"/>
              </a:ext>
            </a:extLst>
          </p:cNvPr>
          <p:cNvSpPr/>
          <p:nvPr/>
        </p:nvSpPr>
        <p:spPr>
          <a:xfrm>
            <a:off x="8211198" y="4583034"/>
            <a:ext cx="934772" cy="416103"/>
          </a:xfrm>
          <a:prstGeom prst="roundRect">
            <a:avLst>
              <a:gd name="adj" fmla="val 49630"/>
            </a:avLst>
          </a:prstGeom>
          <a:solidFill>
            <a:srgbClr val="00A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60" name="TextBox 159">
            <a:extLst>
              <a:ext uri="{FF2B5EF4-FFF2-40B4-BE49-F238E27FC236}">
                <a16:creationId xmlns:a16="http://schemas.microsoft.com/office/drawing/2014/main" id="{45B56B61-FEA4-B64D-B02B-67838E04DDEF}"/>
              </a:ext>
            </a:extLst>
          </p:cNvPr>
          <p:cNvSpPr txBox="1"/>
          <p:nvPr/>
        </p:nvSpPr>
        <p:spPr>
          <a:xfrm>
            <a:off x="5964324" y="2691988"/>
            <a:ext cx="1683603" cy="338554"/>
          </a:xfrm>
          <a:prstGeom prst="rect">
            <a:avLst/>
          </a:prstGeom>
          <a:noFill/>
        </p:spPr>
        <p:txBody>
          <a:bodyPr wrap="square">
            <a:spAutoFit/>
          </a:bodyPr>
          <a:lstStyle/>
          <a:p>
            <a:r>
              <a:rPr lang="en-GB" sz="1600" spc="-5" dirty="0">
                <a:solidFill>
                  <a:srgbClr val="00965E"/>
                </a:solidFill>
                <a:latin typeface="Avenir Next Medium" panose="020B0503020202020204" pitchFamily="34" charset="0"/>
              </a:rPr>
              <a:t>TRBC2</a:t>
            </a:r>
            <a:endParaRPr lang="en-GB" sz="1600" dirty="0">
              <a:solidFill>
                <a:srgbClr val="00965E"/>
              </a:solidFill>
              <a:latin typeface="Avenir Next Medium" panose="020B0503020202020204" pitchFamily="34" charset="0"/>
            </a:endParaRPr>
          </a:p>
        </p:txBody>
      </p:sp>
      <p:sp>
        <p:nvSpPr>
          <p:cNvPr id="161" name="TextBox 160">
            <a:extLst>
              <a:ext uri="{FF2B5EF4-FFF2-40B4-BE49-F238E27FC236}">
                <a16:creationId xmlns:a16="http://schemas.microsoft.com/office/drawing/2014/main" id="{18BEABC8-326D-6F4F-A03F-9D9FF1EE6794}"/>
              </a:ext>
            </a:extLst>
          </p:cNvPr>
          <p:cNvSpPr txBox="1"/>
          <p:nvPr/>
        </p:nvSpPr>
        <p:spPr>
          <a:xfrm>
            <a:off x="5964324" y="3271483"/>
            <a:ext cx="1731517" cy="338554"/>
          </a:xfrm>
          <a:prstGeom prst="rect">
            <a:avLst/>
          </a:prstGeom>
          <a:noFill/>
        </p:spPr>
        <p:txBody>
          <a:bodyPr wrap="square">
            <a:spAutoFit/>
          </a:bodyPr>
          <a:lstStyle/>
          <a:p>
            <a:r>
              <a:rPr lang="en-GB" sz="1600" spc="-5" dirty="0">
                <a:latin typeface="Avenir Next Medium" panose="020B0503020202020204" pitchFamily="34" charset="0"/>
              </a:rPr>
              <a:t>GD2</a:t>
            </a:r>
            <a:endParaRPr lang="en-GB" sz="1600" dirty="0">
              <a:latin typeface="Avenir Next Medium" panose="020B0503020202020204" pitchFamily="34" charset="0"/>
            </a:endParaRPr>
          </a:p>
        </p:txBody>
      </p:sp>
      <p:sp>
        <p:nvSpPr>
          <p:cNvPr id="163" name="TextBox 162">
            <a:extLst>
              <a:ext uri="{FF2B5EF4-FFF2-40B4-BE49-F238E27FC236}">
                <a16:creationId xmlns:a16="http://schemas.microsoft.com/office/drawing/2014/main" id="{D197D50A-40FA-A94C-9257-45CC77D1F859}"/>
              </a:ext>
            </a:extLst>
          </p:cNvPr>
          <p:cNvSpPr txBox="1"/>
          <p:nvPr/>
        </p:nvSpPr>
        <p:spPr>
          <a:xfrm>
            <a:off x="9518872" y="2094298"/>
            <a:ext cx="200546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u="none" strike="noStrike" kern="1200" cap="none" spc="-5" normalizeH="0" baseline="0" noProof="0" dirty="0">
                <a:ln>
                  <a:noFill/>
                </a:ln>
                <a:solidFill>
                  <a:srgbClr val="002855"/>
                </a:solidFill>
                <a:effectLst/>
                <a:uLnTx/>
                <a:uFillTx/>
                <a:latin typeface="Avenir Next Medium" panose="020B0503020202020204" pitchFamily="34" charset="0"/>
              </a:rPr>
              <a:t>Started Q4 2020</a:t>
            </a:r>
          </a:p>
        </p:txBody>
      </p:sp>
      <p:sp>
        <p:nvSpPr>
          <p:cNvPr id="165" name="TextBox 164">
            <a:extLst>
              <a:ext uri="{FF2B5EF4-FFF2-40B4-BE49-F238E27FC236}">
                <a16:creationId xmlns:a16="http://schemas.microsoft.com/office/drawing/2014/main" id="{AD209735-8BC2-7441-AF5B-A6CB9AAF3EC1}"/>
              </a:ext>
            </a:extLst>
          </p:cNvPr>
          <p:cNvSpPr txBox="1"/>
          <p:nvPr/>
        </p:nvSpPr>
        <p:spPr>
          <a:xfrm>
            <a:off x="9505290" y="2690575"/>
            <a:ext cx="200546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u="none" strike="noStrike" kern="1200" cap="none" spc="-5" normalizeH="0" baseline="0" noProof="0" dirty="0">
                <a:ln>
                  <a:noFill/>
                </a:ln>
                <a:solidFill>
                  <a:srgbClr val="00965E"/>
                </a:solidFill>
                <a:effectLst/>
                <a:uLnTx/>
                <a:uFillTx/>
                <a:latin typeface="Avenir Next Medium" panose="020B0503020202020204" pitchFamily="34" charset="0"/>
              </a:rPr>
              <a:t>H2 2021</a:t>
            </a:r>
          </a:p>
        </p:txBody>
      </p:sp>
      <p:sp>
        <p:nvSpPr>
          <p:cNvPr id="169" name="TextBox 168">
            <a:extLst>
              <a:ext uri="{FF2B5EF4-FFF2-40B4-BE49-F238E27FC236}">
                <a16:creationId xmlns:a16="http://schemas.microsoft.com/office/drawing/2014/main" id="{DBE86228-8FC5-D84C-8572-36D13D9005EB}"/>
              </a:ext>
            </a:extLst>
          </p:cNvPr>
          <p:cNvSpPr txBox="1"/>
          <p:nvPr/>
        </p:nvSpPr>
        <p:spPr>
          <a:xfrm>
            <a:off x="9505290" y="3281056"/>
            <a:ext cx="200546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u="none" strike="noStrike" kern="1200" cap="none" spc="-5" normalizeH="0" baseline="0" noProof="0" dirty="0">
                <a:ln>
                  <a:noFill/>
                </a:ln>
                <a:effectLst/>
                <a:uLnTx/>
                <a:uFillTx/>
                <a:latin typeface="Avenir Next Medium" panose="020B0503020202020204" pitchFamily="34" charset="0"/>
              </a:rPr>
              <a:t>H2 2021</a:t>
            </a:r>
          </a:p>
        </p:txBody>
      </p:sp>
      <p:sp>
        <p:nvSpPr>
          <p:cNvPr id="170" name="TextBox 169">
            <a:extLst>
              <a:ext uri="{FF2B5EF4-FFF2-40B4-BE49-F238E27FC236}">
                <a16:creationId xmlns:a16="http://schemas.microsoft.com/office/drawing/2014/main" id="{F13240C7-F1BB-6E4F-937A-AE6D552A5D04}"/>
              </a:ext>
            </a:extLst>
          </p:cNvPr>
          <p:cNvSpPr txBox="1"/>
          <p:nvPr/>
        </p:nvSpPr>
        <p:spPr>
          <a:xfrm>
            <a:off x="9499809" y="4652259"/>
            <a:ext cx="200546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u="none" strike="noStrike" kern="1200" cap="none" spc="-5" normalizeH="0" baseline="0" noProof="0" dirty="0">
                <a:ln>
                  <a:noFill/>
                </a:ln>
                <a:solidFill>
                  <a:srgbClr val="00ACB8"/>
                </a:solidFill>
                <a:effectLst/>
                <a:uLnTx/>
                <a:uFillTx/>
                <a:latin typeface="Avenir Next Medium" panose="020B0503020202020204" pitchFamily="34" charset="0"/>
              </a:rPr>
              <a:t>H1 2021</a:t>
            </a:r>
          </a:p>
        </p:txBody>
      </p:sp>
      <p:cxnSp>
        <p:nvCxnSpPr>
          <p:cNvPr id="171" name="Straight Connector 170">
            <a:extLst>
              <a:ext uri="{FF2B5EF4-FFF2-40B4-BE49-F238E27FC236}">
                <a16:creationId xmlns:a16="http://schemas.microsoft.com/office/drawing/2014/main" id="{F2D12AAA-3163-534E-87EB-A4BBE4286691}"/>
              </a:ext>
            </a:extLst>
          </p:cNvPr>
          <p:cNvCxnSpPr>
            <a:cxnSpLocks/>
          </p:cNvCxnSpPr>
          <p:nvPr/>
        </p:nvCxnSpPr>
        <p:spPr>
          <a:xfrm>
            <a:off x="718556" y="4481631"/>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DA85753D-EE91-B14F-A410-01B5B24F7EEF}"/>
              </a:ext>
            </a:extLst>
          </p:cNvPr>
          <p:cNvSpPr txBox="1"/>
          <p:nvPr/>
        </p:nvSpPr>
        <p:spPr>
          <a:xfrm>
            <a:off x="784024" y="4071347"/>
            <a:ext cx="1583580" cy="338554"/>
          </a:xfrm>
          <a:prstGeom prst="rect">
            <a:avLst/>
          </a:prstGeom>
          <a:noFill/>
        </p:spPr>
        <p:txBody>
          <a:bodyPr wrap="square">
            <a:spAutoFit/>
          </a:bodyPr>
          <a:lstStyle/>
          <a:p>
            <a:r>
              <a:rPr lang="en-GB" sz="1600" spc="-5" dirty="0">
                <a:solidFill>
                  <a:srgbClr val="7030A0"/>
                </a:solidFill>
                <a:latin typeface="Avenir Next Medium" panose="020B0503020202020204" pitchFamily="34" charset="0"/>
              </a:rPr>
              <a:t>AUTO7</a:t>
            </a:r>
            <a:endParaRPr lang="en-GB" sz="1600" dirty="0">
              <a:solidFill>
                <a:srgbClr val="7030A0"/>
              </a:solidFill>
              <a:latin typeface="Avenir Next Medium" panose="020B0503020202020204" pitchFamily="34" charset="0"/>
            </a:endParaRPr>
          </a:p>
        </p:txBody>
      </p:sp>
      <p:sp>
        <p:nvSpPr>
          <p:cNvPr id="173" name="Rectangle: Rounded Corners 44">
            <a:extLst>
              <a:ext uri="{FF2B5EF4-FFF2-40B4-BE49-F238E27FC236}">
                <a16:creationId xmlns:a16="http://schemas.microsoft.com/office/drawing/2014/main" id="{E75CEA81-063D-B343-B74F-642B5CD6E9EE}"/>
              </a:ext>
            </a:extLst>
          </p:cNvPr>
          <p:cNvSpPr/>
          <p:nvPr/>
        </p:nvSpPr>
        <p:spPr>
          <a:xfrm>
            <a:off x="8206352" y="3985262"/>
            <a:ext cx="929786" cy="416103"/>
          </a:xfrm>
          <a:prstGeom prst="roundRect">
            <a:avLst>
              <a:gd name="adj" fmla="val 4963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74" name="TextBox 173">
            <a:extLst>
              <a:ext uri="{FF2B5EF4-FFF2-40B4-BE49-F238E27FC236}">
                <a16:creationId xmlns:a16="http://schemas.microsoft.com/office/drawing/2014/main" id="{4208049D-F01C-AA47-9230-CE920356A9BB}"/>
              </a:ext>
            </a:extLst>
          </p:cNvPr>
          <p:cNvSpPr txBox="1"/>
          <p:nvPr/>
        </p:nvSpPr>
        <p:spPr>
          <a:xfrm>
            <a:off x="2397422" y="4072245"/>
            <a:ext cx="2313533" cy="338554"/>
          </a:xfrm>
          <a:prstGeom prst="rect">
            <a:avLst/>
          </a:prstGeom>
          <a:noFill/>
        </p:spPr>
        <p:txBody>
          <a:bodyPr wrap="square">
            <a:spAutoFit/>
          </a:bodyPr>
          <a:lstStyle/>
          <a:p>
            <a:r>
              <a:rPr lang="en-GB" sz="1600" spc="-5" dirty="0">
                <a:solidFill>
                  <a:srgbClr val="7030A0"/>
                </a:solidFill>
                <a:latin typeface="Avenir Next Medium" panose="020B0503020202020204" pitchFamily="34" charset="0"/>
              </a:rPr>
              <a:t>Prostate Cancer</a:t>
            </a:r>
          </a:p>
        </p:txBody>
      </p:sp>
      <p:sp>
        <p:nvSpPr>
          <p:cNvPr id="175" name="TextBox 174">
            <a:extLst>
              <a:ext uri="{FF2B5EF4-FFF2-40B4-BE49-F238E27FC236}">
                <a16:creationId xmlns:a16="http://schemas.microsoft.com/office/drawing/2014/main" id="{1532EB0F-6316-E440-B5B6-9869377A798A}"/>
              </a:ext>
            </a:extLst>
          </p:cNvPr>
          <p:cNvSpPr txBox="1"/>
          <p:nvPr/>
        </p:nvSpPr>
        <p:spPr>
          <a:xfrm>
            <a:off x="5990579" y="4071347"/>
            <a:ext cx="1178394" cy="338554"/>
          </a:xfrm>
          <a:prstGeom prst="rect">
            <a:avLst/>
          </a:prstGeom>
          <a:noFill/>
        </p:spPr>
        <p:txBody>
          <a:bodyPr wrap="square">
            <a:spAutoFit/>
          </a:bodyPr>
          <a:lstStyle/>
          <a:p>
            <a:r>
              <a:rPr lang="en-GB" sz="1600" spc="-5" dirty="0">
                <a:solidFill>
                  <a:srgbClr val="7030A0"/>
                </a:solidFill>
                <a:latin typeface="Avenir Next Medium" panose="020B0503020202020204" pitchFamily="34" charset="0"/>
              </a:rPr>
              <a:t>PSMA</a:t>
            </a:r>
          </a:p>
        </p:txBody>
      </p:sp>
      <p:sp>
        <p:nvSpPr>
          <p:cNvPr id="176" name="TextBox 175">
            <a:extLst>
              <a:ext uri="{FF2B5EF4-FFF2-40B4-BE49-F238E27FC236}">
                <a16:creationId xmlns:a16="http://schemas.microsoft.com/office/drawing/2014/main" id="{DA4AC8D0-06A4-784D-B863-463451329D59}"/>
              </a:ext>
            </a:extLst>
          </p:cNvPr>
          <p:cNvSpPr txBox="1"/>
          <p:nvPr/>
        </p:nvSpPr>
        <p:spPr>
          <a:xfrm>
            <a:off x="9513782" y="4061935"/>
            <a:ext cx="200546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u="none" strike="noStrike" kern="1200" cap="none" spc="-5" normalizeH="0" baseline="0" noProof="0" dirty="0">
                <a:ln>
                  <a:noFill/>
                </a:ln>
                <a:solidFill>
                  <a:srgbClr val="7030A0"/>
                </a:solidFill>
                <a:effectLst/>
                <a:uLnTx/>
                <a:uFillTx/>
                <a:latin typeface="Avenir Next Medium" panose="020B0503020202020204" pitchFamily="34" charset="0"/>
              </a:rPr>
              <a:t>H1 2022</a:t>
            </a:r>
          </a:p>
        </p:txBody>
      </p:sp>
      <p:cxnSp>
        <p:nvCxnSpPr>
          <p:cNvPr id="177" name="Straight Connector 176">
            <a:extLst>
              <a:ext uri="{FF2B5EF4-FFF2-40B4-BE49-F238E27FC236}">
                <a16:creationId xmlns:a16="http://schemas.microsoft.com/office/drawing/2014/main" id="{BD7C6EE1-9EF1-C446-BEA0-AFB2898E8847}"/>
              </a:ext>
            </a:extLst>
          </p:cNvPr>
          <p:cNvCxnSpPr>
            <a:cxnSpLocks/>
          </p:cNvCxnSpPr>
          <p:nvPr/>
        </p:nvCxnSpPr>
        <p:spPr>
          <a:xfrm>
            <a:off x="727034" y="3910207"/>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2C88345E-ACD2-FC49-A4E7-870D2D47A329}"/>
              </a:ext>
            </a:extLst>
          </p:cNvPr>
          <p:cNvCxnSpPr>
            <a:cxnSpLocks/>
          </p:cNvCxnSpPr>
          <p:nvPr/>
        </p:nvCxnSpPr>
        <p:spPr>
          <a:xfrm>
            <a:off x="727034" y="5071139"/>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0BBA6AFB-832E-2445-B771-A605761D6E04}"/>
              </a:ext>
            </a:extLst>
          </p:cNvPr>
          <p:cNvSpPr txBox="1"/>
          <p:nvPr/>
        </p:nvSpPr>
        <p:spPr>
          <a:xfrm>
            <a:off x="5422067" y="5462342"/>
            <a:ext cx="2090584" cy="307777"/>
          </a:xfrm>
          <a:prstGeom prst="rect">
            <a:avLst/>
          </a:prstGeom>
          <a:noFill/>
        </p:spPr>
        <p:txBody>
          <a:bodyPr wrap="square">
            <a:spAutoFit/>
          </a:bodyPr>
          <a:lstStyle/>
          <a:p>
            <a:pPr marL="42545">
              <a:lnSpc>
                <a:spcPct val="100000"/>
              </a:lnSpc>
              <a:spcBef>
                <a:spcPts val="395"/>
              </a:spcBef>
            </a:pPr>
            <a:r>
              <a:rPr lang="en-GB" sz="1400" spc="-5" dirty="0">
                <a:latin typeface="Avenir Next Medium" panose="020B0503020202020204" pitchFamily="34" charset="0"/>
                <a:cs typeface="Calibri" panose="020F0502020204030204" pitchFamily="34" charset="0"/>
              </a:rPr>
              <a:t>GD2+ </a:t>
            </a:r>
            <a:r>
              <a:rPr lang="en-GB" sz="1400" spc="-5" dirty="0" err="1">
                <a:latin typeface="Avenir Next Medium" panose="020B0503020202020204" pitchFamily="34" charset="0"/>
                <a:cs typeface="Calibri" panose="020F0502020204030204" pitchFamily="34" charset="0"/>
              </a:rPr>
              <a:t>Tumors</a:t>
            </a:r>
            <a:endParaRPr lang="en-GB" sz="1400" dirty="0">
              <a:latin typeface="Avenir Next Medium" panose="020B0503020202020204" pitchFamily="34" charset="0"/>
              <a:cs typeface="Calibri" panose="020F0502020204030204" pitchFamily="34" charset="0"/>
            </a:endParaRPr>
          </a:p>
        </p:txBody>
      </p:sp>
      <p:sp>
        <p:nvSpPr>
          <p:cNvPr id="180" name="TextBox 179">
            <a:extLst>
              <a:ext uri="{FF2B5EF4-FFF2-40B4-BE49-F238E27FC236}">
                <a16:creationId xmlns:a16="http://schemas.microsoft.com/office/drawing/2014/main" id="{5B1DF760-248C-044E-A66B-A0A594A1A593}"/>
              </a:ext>
            </a:extLst>
          </p:cNvPr>
          <p:cNvSpPr txBox="1"/>
          <p:nvPr/>
        </p:nvSpPr>
        <p:spPr>
          <a:xfrm>
            <a:off x="7251831" y="5462342"/>
            <a:ext cx="2090584" cy="307777"/>
          </a:xfrm>
          <a:prstGeom prst="rect">
            <a:avLst/>
          </a:prstGeom>
          <a:noFill/>
        </p:spPr>
        <p:txBody>
          <a:bodyPr wrap="square">
            <a:spAutoFit/>
          </a:bodyPr>
          <a:lstStyle/>
          <a:p>
            <a:pPr marL="42545">
              <a:lnSpc>
                <a:spcPct val="100000"/>
              </a:lnSpc>
              <a:spcBef>
                <a:spcPts val="395"/>
              </a:spcBef>
            </a:pPr>
            <a:r>
              <a:rPr lang="en-GB" sz="1400" spc="-5" dirty="0">
                <a:solidFill>
                  <a:srgbClr val="7030A0"/>
                </a:solidFill>
                <a:latin typeface="Avenir Next Medium" panose="020B0503020202020204" pitchFamily="34" charset="0"/>
                <a:cs typeface="Calibri" panose="020F0502020204030204" pitchFamily="34" charset="0"/>
              </a:rPr>
              <a:t>Prostate Cancer</a:t>
            </a:r>
          </a:p>
        </p:txBody>
      </p:sp>
      <p:sp>
        <p:nvSpPr>
          <p:cNvPr id="181" name="Rectangle: Rounded Corners 39">
            <a:extLst>
              <a:ext uri="{FF2B5EF4-FFF2-40B4-BE49-F238E27FC236}">
                <a16:creationId xmlns:a16="http://schemas.microsoft.com/office/drawing/2014/main" id="{79BFE220-0593-EC4D-BAFC-EFEDA60FDFAB}"/>
              </a:ext>
            </a:extLst>
          </p:cNvPr>
          <p:cNvSpPr/>
          <p:nvPr/>
        </p:nvSpPr>
        <p:spPr>
          <a:xfrm>
            <a:off x="5141565" y="5483604"/>
            <a:ext cx="315622" cy="229311"/>
          </a:xfrm>
          <a:prstGeom prst="roundRect">
            <a:avLst>
              <a:gd name="adj" fmla="val 496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82" name="Rectangle: Rounded Corners 40">
            <a:extLst>
              <a:ext uri="{FF2B5EF4-FFF2-40B4-BE49-F238E27FC236}">
                <a16:creationId xmlns:a16="http://schemas.microsoft.com/office/drawing/2014/main" id="{0CA948EB-8FD0-104C-9BFA-7F3B79AB5DCB}"/>
              </a:ext>
            </a:extLst>
          </p:cNvPr>
          <p:cNvSpPr/>
          <p:nvPr/>
        </p:nvSpPr>
        <p:spPr>
          <a:xfrm>
            <a:off x="6971329" y="5483604"/>
            <a:ext cx="315622" cy="229311"/>
          </a:xfrm>
          <a:prstGeom prst="roundRect">
            <a:avLst>
              <a:gd name="adj" fmla="val 4963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83" name="TextBox 182">
            <a:extLst>
              <a:ext uri="{FF2B5EF4-FFF2-40B4-BE49-F238E27FC236}">
                <a16:creationId xmlns:a16="http://schemas.microsoft.com/office/drawing/2014/main" id="{E47435E8-605C-774F-8ACB-B8122FED8EB6}"/>
              </a:ext>
            </a:extLst>
          </p:cNvPr>
          <p:cNvSpPr txBox="1"/>
          <p:nvPr/>
        </p:nvSpPr>
        <p:spPr>
          <a:xfrm>
            <a:off x="9256050" y="5462342"/>
            <a:ext cx="2090584" cy="307777"/>
          </a:xfrm>
          <a:prstGeom prst="rect">
            <a:avLst/>
          </a:prstGeom>
          <a:noFill/>
        </p:spPr>
        <p:txBody>
          <a:bodyPr wrap="square">
            <a:spAutoFit/>
          </a:bodyPr>
          <a:lstStyle/>
          <a:p>
            <a:pPr marL="42545">
              <a:lnSpc>
                <a:spcPct val="100000"/>
              </a:lnSpc>
              <a:spcBef>
                <a:spcPts val="395"/>
              </a:spcBef>
            </a:pPr>
            <a:r>
              <a:rPr lang="en-GB" sz="1400" spc="-5" dirty="0">
                <a:solidFill>
                  <a:srgbClr val="00ACB8"/>
                </a:solidFill>
                <a:latin typeface="Avenir Next Medium" panose="020B0503020202020204" pitchFamily="34" charset="0"/>
                <a:cs typeface="Calibri" panose="020F0502020204030204" pitchFamily="34" charset="0"/>
              </a:rPr>
              <a:t>Multiple Myeloma</a:t>
            </a:r>
          </a:p>
        </p:txBody>
      </p:sp>
      <p:sp>
        <p:nvSpPr>
          <p:cNvPr id="184" name="Rectangle: Rounded Corners 40">
            <a:extLst>
              <a:ext uri="{FF2B5EF4-FFF2-40B4-BE49-F238E27FC236}">
                <a16:creationId xmlns:a16="http://schemas.microsoft.com/office/drawing/2014/main" id="{A468B331-95D5-CD47-B979-E6BEFC9CD5AB}"/>
              </a:ext>
            </a:extLst>
          </p:cNvPr>
          <p:cNvSpPr/>
          <p:nvPr/>
        </p:nvSpPr>
        <p:spPr>
          <a:xfrm>
            <a:off x="8975548" y="5483604"/>
            <a:ext cx="315622" cy="229311"/>
          </a:xfrm>
          <a:prstGeom prst="roundRect">
            <a:avLst>
              <a:gd name="adj" fmla="val 49630"/>
            </a:avLst>
          </a:prstGeom>
          <a:solidFill>
            <a:srgbClr val="00A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85" name="Slide Number Placeholder 3">
            <a:extLst>
              <a:ext uri="{FF2B5EF4-FFF2-40B4-BE49-F238E27FC236}">
                <a16:creationId xmlns:a16="http://schemas.microsoft.com/office/drawing/2014/main" id="{E66FAF81-16FB-3B4A-AC95-69699FB5A876}"/>
              </a:ext>
            </a:extLst>
          </p:cNvPr>
          <p:cNvSpPr>
            <a:spLocks noGrp="1"/>
          </p:cNvSpPr>
          <p:nvPr>
            <p:ph type="sldNum" sz="quarter" idx="10"/>
          </p:nvPr>
        </p:nvSpPr>
        <p:spPr>
          <a:xfrm>
            <a:off x="8610600" y="6356350"/>
            <a:ext cx="2743200" cy="365125"/>
          </a:xfrm>
        </p:spPr>
        <p:txBody>
          <a:bodyPr/>
          <a:lstStyle/>
          <a:p>
            <a:fld id="{81D60167-4931-47E6-BA6A-407CBD079E47}" type="slidenum">
              <a:rPr lang="en-GB" smtClean="0">
                <a:solidFill>
                  <a:srgbClr val="00ACB8"/>
                </a:solidFill>
              </a:rPr>
              <a:pPr/>
              <a:t>32</a:t>
            </a:fld>
            <a:endParaRPr lang="en-GB" dirty="0">
              <a:solidFill>
                <a:srgbClr val="00ACB8"/>
              </a:solidFill>
            </a:endParaRPr>
          </a:p>
        </p:txBody>
      </p:sp>
      <p:sp>
        <p:nvSpPr>
          <p:cNvPr id="66" name="Footer Placeholder 3">
            <a:extLst>
              <a:ext uri="{FF2B5EF4-FFF2-40B4-BE49-F238E27FC236}">
                <a16:creationId xmlns:a16="http://schemas.microsoft.com/office/drawing/2014/main" id="{503E352B-D0BC-3444-950C-AE7178CEE25B}"/>
              </a:ext>
            </a:extLst>
          </p:cNvPr>
          <p:cNvSpPr txBox="1">
            <a:spLocks/>
          </p:cNvSpPr>
          <p:nvPr/>
        </p:nvSpPr>
        <p:spPr>
          <a:xfrm>
            <a:off x="647584" y="623323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a:defRPr/>
            </a:pPr>
            <a:r>
              <a:rPr lang="en-GB" sz="1100" dirty="0">
                <a:solidFill>
                  <a:schemeClr val="bg1">
                    <a:lumMod val="50000"/>
                  </a:schemeClr>
                </a:solidFill>
                <a:latin typeface="Avenir Next" panose="020B0503020202020204" pitchFamily="34" charset="0"/>
              </a:rPr>
              <a:t>NG = Next Generation, SCLC = Small Cell Lung Cancer</a:t>
            </a:r>
          </a:p>
        </p:txBody>
      </p:sp>
    </p:spTree>
    <p:extLst>
      <p:ext uri="{BB962C8B-B14F-4D97-AF65-F5344CB8AC3E}">
        <p14:creationId xmlns:p14="http://schemas.microsoft.com/office/powerpoint/2010/main" val="3975706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533DF-1D64-4397-840B-3BD04DEBC5D8}"/>
              </a:ext>
            </a:extLst>
          </p:cNvPr>
          <p:cNvSpPr>
            <a:spLocks noGrp="1"/>
          </p:cNvSpPr>
          <p:nvPr>
            <p:ph type="title"/>
          </p:nvPr>
        </p:nvSpPr>
        <p:spPr>
          <a:prstGeom prst="rect">
            <a:avLst/>
          </a:prstGeom>
        </p:spPr>
        <p:txBody>
          <a:bodyPr/>
          <a:lstStyle/>
          <a:p>
            <a:r>
              <a:rPr lang="en-GB" sz="2200" dirty="0"/>
              <a:t>AUTO6 designed to deliver anti-tumor activity without neurotoxicity</a:t>
            </a:r>
            <a:br>
              <a:rPr lang="en-GB" sz="2200" dirty="0"/>
            </a:br>
            <a:r>
              <a:rPr lang="en-GB" sz="1600" dirty="0">
                <a:solidFill>
                  <a:schemeClr val="bg1"/>
                </a:solidFill>
                <a:latin typeface="Avenir Next" panose="020B0503020202020204" pitchFamily="34" charset="0"/>
              </a:rPr>
              <a:t>AUTO6: GD2-targeted programmed T cell therapy in neuroblastoma</a:t>
            </a:r>
            <a:br>
              <a:rPr lang="en-GB" sz="2000" dirty="0"/>
            </a:br>
            <a:endParaRPr lang="en-GB" sz="2200" dirty="0"/>
          </a:p>
        </p:txBody>
      </p:sp>
      <p:sp>
        <p:nvSpPr>
          <p:cNvPr id="5" name="Slide Number Placeholder 4">
            <a:extLst>
              <a:ext uri="{FF2B5EF4-FFF2-40B4-BE49-F238E27FC236}">
                <a16:creationId xmlns:a16="http://schemas.microsoft.com/office/drawing/2014/main" id="{EBC79BA5-99A3-4338-9202-14B180B2783D}"/>
              </a:ext>
            </a:extLst>
          </p:cNvPr>
          <p:cNvSpPr>
            <a:spLocks noGrp="1"/>
          </p:cNvSpPr>
          <p:nvPr>
            <p:ph type="sldNum" sz="quarter" idx="10"/>
          </p:nvPr>
        </p:nvSpPr>
        <p:spPr/>
        <p:txBody>
          <a:bodyPr/>
          <a:lstStyle/>
          <a:p>
            <a:fld id="{BC8BC6DF-6D23-4AB4-B2C6-9FDA3DE90436}" type="slidenum">
              <a:rPr lang="en-GB" smtClean="0">
                <a:solidFill>
                  <a:srgbClr val="00ACB8"/>
                </a:solidFill>
              </a:rPr>
              <a:pPr/>
              <a:t>33</a:t>
            </a:fld>
            <a:endParaRPr lang="en-GB" dirty="0">
              <a:solidFill>
                <a:srgbClr val="00ACB8"/>
              </a:solidFill>
            </a:endParaRPr>
          </a:p>
        </p:txBody>
      </p:sp>
      <p:sp>
        <p:nvSpPr>
          <p:cNvPr id="36" name="Content Placeholder 35">
            <a:extLst>
              <a:ext uri="{FF2B5EF4-FFF2-40B4-BE49-F238E27FC236}">
                <a16:creationId xmlns:a16="http://schemas.microsoft.com/office/drawing/2014/main" id="{C0F73215-179E-4D10-B1AF-D20B08648EFD}"/>
              </a:ext>
            </a:extLst>
          </p:cNvPr>
          <p:cNvSpPr>
            <a:spLocks noGrp="1"/>
          </p:cNvSpPr>
          <p:nvPr>
            <p:ph idx="4294967295"/>
          </p:nvPr>
        </p:nvSpPr>
        <p:spPr>
          <a:xfrm>
            <a:off x="703991" y="1616267"/>
            <a:ext cx="5257800" cy="4692650"/>
          </a:xfrm>
        </p:spPr>
        <p:txBody>
          <a:bodyPr/>
          <a:lstStyle/>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Programmed T cell product candidate:</a:t>
            </a:r>
          </a:p>
          <a:p>
            <a:pPr marL="457200" lvl="1">
              <a:lnSpc>
                <a:spcPts val="2220"/>
              </a:lnSpc>
              <a:spcBef>
                <a:spcPts val="0"/>
              </a:spcBef>
              <a:buClr>
                <a:srgbClr val="00ACB8"/>
              </a:buClr>
              <a:buSzPct val="120000"/>
            </a:pPr>
            <a:r>
              <a:rPr lang="en-GB" sz="1600" dirty="0">
                <a:solidFill>
                  <a:schemeClr val="accent1">
                    <a:lumMod val="50000"/>
                  </a:schemeClr>
                </a:solidFill>
                <a:latin typeface="Avenir Next" panose="020B0503020202020204" pitchFamily="34" charset="0"/>
              </a:rPr>
              <a:t>New binder design </a:t>
            </a:r>
          </a:p>
          <a:p>
            <a:pPr marL="694944" lvl="2">
              <a:lnSpc>
                <a:spcPts val="2220"/>
              </a:lnSpc>
              <a:spcBef>
                <a:spcPts val="0"/>
              </a:spcBef>
              <a:buClr>
                <a:srgbClr val="00ACB8"/>
              </a:buClr>
              <a:buSzPct val="120000"/>
              <a:buFont typeface="Wingdings" pitchFamily="2" charset="2"/>
              <a:buChar char="§"/>
            </a:pPr>
            <a:r>
              <a:rPr lang="en-GB" sz="1600" dirty="0">
                <a:solidFill>
                  <a:schemeClr val="accent1">
                    <a:lumMod val="50000"/>
                  </a:schemeClr>
                </a:solidFill>
                <a:latin typeface="Avenir Next" panose="020B0503020202020204" pitchFamily="34" charset="0"/>
              </a:rPr>
              <a:t>Minimize on-target, off-</a:t>
            </a:r>
            <a:r>
              <a:rPr lang="en-GB" sz="1600" dirty="0" err="1">
                <a:solidFill>
                  <a:schemeClr val="accent1">
                    <a:lumMod val="50000"/>
                  </a:schemeClr>
                </a:solidFill>
                <a:latin typeface="Avenir Next" panose="020B0503020202020204" pitchFamily="34" charset="0"/>
              </a:rPr>
              <a:t>tumor</a:t>
            </a:r>
            <a:r>
              <a:rPr lang="en-GB" sz="1600" dirty="0">
                <a:solidFill>
                  <a:schemeClr val="accent1">
                    <a:lumMod val="50000"/>
                  </a:schemeClr>
                </a:solidFill>
                <a:latin typeface="Avenir Next" panose="020B0503020202020204" pitchFamily="34" charset="0"/>
              </a:rPr>
              <a:t> toxicity</a:t>
            </a:r>
          </a:p>
          <a:p>
            <a:pPr marL="694944" lvl="2">
              <a:lnSpc>
                <a:spcPts val="2220"/>
              </a:lnSpc>
              <a:spcBef>
                <a:spcPts val="0"/>
              </a:spcBef>
              <a:buClr>
                <a:srgbClr val="00ACB8"/>
              </a:buClr>
              <a:buSzPct val="120000"/>
              <a:buFont typeface="Wingdings" pitchFamily="2" charset="2"/>
              <a:buChar char="§"/>
            </a:pPr>
            <a:r>
              <a:rPr lang="en-GB" sz="1600" dirty="0">
                <a:solidFill>
                  <a:schemeClr val="accent1">
                    <a:lumMod val="50000"/>
                  </a:schemeClr>
                </a:solidFill>
                <a:latin typeface="Avenir Next" panose="020B0503020202020204" pitchFamily="34" charset="0"/>
              </a:rPr>
              <a:t>Humanized to reduce immunogenicity</a:t>
            </a:r>
          </a:p>
          <a:p>
            <a:pPr marL="457200" lvl="1">
              <a:lnSpc>
                <a:spcPts val="2220"/>
              </a:lnSpc>
              <a:spcBef>
                <a:spcPts val="600"/>
              </a:spcBef>
              <a:spcAft>
                <a:spcPts val="600"/>
              </a:spcAft>
              <a:buClr>
                <a:srgbClr val="00ACB8"/>
              </a:buClr>
              <a:buSzPct val="120000"/>
            </a:pPr>
            <a:r>
              <a:rPr lang="en-GB" sz="1600" dirty="0">
                <a:solidFill>
                  <a:schemeClr val="accent1">
                    <a:lumMod val="50000"/>
                  </a:schemeClr>
                </a:solidFill>
                <a:latin typeface="Avenir Next" panose="020B0503020202020204" pitchFamily="34" charset="0"/>
              </a:rPr>
              <a:t>RQR8 safety switch</a:t>
            </a:r>
          </a:p>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Ph1 trial in r/r neuroblastoma </a:t>
            </a:r>
            <a:br>
              <a:rPr lang="en-GB" sz="1600" dirty="0">
                <a:solidFill>
                  <a:schemeClr val="accent1">
                    <a:lumMod val="50000"/>
                  </a:schemeClr>
                </a:solidFill>
                <a:latin typeface="Avenir Next" panose="020B0503020202020204" pitchFamily="34" charset="0"/>
              </a:rPr>
            </a:br>
            <a:r>
              <a:rPr lang="en-GB" sz="1600" dirty="0">
                <a:solidFill>
                  <a:schemeClr val="accent1">
                    <a:lumMod val="50000"/>
                  </a:schemeClr>
                </a:solidFill>
                <a:latin typeface="Avenir Next" panose="020B0503020202020204" pitchFamily="34" charset="0"/>
              </a:rPr>
              <a:t>conducted by CRUK in collaboration </a:t>
            </a:r>
            <a:br>
              <a:rPr lang="en-GB" sz="1600" dirty="0">
                <a:solidFill>
                  <a:schemeClr val="accent1">
                    <a:lumMod val="50000"/>
                  </a:schemeClr>
                </a:solidFill>
                <a:latin typeface="Avenir Next" panose="020B0503020202020204" pitchFamily="34" charset="0"/>
              </a:rPr>
            </a:br>
            <a:r>
              <a:rPr lang="en-GB" sz="1600" dirty="0">
                <a:solidFill>
                  <a:schemeClr val="accent1">
                    <a:lumMod val="50000"/>
                  </a:schemeClr>
                </a:solidFill>
                <a:latin typeface="Avenir Next" panose="020B0503020202020204" pitchFamily="34" charset="0"/>
              </a:rPr>
              <a:t>with UCL, f</a:t>
            </a:r>
            <a:r>
              <a:rPr lang="en-US" sz="1600" dirty="0" err="1">
                <a:solidFill>
                  <a:schemeClr val="accent1">
                    <a:lumMod val="50000"/>
                  </a:schemeClr>
                </a:solidFill>
                <a:latin typeface="Avenir Next" panose="020B0503020202020204" pitchFamily="34" charset="0"/>
              </a:rPr>
              <a:t>indings</a:t>
            </a:r>
            <a:r>
              <a:rPr lang="en-US" sz="1600" dirty="0">
                <a:solidFill>
                  <a:schemeClr val="accent1">
                    <a:lumMod val="50000"/>
                  </a:schemeClr>
                </a:solidFill>
                <a:latin typeface="Avenir Next" panose="020B0503020202020204" pitchFamily="34" charset="0"/>
              </a:rPr>
              <a:t> provide </a:t>
            </a:r>
            <a:br>
              <a:rPr lang="en-US" sz="1600" dirty="0">
                <a:solidFill>
                  <a:schemeClr val="accent1">
                    <a:lumMod val="50000"/>
                  </a:schemeClr>
                </a:solidFill>
                <a:latin typeface="Avenir Next" panose="020B0503020202020204" pitchFamily="34" charset="0"/>
              </a:rPr>
            </a:br>
            <a:r>
              <a:rPr lang="en-US" sz="1600" dirty="0">
                <a:solidFill>
                  <a:schemeClr val="accent1">
                    <a:lumMod val="50000"/>
                  </a:schemeClr>
                </a:solidFill>
                <a:latin typeface="Avenir Next" panose="020B0503020202020204" pitchFamily="34" charset="0"/>
              </a:rPr>
              <a:t>evidence that AUTO6 induces </a:t>
            </a:r>
            <a:br>
              <a:rPr lang="en-US" sz="1600" dirty="0">
                <a:solidFill>
                  <a:schemeClr val="accent1">
                    <a:lumMod val="50000"/>
                  </a:schemeClr>
                </a:solidFill>
                <a:latin typeface="Avenir Next" panose="020B0503020202020204" pitchFamily="34" charset="0"/>
              </a:rPr>
            </a:br>
            <a:r>
              <a:rPr lang="en-US" sz="1600" dirty="0">
                <a:solidFill>
                  <a:schemeClr val="accent1">
                    <a:lumMod val="50000"/>
                  </a:schemeClr>
                </a:solidFill>
                <a:latin typeface="Avenir Next" panose="020B0503020202020204" pitchFamily="34" charset="0"/>
              </a:rPr>
              <a:t>clinical activity without inducing </a:t>
            </a:r>
            <a:br>
              <a:rPr lang="en-US" sz="1600" dirty="0">
                <a:solidFill>
                  <a:schemeClr val="accent1">
                    <a:lumMod val="50000"/>
                  </a:schemeClr>
                </a:solidFill>
                <a:latin typeface="Avenir Next" panose="020B0503020202020204" pitchFamily="34" charset="0"/>
              </a:rPr>
            </a:br>
            <a:r>
              <a:rPr lang="en-US" sz="1600" dirty="0">
                <a:solidFill>
                  <a:schemeClr val="accent1">
                    <a:lumMod val="50000"/>
                  </a:schemeClr>
                </a:solidFill>
                <a:latin typeface="Avenir Next" panose="020B0503020202020204" pitchFamily="34" charset="0"/>
              </a:rPr>
              <a:t>on-target off-tumor </a:t>
            </a:r>
            <a:br>
              <a:rPr lang="en-US" sz="1600" dirty="0">
                <a:solidFill>
                  <a:schemeClr val="accent1">
                    <a:lumMod val="50000"/>
                  </a:schemeClr>
                </a:solidFill>
                <a:latin typeface="Avenir Next" panose="020B0503020202020204" pitchFamily="34" charset="0"/>
              </a:rPr>
            </a:br>
            <a:r>
              <a:rPr lang="en-US" sz="1600" dirty="0">
                <a:solidFill>
                  <a:schemeClr val="accent1">
                    <a:lumMod val="50000"/>
                  </a:schemeClr>
                </a:solidFill>
                <a:latin typeface="Avenir Next" panose="020B0503020202020204" pitchFamily="34" charset="0"/>
              </a:rPr>
              <a:t>toxicity*</a:t>
            </a:r>
            <a:endParaRPr lang="en-GB" sz="1600" dirty="0">
              <a:solidFill>
                <a:schemeClr val="accent1">
                  <a:lumMod val="50000"/>
                </a:schemeClr>
              </a:solidFill>
              <a:latin typeface="Avenir Next" panose="020B0503020202020204" pitchFamily="34" charset="0"/>
            </a:endParaRPr>
          </a:p>
        </p:txBody>
      </p:sp>
      <p:grpSp>
        <p:nvGrpSpPr>
          <p:cNvPr id="38" name="Group 37">
            <a:extLst>
              <a:ext uri="{FF2B5EF4-FFF2-40B4-BE49-F238E27FC236}">
                <a16:creationId xmlns:a16="http://schemas.microsoft.com/office/drawing/2014/main" id="{378B827B-076D-49BC-8DDB-51C71EF3D71A}"/>
              </a:ext>
            </a:extLst>
          </p:cNvPr>
          <p:cNvGrpSpPr/>
          <p:nvPr/>
        </p:nvGrpSpPr>
        <p:grpSpPr>
          <a:xfrm>
            <a:off x="4425696" y="3241259"/>
            <a:ext cx="2730297" cy="2180004"/>
            <a:chOff x="5381244" y="2279467"/>
            <a:chExt cx="3303330" cy="3063082"/>
          </a:xfrm>
        </p:grpSpPr>
        <p:sp>
          <p:nvSpPr>
            <p:cNvPr id="7" name="object 4">
              <a:extLst>
                <a:ext uri="{FF2B5EF4-FFF2-40B4-BE49-F238E27FC236}">
                  <a16:creationId xmlns:a16="http://schemas.microsoft.com/office/drawing/2014/main" id="{AF7D9B37-A5E9-4B72-B53B-306706606084}"/>
                </a:ext>
              </a:extLst>
            </p:cNvPr>
            <p:cNvSpPr/>
            <p:nvPr/>
          </p:nvSpPr>
          <p:spPr>
            <a:xfrm>
              <a:off x="5381244" y="2279467"/>
              <a:ext cx="2228088" cy="2451074"/>
            </a:xfrm>
            <a:prstGeom prst="rect">
              <a:avLst/>
            </a:prstGeom>
            <a:blipFill>
              <a:blip r:embed="rId3" cstate="print"/>
              <a:stretch>
                <a:fillRect/>
              </a:stretch>
            </a:blipFill>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10" name="object 7">
              <a:extLst>
                <a:ext uri="{FF2B5EF4-FFF2-40B4-BE49-F238E27FC236}">
                  <a16:creationId xmlns:a16="http://schemas.microsoft.com/office/drawing/2014/main" id="{2FC087B9-611A-4A06-98BB-5D0CB86B0AA0}"/>
                </a:ext>
              </a:extLst>
            </p:cNvPr>
            <p:cNvSpPr txBox="1"/>
            <p:nvPr/>
          </p:nvSpPr>
          <p:spPr>
            <a:xfrm>
              <a:off x="7276843" y="2736761"/>
              <a:ext cx="1407731" cy="337248"/>
            </a:xfrm>
            <a:prstGeom prst="rect">
              <a:avLst/>
            </a:prstGeom>
          </p:spPr>
          <p:txBody>
            <a:bodyPr vert="horz" wrap="square" lIns="0" tIns="13335" rIns="0" bIns="0" rtlCol="0">
              <a:spAutoFit/>
            </a:bodyPr>
            <a:lstStyle/>
            <a:p>
              <a:pPr marL="12700">
                <a:lnSpc>
                  <a:spcPct val="100000"/>
                </a:lnSpc>
                <a:spcBef>
                  <a:spcPts val="105"/>
                </a:spcBef>
              </a:pPr>
              <a:endParaRPr sz="1050" dirty="0">
                <a:latin typeface="Calibri" panose="020F0502020204030204" pitchFamily="34" charset="0"/>
                <a:cs typeface="Calibri" panose="020F0502020204030204" pitchFamily="34" charset="0"/>
              </a:endParaRPr>
            </a:p>
          </p:txBody>
        </p:sp>
        <p:sp>
          <p:nvSpPr>
            <p:cNvPr id="11" name="object 8">
              <a:extLst>
                <a:ext uri="{FF2B5EF4-FFF2-40B4-BE49-F238E27FC236}">
                  <a16:creationId xmlns:a16="http://schemas.microsoft.com/office/drawing/2014/main" id="{D9A2EA89-F2AF-4D75-9346-5D278B859BBD}"/>
                </a:ext>
              </a:extLst>
            </p:cNvPr>
            <p:cNvSpPr/>
            <p:nvPr/>
          </p:nvSpPr>
          <p:spPr>
            <a:xfrm>
              <a:off x="5989320" y="4144176"/>
              <a:ext cx="103632" cy="321563"/>
            </a:xfrm>
            <a:prstGeom prst="rect">
              <a:avLst/>
            </a:prstGeom>
            <a:blipFill>
              <a:blip r:embed="rId4" cstate="print"/>
              <a:stretch>
                <a:fillRect/>
              </a:stretch>
            </a:blipFill>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12" name="object 9">
              <a:extLst>
                <a:ext uri="{FF2B5EF4-FFF2-40B4-BE49-F238E27FC236}">
                  <a16:creationId xmlns:a16="http://schemas.microsoft.com/office/drawing/2014/main" id="{DBE954D0-57E9-45D3-A501-D9890FD5FB82}"/>
                </a:ext>
              </a:extLst>
            </p:cNvPr>
            <p:cNvSpPr/>
            <p:nvPr/>
          </p:nvSpPr>
          <p:spPr>
            <a:xfrm>
              <a:off x="5857494" y="4400970"/>
              <a:ext cx="45720" cy="317500"/>
            </a:xfrm>
            <a:custGeom>
              <a:avLst/>
              <a:gdLst/>
              <a:ahLst/>
              <a:cxnLst/>
              <a:rect l="l" t="t" r="r" b="b"/>
              <a:pathLst>
                <a:path w="45720" h="317500">
                  <a:moveTo>
                    <a:pt x="19430" y="316991"/>
                  </a:moveTo>
                  <a:lnTo>
                    <a:pt x="30031" y="288166"/>
                  </a:lnTo>
                  <a:lnTo>
                    <a:pt x="38988" y="257936"/>
                  </a:lnTo>
                  <a:lnTo>
                    <a:pt x="44612" y="224944"/>
                  </a:lnTo>
                  <a:lnTo>
                    <a:pt x="45211" y="187832"/>
                  </a:lnTo>
                  <a:lnTo>
                    <a:pt x="39754" y="145696"/>
                  </a:lnTo>
                  <a:lnTo>
                    <a:pt x="29273" y="99440"/>
                  </a:lnTo>
                  <a:lnTo>
                    <a:pt x="15458" y="50422"/>
                  </a:lnTo>
                  <a:lnTo>
                    <a:pt x="0" y="0"/>
                  </a:lnTo>
                </a:path>
              </a:pathLst>
            </a:custGeom>
            <a:ln w="38100">
              <a:solidFill>
                <a:srgbClr val="B8303B"/>
              </a:solidFill>
            </a:ln>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13" name="object 10">
              <a:extLst>
                <a:ext uri="{FF2B5EF4-FFF2-40B4-BE49-F238E27FC236}">
                  <a16:creationId xmlns:a16="http://schemas.microsoft.com/office/drawing/2014/main" id="{C7914FBA-A827-4799-978F-0F244D55B7CF}"/>
                </a:ext>
              </a:extLst>
            </p:cNvPr>
            <p:cNvSpPr/>
            <p:nvPr/>
          </p:nvSpPr>
          <p:spPr>
            <a:xfrm>
              <a:off x="5823203" y="4141128"/>
              <a:ext cx="105155" cy="321563"/>
            </a:xfrm>
            <a:prstGeom prst="rect">
              <a:avLst/>
            </a:prstGeom>
            <a:blipFill>
              <a:blip r:embed="rId4" cstate="print"/>
              <a:stretch>
                <a:fillRect/>
              </a:stretch>
            </a:blipFill>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14" name="object 11">
              <a:extLst>
                <a:ext uri="{FF2B5EF4-FFF2-40B4-BE49-F238E27FC236}">
                  <a16:creationId xmlns:a16="http://schemas.microsoft.com/office/drawing/2014/main" id="{48CB5B12-03E4-411F-98C2-600136DF816B}"/>
                </a:ext>
              </a:extLst>
            </p:cNvPr>
            <p:cNvSpPr txBox="1"/>
            <p:nvPr/>
          </p:nvSpPr>
          <p:spPr>
            <a:xfrm>
              <a:off x="5581374" y="2584203"/>
              <a:ext cx="741997" cy="337248"/>
            </a:xfrm>
            <a:prstGeom prst="rect">
              <a:avLst/>
            </a:prstGeom>
          </p:spPr>
          <p:txBody>
            <a:bodyPr vert="horz" wrap="square" lIns="0" tIns="13335" rIns="0" bIns="0" rtlCol="0">
              <a:spAutoFit/>
            </a:bodyPr>
            <a:lstStyle/>
            <a:p>
              <a:pPr marL="12700">
                <a:lnSpc>
                  <a:spcPct val="100000"/>
                </a:lnSpc>
                <a:spcBef>
                  <a:spcPts val="105"/>
                </a:spcBef>
              </a:pPr>
              <a:r>
                <a:rPr sz="1050" dirty="0">
                  <a:solidFill>
                    <a:srgbClr val="032446"/>
                  </a:solidFill>
                  <a:latin typeface="Calibri" panose="020F0502020204030204" pitchFamily="34" charset="0"/>
                  <a:cs typeface="Calibri" panose="020F0502020204030204" pitchFamily="34" charset="0"/>
                </a:rPr>
                <a:t>GD2</a:t>
              </a:r>
              <a:r>
                <a:rPr sz="1050" spc="-85" dirty="0">
                  <a:solidFill>
                    <a:srgbClr val="032446"/>
                  </a:solidFill>
                  <a:latin typeface="Calibri" panose="020F0502020204030204" pitchFamily="34" charset="0"/>
                  <a:cs typeface="Calibri" panose="020F0502020204030204" pitchFamily="34" charset="0"/>
                </a:rPr>
                <a:t> </a:t>
              </a:r>
              <a:r>
                <a:rPr sz="1050" dirty="0">
                  <a:solidFill>
                    <a:srgbClr val="032446"/>
                  </a:solidFill>
                  <a:latin typeface="Calibri" panose="020F0502020204030204" pitchFamily="34" charset="0"/>
                  <a:cs typeface="Calibri" panose="020F0502020204030204" pitchFamily="34" charset="0"/>
                </a:rPr>
                <a:t>CAR</a:t>
              </a:r>
              <a:endParaRPr sz="1050" dirty="0">
                <a:latin typeface="Calibri" panose="020F0502020204030204" pitchFamily="34" charset="0"/>
                <a:cs typeface="Calibri" panose="020F0502020204030204" pitchFamily="34" charset="0"/>
              </a:endParaRPr>
            </a:p>
          </p:txBody>
        </p:sp>
        <p:sp>
          <p:nvSpPr>
            <p:cNvPr id="15" name="object 12">
              <a:extLst>
                <a:ext uri="{FF2B5EF4-FFF2-40B4-BE49-F238E27FC236}">
                  <a16:creationId xmlns:a16="http://schemas.microsoft.com/office/drawing/2014/main" id="{06C66ED7-687D-41E9-8699-5EA869822DA9}"/>
                </a:ext>
              </a:extLst>
            </p:cNvPr>
            <p:cNvSpPr/>
            <p:nvPr/>
          </p:nvSpPr>
          <p:spPr>
            <a:xfrm>
              <a:off x="5984747" y="4906176"/>
              <a:ext cx="99060" cy="431800"/>
            </a:xfrm>
            <a:custGeom>
              <a:avLst/>
              <a:gdLst/>
              <a:ahLst/>
              <a:cxnLst/>
              <a:rect l="l" t="t" r="r" b="b"/>
              <a:pathLst>
                <a:path w="99060" h="431800">
                  <a:moveTo>
                    <a:pt x="91693" y="0"/>
                  </a:moveTo>
                  <a:lnTo>
                    <a:pt x="7365" y="0"/>
                  </a:lnTo>
                  <a:lnTo>
                    <a:pt x="0" y="7365"/>
                  </a:lnTo>
                  <a:lnTo>
                    <a:pt x="0" y="423925"/>
                  </a:lnTo>
                  <a:lnTo>
                    <a:pt x="7365" y="431291"/>
                  </a:lnTo>
                  <a:lnTo>
                    <a:pt x="91693" y="431291"/>
                  </a:lnTo>
                  <a:lnTo>
                    <a:pt x="99060" y="423925"/>
                  </a:lnTo>
                  <a:lnTo>
                    <a:pt x="99060" y="7365"/>
                  </a:lnTo>
                  <a:lnTo>
                    <a:pt x="91693" y="0"/>
                  </a:lnTo>
                  <a:close/>
                </a:path>
              </a:pathLst>
            </a:custGeom>
            <a:solidFill>
              <a:srgbClr val="73AA73"/>
            </a:solidFill>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16" name="object 13">
              <a:extLst>
                <a:ext uri="{FF2B5EF4-FFF2-40B4-BE49-F238E27FC236}">
                  <a16:creationId xmlns:a16="http://schemas.microsoft.com/office/drawing/2014/main" id="{30F340DF-7D16-4F67-A14A-208DB3D2BBA5}"/>
                </a:ext>
              </a:extLst>
            </p:cNvPr>
            <p:cNvSpPr/>
            <p:nvPr/>
          </p:nvSpPr>
          <p:spPr>
            <a:xfrm>
              <a:off x="5984747" y="4906176"/>
              <a:ext cx="99060" cy="431800"/>
            </a:xfrm>
            <a:custGeom>
              <a:avLst/>
              <a:gdLst/>
              <a:ahLst/>
              <a:cxnLst/>
              <a:rect l="l" t="t" r="r" b="b"/>
              <a:pathLst>
                <a:path w="99060" h="431800">
                  <a:moveTo>
                    <a:pt x="99060" y="16509"/>
                  </a:moveTo>
                  <a:lnTo>
                    <a:pt x="99060" y="7365"/>
                  </a:lnTo>
                  <a:lnTo>
                    <a:pt x="91693" y="0"/>
                  </a:lnTo>
                  <a:lnTo>
                    <a:pt x="82550" y="0"/>
                  </a:lnTo>
                  <a:lnTo>
                    <a:pt x="16510" y="0"/>
                  </a:lnTo>
                  <a:lnTo>
                    <a:pt x="7365" y="0"/>
                  </a:lnTo>
                  <a:lnTo>
                    <a:pt x="0" y="7365"/>
                  </a:lnTo>
                  <a:lnTo>
                    <a:pt x="0" y="16509"/>
                  </a:lnTo>
                  <a:lnTo>
                    <a:pt x="0" y="414781"/>
                  </a:lnTo>
                  <a:lnTo>
                    <a:pt x="0" y="423925"/>
                  </a:lnTo>
                  <a:lnTo>
                    <a:pt x="7365" y="431291"/>
                  </a:lnTo>
                  <a:lnTo>
                    <a:pt x="16510" y="431291"/>
                  </a:lnTo>
                  <a:lnTo>
                    <a:pt x="82550" y="431291"/>
                  </a:lnTo>
                  <a:lnTo>
                    <a:pt x="91693" y="431291"/>
                  </a:lnTo>
                  <a:lnTo>
                    <a:pt x="99060" y="423925"/>
                  </a:lnTo>
                  <a:lnTo>
                    <a:pt x="99060" y="414781"/>
                  </a:lnTo>
                  <a:lnTo>
                    <a:pt x="99060" y="16509"/>
                  </a:lnTo>
                  <a:close/>
                </a:path>
              </a:pathLst>
            </a:custGeom>
            <a:ln w="12192">
              <a:solidFill>
                <a:srgbClr val="032446"/>
              </a:solidFill>
            </a:ln>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17" name="object 14">
              <a:extLst>
                <a:ext uri="{FF2B5EF4-FFF2-40B4-BE49-F238E27FC236}">
                  <a16:creationId xmlns:a16="http://schemas.microsoft.com/office/drawing/2014/main" id="{494580C4-1666-476D-9CC7-11F470232638}"/>
                </a:ext>
              </a:extLst>
            </p:cNvPr>
            <p:cNvSpPr/>
            <p:nvPr/>
          </p:nvSpPr>
          <p:spPr>
            <a:xfrm>
              <a:off x="5843015" y="4910749"/>
              <a:ext cx="100965" cy="431800"/>
            </a:xfrm>
            <a:custGeom>
              <a:avLst/>
              <a:gdLst/>
              <a:ahLst/>
              <a:cxnLst/>
              <a:rect l="l" t="t" r="r" b="b"/>
              <a:pathLst>
                <a:path w="100964" h="431800">
                  <a:moveTo>
                    <a:pt x="93091" y="0"/>
                  </a:moveTo>
                  <a:lnTo>
                    <a:pt x="7493" y="0"/>
                  </a:lnTo>
                  <a:lnTo>
                    <a:pt x="0" y="7492"/>
                  </a:lnTo>
                  <a:lnTo>
                    <a:pt x="0" y="423798"/>
                  </a:lnTo>
                  <a:lnTo>
                    <a:pt x="7493" y="431291"/>
                  </a:lnTo>
                  <a:lnTo>
                    <a:pt x="93091" y="431291"/>
                  </a:lnTo>
                  <a:lnTo>
                    <a:pt x="100584" y="423798"/>
                  </a:lnTo>
                  <a:lnTo>
                    <a:pt x="100584" y="7492"/>
                  </a:lnTo>
                  <a:lnTo>
                    <a:pt x="93091" y="0"/>
                  </a:lnTo>
                  <a:close/>
                </a:path>
              </a:pathLst>
            </a:custGeom>
            <a:solidFill>
              <a:srgbClr val="73AA73"/>
            </a:solidFill>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18" name="object 15">
              <a:extLst>
                <a:ext uri="{FF2B5EF4-FFF2-40B4-BE49-F238E27FC236}">
                  <a16:creationId xmlns:a16="http://schemas.microsoft.com/office/drawing/2014/main" id="{A6B59F85-1531-41A5-961F-7C3A35210B88}"/>
                </a:ext>
              </a:extLst>
            </p:cNvPr>
            <p:cNvSpPr/>
            <p:nvPr/>
          </p:nvSpPr>
          <p:spPr>
            <a:xfrm>
              <a:off x="5843015" y="4910749"/>
              <a:ext cx="100965" cy="431800"/>
            </a:xfrm>
            <a:custGeom>
              <a:avLst/>
              <a:gdLst/>
              <a:ahLst/>
              <a:cxnLst/>
              <a:rect l="l" t="t" r="r" b="b"/>
              <a:pathLst>
                <a:path w="100964" h="431800">
                  <a:moveTo>
                    <a:pt x="100584" y="16763"/>
                  </a:moveTo>
                  <a:lnTo>
                    <a:pt x="100584" y="7492"/>
                  </a:lnTo>
                  <a:lnTo>
                    <a:pt x="93091" y="0"/>
                  </a:lnTo>
                  <a:lnTo>
                    <a:pt x="83820" y="0"/>
                  </a:lnTo>
                  <a:lnTo>
                    <a:pt x="16763" y="0"/>
                  </a:lnTo>
                  <a:lnTo>
                    <a:pt x="7493" y="0"/>
                  </a:lnTo>
                  <a:lnTo>
                    <a:pt x="0" y="7492"/>
                  </a:lnTo>
                  <a:lnTo>
                    <a:pt x="0" y="16763"/>
                  </a:lnTo>
                  <a:lnTo>
                    <a:pt x="0" y="414527"/>
                  </a:lnTo>
                  <a:lnTo>
                    <a:pt x="0" y="423798"/>
                  </a:lnTo>
                  <a:lnTo>
                    <a:pt x="7493" y="431291"/>
                  </a:lnTo>
                  <a:lnTo>
                    <a:pt x="16763" y="431291"/>
                  </a:lnTo>
                  <a:lnTo>
                    <a:pt x="83820" y="431291"/>
                  </a:lnTo>
                  <a:lnTo>
                    <a:pt x="93091" y="431291"/>
                  </a:lnTo>
                  <a:lnTo>
                    <a:pt x="100584" y="423798"/>
                  </a:lnTo>
                  <a:lnTo>
                    <a:pt x="100584" y="414527"/>
                  </a:lnTo>
                  <a:lnTo>
                    <a:pt x="100584" y="16763"/>
                  </a:lnTo>
                  <a:close/>
                </a:path>
              </a:pathLst>
            </a:custGeom>
            <a:ln w="12192">
              <a:solidFill>
                <a:srgbClr val="032446"/>
              </a:solidFill>
            </a:ln>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19" name="object 16">
              <a:extLst>
                <a:ext uri="{FF2B5EF4-FFF2-40B4-BE49-F238E27FC236}">
                  <a16:creationId xmlns:a16="http://schemas.microsoft.com/office/drawing/2014/main" id="{50D77C60-D163-4B5F-B4DC-DF582FE05321}"/>
                </a:ext>
              </a:extLst>
            </p:cNvPr>
            <p:cNvSpPr/>
            <p:nvPr/>
          </p:nvSpPr>
          <p:spPr>
            <a:xfrm>
              <a:off x="5980176" y="4677576"/>
              <a:ext cx="109728" cy="228599"/>
            </a:xfrm>
            <a:prstGeom prst="rect">
              <a:avLst/>
            </a:prstGeom>
            <a:blipFill>
              <a:blip r:embed="rId5" cstate="print"/>
              <a:stretch>
                <a:fillRect/>
              </a:stretch>
            </a:blipFill>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20" name="object 17">
              <a:extLst>
                <a:ext uri="{FF2B5EF4-FFF2-40B4-BE49-F238E27FC236}">
                  <a16:creationId xmlns:a16="http://schemas.microsoft.com/office/drawing/2014/main" id="{60DAF1B7-5241-4985-A7DE-418CF1517ADA}"/>
                </a:ext>
              </a:extLst>
            </p:cNvPr>
            <p:cNvSpPr/>
            <p:nvPr/>
          </p:nvSpPr>
          <p:spPr>
            <a:xfrm>
              <a:off x="5838444" y="4683672"/>
              <a:ext cx="109728" cy="228600"/>
            </a:xfrm>
            <a:prstGeom prst="rect">
              <a:avLst/>
            </a:prstGeom>
            <a:blipFill>
              <a:blip r:embed="rId5" cstate="print"/>
              <a:stretch>
                <a:fillRect/>
              </a:stretch>
            </a:blipFill>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21" name="object 18">
              <a:extLst>
                <a:ext uri="{FF2B5EF4-FFF2-40B4-BE49-F238E27FC236}">
                  <a16:creationId xmlns:a16="http://schemas.microsoft.com/office/drawing/2014/main" id="{03088FAC-1911-42CF-B340-293DF4D23C80}"/>
                </a:ext>
              </a:extLst>
            </p:cNvPr>
            <p:cNvSpPr txBox="1"/>
            <p:nvPr/>
          </p:nvSpPr>
          <p:spPr>
            <a:xfrm>
              <a:off x="6235854" y="4657511"/>
              <a:ext cx="1003046" cy="672024"/>
            </a:xfrm>
            <a:prstGeom prst="rect">
              <a:avLst/>
            </a:prstGeom>
          </p:spPr>
          <p:txBody>
            <a:bodyPr vert="horz" wrap="square" lIns="0" tIns="12700" rIns="0" bIns="0" rtlCol="0">
              <a:spAutoFit/>
            </a:bodyPr>
            <a:lstStyle/>
            <a:p>
              <a:pPr marL="12700" algn="ctr">
                <a:lnSpc>
                  <a:spcPct val="100000"/>
                </a:lnSpc>
                <a:spcBef>
                  <a:spcPts val="100"/>
                </a:spcBef>
              </a:pPr>
              <a:r>
                <a:rPr sz="1050" dirty="0">
                  <a:solidFill>
                    <a:srgbClr val="032446"/>
                  </a:solidFill>
                  <a:latin typeface="Calibri" panose="020F0502020204030204" pitchFamily="34" charset="0"/>
                  <a:cs typeface="Calibri" panose="020F0502020204030204" pitchFamily="34" charset="0"/>
                </a:rPr>
                <a:t>RQR8</a:t>
              </a:r>
              <a:endParaRPr lang="en-US" sz="1050" dirty="0">
                <a:solidFill>
                  <a:srgbClr val="032446"/>
                </a:solidFill>
                <a:latin typeface="Calibri" panose="020F0502020204030204" pitchFamily="34" charset="0"/>
                <a:cs typeface="Calibri" panose="020F0502020204030204" pitchFamily="34" charset="0"/>
              </a:endParaRPr>
            </a:p>
            <a:p>
              <a:pPr marL="12700" algn="ctr">
                <a:lnSpc>
                  <a:spcPct val="100000"/>
                </a:lnSpc>
                <a:spcBef>
                  <a:spcPts val="100"/>
                </a:spcBef>
              </a:pPr>
              <a:r>
                <a:rPr lang="en-US" sz="1050" dirty="0">
                  <a:solidFill>
                    <a:srgbClr val="032446"/>
                  </a:solidFill>
                  <a:latin typeface="Calibri" panose="020F0502020204030204" pitchFamily="34" charset="0"/>
                  <a:cs typeface="Calibri" panose="020F0502020204030204" pitchFamily="34" charset="0"/>
                </a:rPr>
                <a:t>Off-switch</a:t>
              </a:r>
              <a:endParaRPr sz="1050" dirty="0">
                <a:latin typeface="Calibri" panose="020F0502020204030204" pitchFamily="34" charset="0"/>
                <a:cs typeface="Calibri" panose="020F0502020204030204" pitchFamily="34" charset="0"/>
              </a:endParaRPr>
            </a:p>
          </p:txBody>
        </p:sp>
        <p:sp>
          <p:nvSpPr>
            <p:cNvPr id="22" name="object 19">
              <a:extLst>
                <a:ext uri="{FF2B5EF4-FFF2-40B4-BE49-F238E27FC236}">
                  <a16:creationId xmlns:a16="http://schemas.microsoft.com/office/drawing/2014/main" id="{21413545-33E1-4D3B-88BD-9F6BCBB354DF}"/>
                </a:ext>
              </a:extLst>
            </p:cNvPr>
            <p:cNvSpPr/>
            <p:nvPr/>
          </p:nvSpPr>
          <p:spPr>
            <a:xfrm>
              <a:off x="5860240" y="3418752"/>
              <a:ext cx="205740" cy="745490"/>
            </a:xfrm>
            <a:custGeom>
              <a:avLst/>
              <a:gdLst/>
              <a:ahLst/>
              <a:cxnLst/>
              <a:rect l="l" t="t" r="r" b="b"/>
              <a:pathLst>
                <a:path w="205739" h="745489">
                  <a:moveTo>
                    <a:pt x="49196" y="0"/>
                  </a:moveTo>
                  <a:lnTo>
                    <a:pt x="10715" y="1142"/>
                  </a:lnTo>
                  <a:lnTo>
                    <a:pt x="5460" y="25479"/>
                  </a:lnTo>
                  <a:lnTo>
                    <a:pt x="682" y="50577"/>
                  </a:lnTo>
                  <a:lnTo>
                    <a:pt x="0" y="76580"/>
                  </a:lnTo>
                  <a:lnTo>
                    <a:pt x="7032" y="103631"/>
                  </a:lnTo>
                  <a:lnTo>
                    <a:pt x="26650" y="131329"/>
                  </a:lnTo>
                  <a:lnTo>
                    <a:pt x="55673" y="159766"/>
                  </a:lnTo>
                  <a:lnTo>
                    <a:pt x="85363" y="189821"/>
                  </a:lnTo>
                  <a:lnTo>
                    <a:pt x="106981" y="222376"/>
                  </a:lnTo>
                  <a:lnTo>
                    <a:pt x="117326" y="257698"/>
                  </a:lnTo>
                  <a:lnTo>
                    <a:pt x="121348" y="295306"/>
                  </a:lnTo>
                  <a:lnTo>
                    <a:pt x="122537" y="334962"/>
                  </a:lnTo>
                  <a:lnTo>
                    <a:pt x="124380" y="376427"/>
                  </a:lnTo>
                  <a:lnTo>
                    <a:pt x="127727" y="415563"/>
                  </a:lnTo>
                  <a:lnTo>
                    <a:pt x="130555" y="451627"/>
                  </a:lnTo>
                  <a:lnTo>
                    <a:pt x="132617" y="497264"/>
                  </a:lnTo>
                  <a:lnTo>
                    <a:pt x="133397" y="560832"/>
                  </a:lnTo>
                  <a:lnTo>
                    <a:pt x="132685" y="632614"/>
                  </a:lnTo>
                  <a:lnTo>
                    <a:pt x="130746" y="691229"/>
                  </a:lnTo>
                  <a:lnTo>
                    <a:pt x="127879" y="730746"/>
                  </a:lnTo>
                  <a:lnTo>
                    <a:pt x="124380" y="745235"/>
                  </a:lnTo>
                  <a:lnTo>
                    <a:pt x="196262" y="745235"/>
                  </a:lnTo>
                  <a:lnTo>
                    <a:pt x="199761" y="730746"/>
                  </a:lnTo>
                  <a:lnTo>
                    <a:pt x="202628" y="691229"/>
                  </a:lnTo>
                  <a:lnTo>
                    <a:pt x="204567" y="632614"/>
                  </a:lnTo>
                  <a:lnTo>
                    <a:pt x="205279" y="560832"/>
                  </a:lnTo>
                  <a:lnTo>
                    <a:pt x="204826" y="496996"/>
                  </a:lnTo>
                  <a:lnTo>
                    <a:pt x="203342" y="452342"/>
                  </a:lnTo>
                  <a:lnTo>
                    <a:pt x="196262" y="376427"/>
                  </a:lnTo>
                  <a:lnTo>
                    <a:pt x="191317" y="332682"/>
                  </a:lnTo>
                  <a:lnTo>
                    <a:pt x="185467" y="289734"/>
                  </a:lnTo>
                  <a:lnTo>
                    <a:pt x="177045" y="248572"/>
                  </a:lnTo>
                  <a:lnTo>
                    <a:pt x="164385" y="210185"/>
                  </a:lnTo>
                  <a:lnTo>
                    <a:pt x="142551" y="174301"/>
                  </a:lnTo>
                  <a:lnTo>
                    <a:pt x="87786" y="109868"/>
                  </a:lnTo>
                  <a:lnTo>
                    <a:pt x="73453" y="83057"/>
                  </a:lnTo>
                  <a:lnTo>
                    <a:pt x="67085" y="46402"/>
                  </a:lnTo>
                  <a:lnTo>
                    <a:pt x="71469" y="25273"/>
                  </a:lnTo>
                  <a:lnTo>
                    <a:pt x="78686" y="13192"/>
                  </a:lnTo>
                  <a:lnTo>
                    <a:pt x="80819" y="3682"/>
                  </a:lnTo>
                  <a:lnTo>
                    <a:pt x="49196" y="0"/>
                  </a:lnTo>
                  <a:close/>
                </a:path>
              </a:pathLst>
            </a:custGeom>
            <a:solidFill>
              <a:srgbClr val="808080"/>
            </a:solidFill>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23" name="object 20">
              <a:extLst>
                <a:ext uri="{FF2B5EF4-FFF2-40B4-BE49-F238E27FC236}">
                  <a16:creationId xmlns:a16="http://schemas.microsoft.com/office/drawing/2014/main" id="{C244156E-4732-43B5-98C3-C331571A1F17}"/>
                </a:ext>
              </a:extLst>
            </p:cNvPr>
            <p:cNvSpPr/>
            <p:nvPr/>
          </p:nvSpPr>
          <p:spPr>
            <a:xfrm>
              <a:off x="5853684" y="3418752"/>
              <a:ext cx="211454" cy="745490"/>
            </a:xfrm>
            <a:custGeom>
              <a:avLst/>
              <a:gdLst/>
              <a:ahLst/>
              <a:cxnLst/>
              <a:rect l="l" t="t" r="r" b="b"/>
              <a:pathLst>
                <a:path w="211454" h="745489">
                  <a:moveTo>
                    <a:pt x="160781" y="0"/>
                  </a:moveTo>
                  <a:lnTo>
                    <a:pt x="128142" y="3682"/>
                  </a:lnTo>
                  <a:lnTo>
                    <a:pt x="130351" y="13192"/>
                  </a:lnTo>
                  <a:lnTo>
                    <a:pt x="137810" y="25273"/>
                  </a:lnTo>
                  <a:lnTo>
                    <a:pt x="142341" y="46402"/>
                  </a:lnTo>
                  <a:lnTo>
                    <a:pt x="135762" y="83057"/>
                  </a:lnTo>
                  <a:lnTo>
                    <a:pt x="120977" y="109868"/>
                  </a:lnTo>
                  <a:lnTo>
                    <a:pt x="64593" y="174301"/>
                  </a:lnTo>
                  <a:lnTo>
                    <a:pt x="42163" y="210185"/>
                  </a:lnTo>
                  <a:lnTo>
                    <a:pt x="29112" y="248572"/>
                  </a:lnTo>
                  <a:lnTo>
                    <a:pt x="20431" y="289734"/>
                  </a:lnTo>
                  <a:lnTo>
                    <a:pt x="14392" y="332682"/>
                  </a:lnTo>
                  <a:lnTo>
                    <a:pt x="9270" y="376427"/>
                  </a:lnTo>
                  <a:lnTo>
                    <a:pt x="4875" y="415563"/>
                  </a:lnTo>
                  <a:lnTo>
                    <a:pt x="466" y="497264"/>
                  </a:lnTo>
                  <a:lnTo>
                    <a:pt x="0" y="560832"/>
                  </a:lnTo>
                  <a:lnTo>
                    <a:pt x="734" y="632614"/>
                  </a:lnTo>
                  <a:lnTo>
                    <a:pt x="2730" y="691229"/>
                  </a:lnTo>
                  <a:lnTo>
                    <a:pt x="5679" y="730746"/>
                  </a:lnTo>
                  <a:lnTo>
                    <a:pt x="9270" y="745235"/>
                  </a:lnTo>
                  <a:lnTo>
                    <a:pt x="83312" y="745235"/>
                  </a:lnTo>
                  <a:lnTo>
                    <a:pt x="79720" y="730746"/>
                  </a:lnTo>
                  <a:lnTo>
                    <a:pt x="76771" y="691229"/>
                  </a:lnTo>
                  <a:lnTo>
                    <a:pt x="74775" y="632614"/>
                  </a:lnTo>
                  <a:lnTo>
                    <a:pt x="74040" y="560832"/>
                  </a:lnTo>
                  <a:lnTo>
                    <a:pt x="74846" y="496996"/>
                  </a:lnTo>
                  <a:lnTo>
                    <a:pt x="76962" y="451627"/>
                  </a:lnTo>
                  <a:lnTo>
                    <a:pt x="79934" y="414760"/>
                  </a:lnTo>
                  <a:lnTo>
                    <a:pt x="83312" y="376427"/>
                  </a:lnTo>
                  <a:lnTo>
                    <a:pt x="85199" y="334962"/>
                  </a:lnTo>
                  <a:lnTo>
                    <a:pt x="86407" y="295306"/>
                  </a:lnTo>
                  <a:lnTo>
                    <a:pt x="101218" y="222376"/>
                  </a:lnTo>
                  <a:lnTo>
                    <a:pt x="123509" y="189821"/>
                  </a:lnTo>
                  <a:lnTo>
                    <a:pt x="154098" y="159766"/>
                  </a:lnTo>
                  <a:lnTo>
                    <a:pt x="183997" y="131329"/>
                  </a:lnTo>
                  <a:lnTo>
                    <a:pt x="204215" y="103631"/>
                  </a:lnTo>
                  <a:lnTo>
                    <a:pt x="211405" y="76580"/>
                  </a:lnTo>
                  <a:lnTo>
                    <a:pt x="210677" y="50577"/>
                  </a:lnTo>
                  <a:lnTo>
                    <a:pt x="205687" y="25273"/>
                  </a:lnTo>
                  <a:lnTo>
                    <a:pt x="200278" y="1142"/>
                  </a:lnTo>
                  <a:lnTo>
                    <a:pt x="160781" y="0"/>
                  </a:lnTo>
                  <a:close/>
                </a:path>
              </a:pathLst>
            </a:custGeom>
            <a:solidFill>
              <a:srgbClr val="808080"/>
            </a:solidFill>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24" name="object 21">
              <a:extLst>
                <a:ext uri="{FF2B5EF4-FFF2-40B4-BE49-F238E27FC236}">
                  <a16:creationId xmlns:a16="http://schemas.microsoft.com/office/drawing/2014/main" id="{D3ED752C-6A0A-4716-A0BC-407DEAA3ECBB}"/>
                </a:ext>
              </a:extLst>
            </p:cNvPr>
            <p:cNvSpPr/>
            <p:nvPr/>
          </p:nvSpPr>
          <p:spPr>
            <a:xfrm>
              <a:off x="5595364" y="3017052"/>
              <a:ext cx="266065" cy="468630"/>
            </a:xfrm>
            <a:custGeom>
              <a:avLst/>
              <a:gdLst/>
              <a:ahLst/>
              <a:cxnLst/>
              <a:rect l="l" t="t" r="r" b="b"/>
              <a:pathLst>
                <a:path w="266064" h="468629">
                  <a:moveTo>
                    <a:pt x="8764" y="0"/>
                  </a:moveTo>
                  <a:lnTo>
                    <a:pt x="0" y="15387"/>
                  </a:lnTo>
                  <a:lnTo>
                    <a:pt x="664" y="45291"/>
                  </a:lnTo>
                  <a:lnTo>
                    <a:pt x="10050" y="87233"/>
                  </a:lnTo>
                  <a:lnTo>
                    <a:pt x="27447" y="138731"/>
                  </a:lnTo>
                  <a:lnTo>
                    <a:pt x="52147" y="197305"/>
                  </a:lnTo>
                  <a:lnTo>
                    <a:pt x="83440" y="260476"/>
                  </a:lnTo>
                  <a:lnTo>
                    <a:pt x="118227" y="321826"/>
                  </a:lnTo>
                  <a:lnTo>
                    <a:pt x="152900" y="375139"/>
                  </a:lnTo>
                  <a:lnTo>
                    <a:pt x="185802" y="418433"/>
                  </a:lnTo>
                  <a:lnTo>
                    <a:pt x="215276" y="449725"/>
                  </a:lnTo>
                  <a:lnTo>
                    <a:pt x="257303" y="468375"/>
                  </a:lnTo>
                  <a:lnTo>
                    <a:pt x="266015" y="453032"/>
                  </a:lnTo>
                  <a:lnTo>
                    <a:pt x="255922" y="381190"/>
                  </a:lnTo>
                  <a:lnTo>
                    <a:pt x="238535" y="329673"/>
                  </a:lnTo>
                  <a:lnTo>
                    <a:pt x="213868" y="271079"/>
                  </a:lnTo>
                  <a:lnTo>
                    <a:pt x="182627" y="207899"/>
                  </a:lnTo>
                  <a:lnTo>
                    <a:pt x="147841" y="146558"/>
                  </a:lnTo>
                  <a:lnTo>
                    <a:pt x="113168" y="93265"/>
                  </a:lnTo>
                  <a:lnTo>
                    <a:pt x="80265" y="49990"/>
                  </a:lnTo>
                  <a:lnTo>
                    <a:pt x="50792" y="18706"/>
                  </a:lnTo>
                  <a:lnTo>
                    <a:pt x="8764" y="0"/>
                  </a:lnTo>
                  <a:close/>
                </a:path>
              </a:pathLst>
            </a:custGeom>
            <a:solidFill>
              <a:srgbClr val="D9D9D9"/>
            </a:solidFill>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25" name="object 22">
              <a:extLst>
                <a:ext uri="{FF2B5EF4-FFF2-40B4-BE49-F238E27FC236}">
                  <a16:creationId xmlns:a16="http://schemas.microsoft.com/office/drawing/2014/main" id="{64EE8B16-1A6F-4141-B974-C59471DBD602}"/>
                </a:ext>
              </a:extLst>
            </p:cNvPr>
            <p:cNvSpPr/>
            <p:nvPr/>
          </p:nvSpPr>
          <p:spPr>
            <a:xfrm>
              <a:off x="5595364" y="3017052"/>
              <a:ext cx="266065" cy="468630"/>
            </a:xfrm>
            <a:custGeom>
              <a:avLst/>
              <a:gdLst/>
              <a:ahLst/>
              <a:cxnLst/>
              <a:rect l="l" t="t" r="r" b="b"/>
              <a:pathLst>
                <a:path w="266064" h="468629">
                  <a:moveTo>
                    <a:pt x="83440" y="260476"/>
                  </a:moveTo>
                  <a:lnTo>
                    <a:pt x="118227" y="321826"/>
                  </a:lnTo>
                  <a:lnTo>
                    <a:pt x="152900" y="375139"/>
                  </a:lnTo>
                  <a:lnTo>
                    <a:pt x="185802" y="418433"/>
                  </a:lnTo>
                  <a:lnTo>
                    <a:pt x="215276" y="449725"/>
                  </a:lnTo>
                  <a:lnTo>
                    <a:pt x="257303" y="468375"/>
                  </a:lnTo>
                  <a:lnTo>
                    <a:pt x="266015" y="453032"/>
                  </a:lnTo>
                  <a:lnTo>
                    <a:pt x="255922" y="381190"/>
                  </a:lnTo>
                  <a:lnTo>
                    <a:pt x="238535" y="329673"/>
                  </a:lnTo>
                  <a:lnTo>
                    <a:pt x="213868" y="271079"/>
                  </a:lnTo>
                  <a:lnTo>
                    <a:pt x="182627" y="207899"/>
                  </a:lnTo>
                  <a:lnTo>
                    <a:pt x="147841" y="146558"/>
                  </a:lnTo>
                  <a:lnTo>
                    <a:pt x="113168" y="93265"/>
                  </a:lnTo>
                  <a:lnTo>
                    <a:pt x="80265" y="49990"/>
                  </a:lnTo>
                  <a:lnTo>
                    <a:pt x="50792" y="18706"/>
                  </a:lnTo>
                  <a:lnTo>
                    <a:pt x="8764" y="0"/>
                  </a:lnTo>
                  <a:lnTo>
                    <a:pt x="0" y="15387"/>
                  </a:lnTo>
                  <a:lnTo>
                    <a:pt x="10050" y="87233"/>
                  </a:lnTo>
                  <a:lnTo>
                    <a:pt x="27447" y="138731"/>
                  </a:lnTo>
                  <a:lnTo>
                    <a:pt x="52147" y="197305"/>
                  </a:lnTo>
                  <a:lnTo>
                    <a:pt x="83440" y="260476"/>
                  </a:lnTo>
                  <a:close/>
                </a:path>
              </a:pathLst>
            </a:custGeom>
            <a:ln w="12700">
              <a:solidFill>
                <a:srgbClr val="33294A"/>
              </a:solidFill>
            </a:ln>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26" name="object 23">
              <a:extLst>
                <a:ext uri="{FF2B5EF4-FFF2-40B4-BE49-F238E27FC236}">
                  <a16:creationId xmlns:a16="http://schemas.microsoft.com/office/drawing/2014/main" id="{79BBBD5E-631E-44C5-BE01-D58B9724E914}"/>
                </a:ext>
              </a:extLst>
            </p:cNvPr>
            <p:cNvSpPr/>
            <p:nvPr/>
          </p:nvSpPr>
          <p:spPr>
            <a:xfrm>
              <a:off x="5669786" y="2977555"/>
              <a:ext cx="266065" cy="468630"/>
            </a:xfrm>
            <a:custGeom>
              <a:avLst/>
              <a:gdLst/>
              <a:ahLst/>
              <a:cxnLst/>
              <a:rect l="l" t="t" r="r" b="b"/>
              <a:pathLst>
                <a:path w="266064" h="468629">
                  <a:moveTo>
                    <a:pt x="8764" y="0"/>
                  </a:moveTo>
                  <a:lnTo>
                    <a:pt x="0" y="15387"/>
                  </a:lnTo>
                  <a:lnTo>
                    <a:pt x="664" y="45291"/>
                  </a:lnTo>
                  <a:lnTo>
                    <a:pt x="10050" y="87233"/>
                  </a:lnTo>
                  <a:lnTo>
                    <a:pt x="27447" y="138731"/>
                  </a:lnTo>
                  <a:lnTo>
                    <a:pt x="52147" y="197305"/>
                  </a:lnTo>
                  <a:lnTo>
                    <a:pt x="83440" y="260476"/>
                  </a:lnTo>
                  <a:lnTo>
                    <a:pt x="118227" y="321826"/>
                  </a:lnTo>
                  <a:lnTo>
                    <a:pt x="152900" y="375139"/>
                  </a:lnTo>
                  <a:lnTo>
                    <a:pt x="185802" y="418433"/>
                  </a:lnTo>
                  <a:lnTo>
                    <a:pt x="215276" y="449725"/>
                  </a:lnTo>
                  <a:lnTo>
                    <a:pt x="257303" y="468375"/>
                  </a:lnTo>
                  <a:lnTo>
                    <a:pt x="266015" y="453032"/>
                  </a:lnTo>
                  <a:lnTo>
                    <a:pt x="255922" y="381190"/>
                  </a:lnTo>
                  <a:lnTo>
                    <a:pt x="238535" y="329673"/>
                  </a:lnTo>
                  <a:lnTo>
                    <a:pt x="213868" y="271079"/>
                  </a:lnTo>
                  <a:lnTo>
                    <a:pt x="182627" y="207899"/>
                  </a:lnTo>
                  <a:lnTo>
                    <a:pt x="147797" y="146558"/>
                  </a:lnTo>
                  <a:lnTo>
                    <a:pt x="113111" y="93265"/>
                  </a:lnTo>
                  <a:lnTo>
                    <a:pt x="80218" y="49990"/>
                  </a:lnTo>
                  <a:lnTo>
                    <a:pt x="50764" y="18706"/>
                  </a:lnTo>
                  <a:lnTo>
                    <a:pt x="8764" y="0"/>
                  </a:lnTo>
                  <a:close/>
                </a:path>
              </a:pathLst>
            </a:custGeom>
            <a:solidFill>
              <a:srgbClr val="D9D9D9"/>
            </a:solidFill>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27" name="object 24">
              <a:extLst>
                <a:ext uri="{FF2B5EF4-FFF2-40B4-BE49-F238E27FC236}">
                  <a16:creationId xmlns:a16="http://schemas.microsoft.com/office/drawing/2014/main" id="{1B4377D5-8826-4D36-A94C-4B1A02369B87}"/>
                </a:ext>
              </a:extLst>
            </p:cNvPr>
            <p:cNvSpPr/>
            <p:nvPr/>
          </p:nvSpPr>
          <p:spPr>
            <a:xfrm>
              <a:off x="5669786" y="2977555"/>
              <a:ext cx="266065" cy="468630"/>
            </a:xfrm>
            <a:custGeom>
              <a:avLst/>
              <a:gdLst/>
              <a:ahLst/>
              <a:cxnLst/>
              <a:rect l="l" t="t" r="r" b="b"/>
              <a:pathLst>
                <a:path w="266064" h="468629">
                  <a:moveTo>
                    <a:pt x="83440" y="260476"/>
                  </a:moveTo>
                  <a:lnTo>
                    <a:pt x="118227" y="321826"/>
                  </a:lnTo>
                  <a:lnTo>
                    <a:pt x="152900" y="375139"/>
                  </a:lnTo>
                  <a:lnTo>
                    <a:pt x="185802" y="418433"/>
                  </a:lnTo>
                  <a:lnTo>
                    <a:pt x="215276" y="449725"/>
                  </a:lnTo>
                  <a:lnTo>
                    <a:pt x="257303" y="468375"/>
                  </a:lnTo>
                  <a:lnTo>
                    <a:pt x="266015" y="453032"/>
                  </a:lnTo>
                  <a:lnTo>
                    <a:pt x="255922" y="381190"/>
                  </a:lnTo>
                  <a:lnTo>
                    <a:pt x="238535" y="329673"/>
                  </a:lnTo>
                  <a:lnTo>
                    <a:pt x="213868" y="271079"/>
                  </a:lnTo>
                  <a:lnTo>
                    <a:pt x="182627" y="207899"/>
                  </a:lnTo>
                  <a:lnTo>
                    <a:pt x="147797" y="146558"/>
                  </a:lnTo>
                  <a:lnTo>
                    <a:pt x="113111" y="93265"/>
                  </a:lnTo>
                  <a:lnTo>
                    <a:pt x="80218" y="49990"/>
                  </a:lnTo>
                  <a:lnTo>
                    <a:pt x="50764" y="18706"/>
                  </a:lnTo>
                  <a:lnTo>
                    <a:pt x="8764" y="0"/>
                  </a:lnTo>
                  <a:lnTo>
                    <a:pt x="0" y="15387"/>
                  </a:lnTo>
                  <a:lnTo>
                    <a:pt x="10050" y="87233"/>
                  </a:lnTo>
                  <a:lnTo>
                    <a:pt x="27447" y="138731"/>
                  </a:lnTo>
                  <a:lnTo>
                    <a:pt x="52147" y="197305"/>
                  </a:lnTo>
                  <a:lnTo>
                    <a:pt x="83440" y="260476"/>
                  </a:lnTo>
                </a:path>
              </a:pathLst>
            </a:custGeom>
            <a:ln w="12700">
              <a:solidFill>
                <a:srgbClr val="33294A"/>
              </a:solidFill>
            </a:ln>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28" name="object 25">
              <a:extLst>
                <a:ext uri="{FF2B5EF4-FFF2-40B4-BE49-F238E27FC236}">
                  <a16:creationId xmlns:a16="http://schemas.microsoft.com/office/drawing/2014/main" id="{0A7FAD6D-628F-4D17-BA58-8371031E4478}"/>
                </a:ext>
              </a:extLst>
            </p:cNvPr>
            <p:cNvSpPr/>
            <p:nvPr/>
          </p:nvSpPr>
          <p:spPr>
            <a:xfrm>
              <a:off x="5589575" y="2943034"/>
              <a:ext cx="314960" cy="577215"/>
            </a:xfrm>
            <a:custGeom>
              <a:avLst/>
              <a:gdLst/>
              <a:ahLst/>
              <a:cxnLst/>
              <a:rect l="l" t="t" r="r" b="b"/>
              <a:pathLst>
                <a:path w="314960" h="577214">
                  <a:moveTo>
                    <a:pt x="269823" y="555728"/>
                  </a:moveTo>
                  <a:lnTo>
                    <a:pt x="288833" y="569061"/>
                  </a:lnTo>
                  <a:lnTo>
                    <a:pt x="304748" y="577143"/>
                  </a:lnTo>
                  <a:lnTo>
                    <a:pt x="314471" y="574676"/>
                  </a:lnTo>
                  <a:lnTo>
                    <a:pt x="314908" y="556363"/>
                  </a:lnTo>
                  <a:lnTo>
                    <a:pt x="307775" y="525576"/>
                  </a:lnTo>
                  <a:lnTo>
                    <a:pt x="294966" y="481823"/>
                  </a:lnTo>
                  <a:lnTo>
                    <a:pt x="277024" y="431035"/>
                  </a:lnTo>
                  <a:lnTo>
                    <a:pt x="254492" y="379144"/>
                  </a:lnTo>
                  <a:lnTo>
                    <a:pt x="227913" y="332081"/>
                  </a:lnTo>
                  <a:lnTo>
                    <a:pt x="199439" y="296076"/>
                  </a:lnTo>
                  <a:lnTo>
                    <a:pt x="163994" y="259855"/>
                  </a:lnTo>
                  <a:lnTo>
                    <a:pt x="125487" y="224242"/>
                  </a:lnTo>
                  <a:lnTo>
                    <a:pt x="87827" y="190057"/>
                  </a:lnTo>
                  <a:lnTo>
                    <a:pt x="54922" y="158123"/>
                  </a:lnTo>
                  <a:lnTo>
                    <a:pt x="30682" y="129262"/>
                  </a:lnTo>
                  <a:lnTo>
                    <a:pt x="9755" y="89574"/>
                  </a:lnTo>
                  <a:lnTo>
                    <a:pt x="615" y="53792"/>
                  </a:lnTo>
                  <a:lnTo>
                    <a:pt x="0" y="25392"/>
                  </a:lnTo>
                  <a:lnTo>
                    <a:pt x="4647" y="7850"/>
                  </a:lnTo>
                  <a:lnTo>
                    <a:pt x="13775" y="0"/>
                  </a:lnTo>
                  <a:lnTo>
                    <a:pt x="29094" y="674"/>
                  </a:lnTo>
                  <a:lnTo>
                    <a:pt x="51081" y="13350"/>
                  </a:lnTo>
                  <a:lnTo>
                    <a:pt x="80212" y="41505"/>
                  </a:lnTo>
                </a:path>
              </a:pathLst>
            </a:custGeom>
            <a:ln w="12700">
              <a:solidFill>
                <a:srgbClr val="042F5B"/>
              </a:solidFill>
            </a:ln>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29" name="object 26">
              <a:extLst>
                <a:ext uri="{FF2B5EF4-FFF2-40B4-BE49-F238E27FC236}">
                  <a16:creationId xmlns:a16="http://schemas.microsoft.com/office/drawing/2014/main" id="{342674DB-647F-4061-A0DA-3CB1E1C84D29}"/>
                </a:ext>
              </a:extLst>
            </p:cNvPr>
            <p:cNvSpPr/>
            <p:nvPr/>
          </p:nvSpPr>
          <p:spPr>
            <a:xfrm>
              <a:off x="6049134" y="3016671"/>
              <a:ext cx="266065" cy="468630"/>
            </a:xfrm>
            <a:custGeom>
              <a:avLst/>
              <a:gdLst/>
              <a:ahLst/>
              <a:cxnLst/>
              <a:rect l="l" t="t" r="r" b="b"/>
              <a:pathLst>
                <a:path w="266064" h="468629">
                  <a:moveTo>
                    <a:pt x="257177" y="0"/>
                  </a:moveTo>
                  <a:lnTo>
                    <a:pt x="215234" y="18734"/>
                  </a:lnTo>
                  <a:lnTo>
                    <a:pt x="185771" y="50037"/>
                  </a:lnTo>
                  <a:lnTo>
                    <a:pt x="152858" y="93321"/>
                  </a:lnTo>
                  <a:lnTo>
                    <a:pt x="118153" y="146602"/>
                  </a:lnTo>
                  <a:lnTo>
                    <a:pt x="83314" y="207899"/>
                  </a:lnTo>
                  <a:lnTo>
                    <a:pt x="52074" y="271079"/>
                  </a:lnTo>
                  <a:lnTo>
                    <a:pt x="27410" y="329673"/>
                  </a:lnTo>
                  <a:lnTo>
                    <a:pt x="10035" y="381190"/>
                  </a:lnTo>
                  <a:lnTo>
                    <a:pt x="660" y="423140"/>
                  </a:lnTo>
                  <a:lnTo>
                    <a:pt x="0" y="453032"/>
                  </a:lnTo>
                  <a:lnTo>
                    <a:pt x="8765" y="468375"/>
                  </a:lnTo>
                  <a:lnTo>
                    <a:pt x="50708" y="449730"/>
                  </a:lnTo>
                  <a:lnTo>
                    <a:pt x="80171" y="418449"/>
                  </a:lnTo>
                  <a:lnTo>
                    <a:pt x="113084" y="375176"/>
                  </a:lnTo>
                  <a:lnTo>
                    <a:pt x="147789" y="321899"/>
                  </a:lnTo>
                  <a:lnTo>
                    <a:pt x="182628" y="260604"/>
                  </a:lnTo>
                  <a:lnTo>
                    <a:pt x="213868" y="197379"/>
                  </a:lnTo>
                  <a:lnTo>
                    <a:pt x="238531" y="138768"/>
                  </a:lnTo>
                  <a:lnTo>
                    <a:pt x="255907" y="87249"/>
                  </a:lnTo>
                  <a:lnTo>
                    <a:pt x="265281" y="45296"/>
                  </a:lnTo>
                  <a:lnTo>
                    <a:pt x="265942" y="15388"/>
                  </a:lnTo>
                  <a:lnTo>
                    <a:pt x="257177" y="0"/>
                  </a:lnTo>
                  <a:close/>
                </a:path>
              </a:pathLst>
            </a:custGeom>
            <a:solidFill>
              <a:srgbClr val="D9D9D9"/>
            </a:solidFill>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30" name="object 27">
              <a:extLst>
                <a:ext uri="{FF2B5EF4-FFF2-40B4-BE49-F238E27FC236}">
                  <a16:creationId xmlns:a16="http://schemas.microsoft.com/office/drawing/2014/main" id="{EFBBE32C-2E84-450E-AA37-1F4D06121986}"/>
                </a:ext>
              </a:extLst>
            </p:cNvPr>
            <p:cNvSpPr/>
            <p:nvPr/>
          </p:nvSpPr>
          <p:spPr>
            <a:xfrm>
              <a:off x="6049134" y="3016671"/>
              <a:ext cx="266065" cy="468630"/>
            </a:xfrm>
            <a:custGeom>
              <a:avLst/>
              <a:gdLst/>
              <a:ahLst/>
              <a:cxnLst/>
              <a:rect l="l" t="t" r="r" b="b"/>
              <a:pathLst>
                <a:path w="266064" h="468629">
                  <a:moveTo>
                    <a:pt x="182628" y="260604"/>
                  </a:moveTo>
                  <a:lnTo>
                    <a:pt x="147789" y="321899"/>
                  </a:lnTo>
                  <a:lnTo>
                    <a:pt x="113084" y="375176"/>
                  </a:lnTo>
                  <a:lnTo>
                    <a:pt x="80171" y="418449"/>
                  </a:lnTo>
                  <a:lnTo>
                    <a:pt x="50708" y="449730"/>
                  </a:lnTo>
                  <a:lnTo>
                    <a:pt x="8765" y="468375"/>
                  </a:lnTo>
                  <a:lnTo>
                    <a:pt x="0" y="453032"/>
                  </a:lnTo>
                  <a:lnTo>
                    <a:pt x="10035" y="381190"/>
                  </a:lnTo>
                  <a:lnTo>
                    <a:pt x="27410" y="329673"/>
                  </a:lnTo>
                  <a:lnTo>
                    <a:pt x="52074" y="271079"/>
                  </a:lnTo>
                  <a:lnTo>
                    <a:pt x="83314" y="207899"/>
                  </a:lnTo>
                  <a:lnTo>
                    <a:pt x="118153" y="146602"/>
                  </a:lnTo>
                  <a:lnTo>
                    <a:pt x="152858" y="93321"/>
                  </a:lnTo>
                  <a:lnTo>
                    <a:pt x="185771" y="50037"/>
                  </a:lnTo>
                  <a:lnTo>
                    <a:pt x="215234" y="18734"/>
                  </a:lnTo>
                  <a:lnTo>
                    <a:pt x="257177" y="0"/>
                  </a:lnTo>
                  <a:lnTo>
                    <a:pt x="265942" y="15388"/>
                  </a:lnTo>
                  <a:lnTo>
                    <a:pt x="255907" y="87249"/>
                  </a:lnTo>
                  <a:lnTo>
                    <a:pt x="238531" y="138768"/>
                  </a:lnTo>
                  <a:lnTo>
                    <a:pt x="213868" y="197379"/>
                  </a:lnTo>
                  <a:lnTo>
                    <a:pt x="182628" y="260604"/>
                  </a:lnTo>
                  <a:close/>
                </a:path>
              </a:pathLst>
            </a:custGeom>
            <a:ln w="12700">
              <a:solidFill>
                <a:srgbClr val="33294A"/>
              </a:solidFill>
            </a:ln>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31" name="object 28">
              <a:extLst>
                <a:ext uri="{FF2B5EF4-FFF2-40B4-BE49-F238E27FC236}">
                  <a16:creationId xmlns:a16="http://schemas.microsoft.com/office/drawing/2014/main" id="{5C1E3351-F922-4324-9750-571C16CAF87E}"/>
                </a:ext>
              </a:extLst>
            </p:cNvPr>
            <p:cNvSpPr/>
            <p:nvPr/>
          </p:nvSpPr>
          <p:spPr>
            <a:xfrm>
              <a:off x="5974712" y="2977174"/>
              <a:ext cx="266065" cy="468630"/>
            </a:xfrm>
            <a:custGeom>
              <a:avLst/>
              <a:gdLst/>
              <a:ahLst/>
              <a:cxnLst/>
              <a:rect l="l" t="t" r="r" b="b"/>
              <a:pathLst>
                <a:path w="266064" h="468629">
                  <a:moveTo>
                    <a:pt x="257177" y="0"/>
                  </a:moveTo>
                  <a:lnTo>
                    <a:pt x="215234" y="18734"/>
                  </a:lnTo>
                  <a:lnTo>
                    <a:pt x="185771" y="50037"/>
                  </a:lnTo>
                  <a:lnTo>
                    <a:pt x="152858" y="93321"/>
                  </a:lnTo>
                  <a:lnTo>
                    <a:pt x="118153" y="146602"/>
                  </a:lnTo>
                  <a:lnTo>
                    <a:pt x="83314" y="207898"/>
                  </a:lnTo>
                  <a:lnTo>
                    <a:pt x="52074" y="271123"/>
                  </a:lnTo>
                  <a:lnTo>
                    <a:pt x="27410" y="329729"/>
                  </a:lnTo>
                  <a:lnTo>
                    <a:pt x="10035" y="381238"/>
                  </a:lnTo>
                  <a:lnTo>
                    <a:pt x="660" y="423168"/>
                  </a:lnTo>
                  <a:lnTo>
                    <a:pt x="0" y="453041"/>
                  </a:lnTo>
                  <a:lnTo>
                    <a:pt x="8765" y="468375"/>
                  </a:lnTo>
                  <a:lnTo>
                    <a:pt x="50708" y="449730"/>
                  </a:lnTo>
                  <a:lnTo>
                    <a:pt x="80171" y="418449"/>
                  </a:lnTo>
                  <a:lnTo>
                    <a:pt x="113084" y="375176"/>
                  </a:lnTo>
                  <a:lnTo>
                    <a:pt x="147789" y="321899"/>
                  </a:lnTo>
                  <a:lnTo>
                    <a:pt x="182628" y="260603"/>
                  </a:lnTo>
                  <a:lnTo>
                    <a:pt x="213868" y="197379"/>
                  </a:lnTo>
                  <a:lnTo>
                    <a:pt x="238531" y="138768"/>
                  </a:lnTo>
                  <a:lnTo>
                    <a:pt x="255907" y="87249"/>
                  </a:lnTo>
                  <a:lnTo>
                    <a:pt x="265281" y="45296"/>
                  </a:lnTo>
                  <a:lnTo>
                    <a:pt x="265942" y="15388"/>
                  </a:lnTo>
                  <a:lnTo>
                    <a:pt x="257177" y="0"/>
                  </a:lnTo>
                  <a:close/>
                </a:path>
              </a:pathLst>
            </a:custGeom>
            <a:solidFill>
              <a:srgbClr val="D9D9D9"/>
            </a:solidFill>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32" name="object 29">
              <a:extLst>
                <a:ext uri="{FF2B5EF4-FFF2-40B4-BE49-F238E27FC236}">
                  <a16:creationId xmlns:a16="http://schemas.microsoft.com/office/drawing/2014/main" id="{E24A5ACC-D6E7-4E9E-9C77-357BEC418D67}"/>
                </a:ext>
              </a:extLst>
            </p:cNvPr>
            <p:cNvSpPr/>
            <p:nvPr/>
          </p:nvSpPr>
          <p:spPr>
            <a:xfrm>
              <a:off x="5974712" y="2977174"/>
              <a:ext cx="266065" cy="468630"/>
            </a:xfrm>
            <a:custGeom>
              <a:avLst/>
              <a:gdLst/>
              <a:ahLst/>
              <a:cxnLst/>
              <a:rect l="l" t="t" r="r" b="b"/>
              <a:pathLst>
                <a:path w="266064" h="468629">
                  <a:moveTo>
                    <a:pt x="182628" y="260603"/>
                  </a:moveTo>
                  <a:lnTo>
                    <a:pt x="147789" y="321899"/>
                  </a:lnTo>
                  <a:lnTo>
                    <a:pt x="113084" y="375176"/>
                  </a:lnTo>
                  <a:lnTo>
                    <a:pt x="80171" y="418449"/>
                  </a:lnTo>
                  <a:lnTo>
                    <a:pt x="50708" y="449730"/>
                  </a:lnTo>
                  <a:lnTo>
                    <a:pt x="8765" y="468375"/>
                  </a:lnTo>
                  <a:lnTo>
                    <a:pt x="0" y="453041"/>
                  </a:lnTo>
                  <a:lnTo>
                    <a:pt x="10035" y="381238"/>
                  </a:lnTo>
                  <a:lnTo>
                    <a:pt x="27410" y="329729"/>
                  </a:lnTo>
                  <a:lnTo>
                    <a:pt x="52074" y="271123"/>
                  </a:lnTo>
                  <a:lnTo>
                    <a:pt x="83314" y="207898"/>
                  </a:lnTo>
                  <a:lnTo>
                    <a:pt x="118153" y="146602"/>
                  </a:lnTo>
                  <a:lnTo>
                    <a:pt x="152858" y="93321"/>
                  </a:lnTo>
                  <a:lnTo>
                    <a:pt x="185771" y="50037"/>
                  </a:lnTo>
                  <a:lnTo>
                    <a:pt x="215234" y="18734"/>
                  </a:lnTo>
                  <a:lnTo>
                    <a:pt x="257177" y="0"/>
                  </a:lnTo>
                  <a:lnTo>
                    <a:pt x="265942" y="15388"/>
                  </a:lnTo>
                  <a:lnTo>
                    <a:pt x="255907" y="87249"/>
                  </a:lnTo>
                  <a:lnTo>
                    <a:pt x="238531" y="138768"/>
                  </a:lnTo>
                  <a:lnTo>
                    <a:pt x="213868" y="197379"/>
                  </a:lnTo>
                  <a:lnTo>
                    <a:pt x="182628" y="260603"/>
                  </a:lnTo>
                </a:path>
              </a:pathLst>
            </a:custGeom>
            <a:ln w="12699">
              <a:solidFill>
                <a:srgbClr val="33294A"/>
              </a:solidFill>
            </a:ln>
          </p:spPr>
          <p:txBody>
            <a:bodyPr wrap="square" lIns="0" tIns="0" rIns="0" bIns="0" rtlCol="0"/>
            <a:lstStyle/>
            <a:p>
              <a:endParaRPr sz="1600" dirty="0">
                <a:latin typeface="Calibri" panose="020F0502020204030204" pitchFamily="34" charset="0"/>
                <a:cs typeface="Calibri" panose="020F0502020204030204" pitchFamily="34" charset="0"/>
              </a:endParaRPr>
            </a:p>
          </p:txBody>
        </p:sp>
        <p:sp>
          <p:nvSpPr>
            <p:cNvPr id="33" name="object 30">
              <a:extLst>
                <a:ext uri="{FF2B5EF4-FFF2-40B4-BE49-F238E27FC236}">
                  <a16:creationId xmlns:a16="http://schemas.microsoft.com/office/drawing/2014/main" id="{D7848613-9B31-45A8-ADE5-2D682FE1A555}"/>
                </a:ext>
              </a:extLst>
            </p:cNvPr>
            <p:cNvSpPr/>
            <p:nvPr/>
          </p:nvSpPr>
          <p:spPr>
            <a:xfrm>
              <a:off x="6005957" y="2942653"/>
              <a:ext cx="314960" cy="577215"/>
            </a:xfrm>
            <a:custGeom>
              <a:avLst/>
              <a:gdLst/>
              <a:ahLst/>
              <a:cxnLst/>
              <a:rect l="l" t="t" r="r" b="b"/>
              <a:pathLst>
                <a:path w="314960" h="577214">
                  <a:moveTo>
                    <a:pt x="45212" y="555855"/>
                  </a:moveTo>
                  <a:lnTo>
                    <a:pt x="26128" y="569168"/>
                  </a:lnTo>
                  <a:lnTo>
                    <a:pt x="10175" y="577207"/>
                  </a:lnTo>
                  <a:lnTo>
                    <a:pt x="438" y="574696"/>
                  </a:lnTo>
                  <a:lnTo>
                    <a:pt x="0" y="556363"/>
                  </a:lnTo>
                  <a:lnTo>
                    <a:pt x="7182" y="525576"/>
                  </a:lnTo>
                  <a:lnTo>
                    <a:pt x="19996" y="481823"/>
                  </a:lnTo>
                  <a:lnTo>
                    <a:pt x="37920" y="431035"/>
                  </a:lnTo>
                  <a:lnTo>
                    <a:pt x="60427" y="379144"/>
                  </a:lnTo>
                  <a:lnTo>
                    <a:pt x="86994" y="332081"/>
                  </a:lnTo>
                  <a:lnTo>
                    <a:pt x="115468" y="296076"/>
                  </a:lnTo>
                  <a:lnTo>
                    <a:pt x="150913" y="259860"/>
                  </a:lnTo>
                  <a:lnTo>
                    <a:pt x="189420" y="224258"/>
                  </a:lnTo>
                  <a:lnTo>
                    <a:pt x="227080" y="190095"/>
                  </a:lnTo>
                  <a:lnTo>
                    <a:pt x="259985" y="158197"/>
                  </a:lnTo>
                  <a:lnTo>
                    <a:pt x="284225" y="129389"/>
                  </a:lnTo>
                  <a:lnTo>
                    <a:pt x="305153" y="89628"/>
                  </a:lnTo>
                  <a:lnTo>
                    <a:pt x="314293" y="53808"/>
                  </a:lnTo>
                  <a:lnTo>
                    <a:pt x="314908" y="25394"/>
                  </a:lnTo>
                  <a:lnTo>
                    <a:pt x="310260" y="7850"/>
                  </a:lnTo>
                  <a:lnTo>
                    <a:pt x="301150" y="0"/>
                  </a:lnTo>
                  <a:lnTo>
                    <a:pt x="285861" y="674"/>
                  </a:lnTo>
                  <a:lnTo>
                    <a:pt x="263880" y="13350"/>
                  </a:lnTo>
                  <a:lnTo>
                    <a:pt x="234695" y="41505"/>
                  </a:lnTo>
                </a:path>
              </a:pathLst>
            </a:custGeom>
            <a:ln w="12699">
              <a:solidFill>
                <a:srgbClr val="042F5B"/>
              </a:solidFill>
            </a:ln>
          </p:spPr>
          <p:txBody>
            <a:bodyPr wrap="square" lIns="0" tIns="0" rIns="0" bIns="0" rtlCol="0"/>
            <a:lstStyle/>
            <a:p>
              <a:endParaRPr sz="1600" dirty="0">
                <a:latin typeface="Calibri" panose="020F0502020204030204" pitchFamily="34" charset="0"/>
                <a:cs typeface="Calibri" panose="020F0502020204030204" pitchFamily="34" charset="0"/>
              </a:endParaRPr>
            </a:p>
          </p:txBody>
        </p:sp>
      </p:grpSp>
      <p:pic>
        <p:nvPicPr>
          <p:cNvPr id="34" name="Picture 33">
            <a:extLst>
              <a:ext uri="{FF2B5EF4-FFF2-40B4-BE49-F238E27FC236}">
                <a16:creationId xmlns:a16="http://schemas.microsoft.com/office/drawing/2014/main" id="{B04BD44C-ADD3-48E0-945E-438215885551}"/>
              </a:ext>
            </a:extLst>
          </p:cNvPr>
          <p:cNvPicPr>
            <a:picLocks noChangeAspect="1"/>
          </p:cNvPicPr>
          <p:nvPr/>
        </p:nvPicPr>
        <p:blipFill>
          <a:blip r:embed="rId6"/>
          <a:stretch>
            <a:fillRect/>
          </a:stretch>
        </p:blipFill>
        <p:spPr>
          <a:xfrm>
            <a:off x="6475575" y="1596204"/>
            <a:ext cx="4824537" cy="3997976"/>
          </a:xfrm>
          <a:prstGeom prst="rect">
            <a:avLst/>
          </a:prstGeom>
        </p:spPr>
      </p:pic>
      <p:sp>
        <p:nvSpPr>
          <p:cNvPr id="3" name="TextBox 2">
            <a:extLst>
              <a:ext uri="{FF2B5EF4-FFF2-40B4-BE49-F238E27FC236}">
                <a16:creationId xmlns:a16="http://schemas.microsoft.com/office/drawing/2014/main" id="{73011DF8-7902-44A5-9B44-804C10973728}"/>
              </a:ext>
            </a:extLst>
          </p:cNvPr>
          <p:cNvSpPr txBox="1"/>
          <p:nvPr/>
        </p:nvSpPr>
        <p:spPr>
          <a:xfrm>
            <a:off x="718556" y="6161393"/>
            <a:ext cx="5445722" cy="261610"/>
          </a:xfrm>
          <a:prstGeom prst="rect">
            <a:avLst/>
          </a:prstGeom>
          <a:noFill/>
        </p:spPr>
        <p:txBody>
          <a:bodyPr wrap="none" rtlCol="0">
            <a:spAutoFit/>
          </a:bodyPr>
          <a:lstStyle/>
          <a:p>
            <a:r>
              <a:rPr lang="en-US" sz="1100" dirty="0">
                <a:solidFill>
                  <a:schemeClr val="bg1">
                    <a:lumMod val="50000"/>
                  </a:schemeClr>
                </a:solidFill>
                <a:latin typeface="Avenir Next" panose="020B0503020202020204" pitchFamily="34" charset="0"/>
              </a:rPr>
              <a:t>*K. Straathof et al, 25 Nov 2020, Science Translational Medicine, Vol. 12, Issue 571</a:t>
            </a:r>
            <a:endParaRPr lang="en-GB" sz="1100" dirty="0">
              <a:solidFill>
                <a:schemeClr val="bg1">
                  <a:lumMod val="50000"/>
                </a:schemeClr>
              </a:solidFill>
              <a:latin typeface="Avenir Next" panose="020B0503020202020204" pitchFamily="34" charset="0"/>
            </a:endParaRPr>
          </a:p>
        </p:txBody>
      </p:sp>
      <p:sp>
        <p:nvSpPr>
          <p:cNvPr id="37" name="Text Placeholder 3">
            <a:extLst>
              <a:ext uri="{FF2B5EF4-FFF2-40B4-BE49-F238E27FC236}">
                <a16:creationId xmlns:a16="http://schemas.microsoft.com/office/drawing/2014/main" id="{B0E1DD39-DA2E-CB41-B6DD-2B88F439B3E8}"/>
              </a:ext>
            </a:extLst>
          </p:cNvPr>
          <p:cNvSpPr txBox="1">
            <a:spLocks/>
          </p:cNvSpPr>
          <p:nvPr/>
        </p:nvSpPr>
        <p:spPr>
          <a:xfrm>
            <a:off x="6475576" y="1608329"/>
            <a:ext cx="5179800" cy="361950"/>
          </a:xfrm>
          <a:prstGeom prst="rect">
            <a:avLst/>
          </a:prstGeom>
          <a:solidFill>
            <a:schemeClr val="bg1"/>
          </a:solidFill>
        </p:spPr>
        <p:txBody>
          <a:bodyPr vert="horz" lIns="91440" tIns="45720" rIns="91440" bIns="45720" rtlCol="0">
            <a:noAutofit/>
          </a:bodyPr>
          <a:lstStyle>
            <a:lvl1pPr marL="0" indent="0" algn="l" defTabSz="685783" rtl="0" eaLnBrk="1" latinLnBrk="0" hangingPunct="1">
              <a:lnSpc>
                <a:spcPct val="120000"/>
              </a:lnSpc>
              <a:spcBef>
                <a:spcPts val="0"/>
              </a:spcBef>
              <a:buClr>
                <a:schemeClr val="accent2"/>
              </a:buClr>
              <a:buFont typeface="Calibri Light" panose="020F0302020204030204" pitchFamily="34" charset="0"/>
              <a:buNone/>
              <a:defRPr sz="2000" b="1" i="0" kern="1200">
                <a:solidFill>
                  <a:schemeClr val="accent2"/>
                </a:solidFill>
                <a:latin typeface="Calibri" panose="020F0502020204030204" pitchFamily="34" charset="0"/>
                <a:ea typeface="+mn-ea"/>
                <a:cs typeface="Calibri" panose="020F0502020204030204" pitchFamily="34" charset="0"/>
              </a:defRPr>
            </a:lvl1pPr>
            <a:lvl2pPr marL="717550" indent="-363538" algn="l" defTabSz="685783" rtl="0" eaLnBrk="1" latinLnBrk="0" hangingPunct="1">
              <a:lnSpc>
                <a:spcPct val="120000"/>
              </a:lnSpc>
              <a:spcBef>
                <a:spcPts val="0"/>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982663" indent="-265113" algn="l" defTabSz="685783" rtl="0" eaLnBrk="1" latinLnBrk="0" hangingPunct="1">
              <a:lnSpc>
                <a:spcPct val="120000"/>
              </a:lnSpc>
              <a:spcBef>
                <a:spcPts val="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258888" indent="-276225" algn="l" defTabSz="685783" rtl="0" eaLnBrk="1" latinLnBrk="0" hangingPunct="1">
              <a:lnSpc>
                <a:spcPct val="120000"/>
              </a:lnSpc>
              <a:spcBef>
                <a:spcPts val="0"/>
              </a:spcBef>
              <a:buFont typeface="Calibri Light" panose="020F0302020204030204" pitchFamily="34" charset="0"/>
              <a:buChar char="–"/>
              <a:defRPr sz="1200" kern="1200">
                <a:solidFill>
                  <a:schemeClr val="tx1"/>
                </a:solidFill>
                <a:latin typeface="Calibri" panose="020F0502020204030204" pitchFamily="34" charset="0"/>
                <a:ea typeface="+mn-ea"/>
                <a:cs typeface="Calibri" panose="020F0502020204030204" pitchFamily="34" charset="0"/>
              </a:defRPr>
            </a:lvl4pPr>
            <a:lvl5pPr marL="1435100" indent="-134938" algn="l" defTabSz="685783" rtl="0" eaLnBrk="1" latinLnBrk="0" hangingPunct="1">
              <a:lnSpc>
                <a:spcPct val="120000"/>
              </a:lnSpc>
              <a:spcBef>
                <a:spcPts val="0"/>
              </a:spcBef>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600" b="0" dirty="0">
                <a:solidFill>
                  <a:srgbClr val="00ACB8"/>
                </a:solidFill>
                <a:latin typeface="Avenir Next Medium" panose="020B0503020202020204" pitchFamily="34" charset="0"/>
              </a:rPr>
              <a:t>DAY 0			        DAY 28</a:t>
            </a:r>
          </a:p>
        </p:txBody>
      </p:sp>
    </p:spTree>
    <p:extLst>
      <p:ext uri="{BB962C8B-B14F-4D97-AF65-F5344CB8AC3E}">
        <p14:creationId xmlns:p14="http://schemas.microsoft.com/office/powerpoint/2010/main" val="1204906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BF31D-9CB1-499C-8B11-E258FE76DBAD}"/>
              </a:ext>
            </a:extLst>
          </p:cNvPr>
          <p:cNvSpPr>
            <a:spLocks noGrp="1"/>
          </p:cNvSpPr>
          <p:nvPr>
            <p:ph type="title"/>
          </p:nvPr>
        </p:nvSpPr>
        <p:spPr>
          <a:xfrm>
            <a:off x="718556" y="325224"/>
            <a:ext cx="9367836" cy="1325563"/>
          </a:xfrm>
          <a:prstGeom prst="rect">
            <a:avLst/>
          </a:prstGeom>
        </p:spPr>
        <p:txBody>
          <a:bodyPr/>
          <a:lstStyle/>
          <a:p>
            <a:r>
              <a:rPr lang="en-US" sz="2200" dirty="0"/>
              <a:t>Modular approach designed to enhance AUTO6NG for solid tumor environment</a:t>
            </a:r>
            <a:br>
              <a:rPr lang="en-US" sz="2200" dirty="0"/>
            </a:br>
            <a:r>
              <a:rPr lang="en-US" sz="1600" dirty="0">
                <a:solidFill>
                  <a:schemeClr val="bg1"/>
                </a:solidFill>
                <a:latin typeface="Avenir Next" panose="020B0503020202020204" pitchFamily="34" charset="0"/>
              </a:rPr>
              <a:t>Next generation programs powered by our proprietary technology toolbox</a:t>
            </a:r>
            <a:endParaRPr lang="en-GB" sz="2200" dirty="0"/>
          </a:p>
        </p:txBody>
      </p:sp>
      <p:sp>
        <p:nvSpPr>
          <p:cNvPr id="5" name="Slide Number Placeholder 4">
            <a:extLst>
              <a:ext uri="{FF2B5EF4-FFF2-40B4-BE49-F238E27FC236}">
                <a16:creationId xmlns:a16="http://schemas.microsoft.com/office/drawing/2014/main" id="{50BA1EC4-619E-46AB-A09D-723D99495E60}"/>
              </a:ext>
            </a:extLst>
          </p:cNvPr>
          <p:cNvSpPr>
            <a:spLocks noGrp="1"/>
          </p:cNvSpPr>
          <p:nvPr>
            <p:ph type="sldNum" sz="quarter" idx="10"/>
          </p:nvPr>
        </p:nvSpPr>
        <p:spPr/>
        <p:txBody>
          <a:bodyPr/>
          <a:lstStyle/>
          <a:p>
            <a:fld id="{BC8BC6DF-6D23-4AB4-B2C6-9FDA3DE90436}" type="slidenum">
              <a:rPr lang="en-GB" smtClean="0">
                <a:solidFill>
                  <a:srgbClr val="00ACB8"/>
                </a:solidFill>
              </a:rPr>
              <a:pPr/>
              <a:t>34</a:t>
            </a:fld>
            <a:endParaRPr lang="en-GB" dirty="0">
              <a:solidFill>
                <a:srgbClr val="00ACB8"/>
              </a:solidFill>
            </a:endParaRPr>
          </a:p>
        </p:txBody>
      </p:sp>
      <p:sp>
        <p:nvSpPr>
          <p:cNvPr id="3" name="Content Placeholder 2">
            <a:extLst>
              <a:ext uri="{FF2B5EF4-FFF2-40B4-BE49-F238E27FC236}">
                <a16:creationId xmlns:a16="http://schemas.microsoft.com/office/drawing/2014/main" id="{3E7CEEE9-11FB-4516-84E8-36DAA4099823}"/>
              </a:ext>
            </a:extLst>
          </p:cNvPr>
          <p:cNvSpPr>
            <a:spLocks noGrp="1"/>
          </p:cNvSpPr>
          <p:nvPr>
            <p:ph idx="4294967295"/>
          </p:nvPr>
        </p:nvSpPr>
        <p:spPr>
          <a:xfrm>
            <a:off x="695197" y="5147622"/>
            <a:ext cx="10897625" cy="1130300"/>
          </a:xfrm>
        </p:spPr>
        <p:txBody>
          <a:bodyPr/>
          <a:lstStyle/>
          <a:p>
            <a:pPr marL="0" indent="0">
              <a:lnSpc>
                <a:spcPts val="2220"/>
              </a:lnSpc>
              <a:spcBef>
                <a:spcPts val="600"/>
              </a:spcBef>
              <a:spcAft>
                <a:spcPts val="600"/>
              </a:spcAft>
              <a:buClr>
                <a:srgbClr val="00ACB8"/>
              </a:buClr>
              <a:buSzPct val="120000"/>
              <a:buNone/>
            </a:pPr>
            <a:r>
              <a:rPr lang="en-GB" sz="1600" b="1" dirty="0">
                <a:solidFill>
                  <a:srgbClr val="00ACB8"/>
                </a:solidFill>
                <a:latin typeface="Avenir Next Demi Bold" panose="020B0503020202020204" pitchFamily="34" charset="0"/>
              </a:rPr>
              <a:t> AUTO6NG:</a:t>
            </a:r>
          </a:p>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Utilizes GD2 CAR from AUTO6, and is further enhanced to address persistence, control and </a:t>
            </a:r>
            <a:r>
              <a:rPr lang="en-GB" sz="1600" dirty="0" err="1">
                <a:solidFill>
                  <a:schemeClr val="accent1">
                    <a:lumMod val="50000"/>
                  </a:schemeClr>
                </a:solidFill>
                <a:latin typeface="Avenir Next" panose="020B0503020202020204" pitchFamily="34" charset="0"/>
              </a:rPr>
              <a:t>tumor</a:t>
            </a:r>
            <a:r>
              <a:rPr lang="en-GB" sz="1600" dirty="0">
                <a:solidFill>
                  <a:schemeClr val="accent1">
                    <a:lumMod val="50000"/>
                  </a:schemeClr>
                </a:solidFill>
                <a:latin typeface="Avenir Next" panose="020B0503020202020204" pitchFamily="34" charset="0"/>
              </a:rPr>
              <a:t> </a:t>
            </a:r>
            <a:r>
              <a:rPr lang="en-GB" sz="1600" dirty="0" err="1">
                <a:solidFill>
                  <a:schemeClr val="accent1">
                    <a:lumMod val="50000"/>
                  </a:schemeClr>
                </a:solidFill>
                <a:latin typeface="Avenir Next" panose="020B0503020202020204" pitchFamily="34" charset="0"/>
              </a:rPr>
              <a:t>defenses</a:t>
            </a:r>
            <a:r>
              <a:rPr lang="en-GB" sz="1600" dirty="0">
                <a:solidFill>
                  <a:schemeClr val="accent1">
                    <a:lumMod val="50000"/>
                  </a:schemeClr>
                </a:solidFill>
                <a:latin typeface="Avenir Next" panose="020B0503020202020204" pitchFamily="34" charset="0"/>
              </a:rPr>
              <a:t> </a:t>
            </a:r>
          </a:p>
          <a:p>
            <a:pPr>
              <a:lnSpc>
                <a:spcPts val="2220"/>
              </a:lnSpc>
              <a:spcBef>
                <a:spcPts val="6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Targeting neuroblastoma, osteosarcoma, melanoma and small cell lung cancer amongst others</a:t>
            </a:r>
          </a:p>
        </p:txBody>
      </p:sp>
      <p:sp>
        <p:nvSpPr>
          <p:cNvPr id="8" name="Rectangle 7">
            <a:extLst>
              <a:ext uri="{FF2B5EF4-FFF2-40B4-BE49-F238E27FC236}">
                <a16:creationId xmlns:a16="http://schemas.microsoft.com/office/drawing/2014/main" id="{B68763F4-4743-3144-886D-51B2F3637957}"/>
              </a:ext>
            </a:extLst>
          </p:cNvPr>
          <p:cNvSpPr/>
          <p:nvPr/>
        </p:nvSpPr>
        <p:spPr>
          <a:xfrm>
            <a:off x="798154" y="1724674"/>
            <a:ext cx="3656040" cy="15955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BE8AC150-90B0-FB48-AD9B-D395A1AEE678}"/>
              </a:ext>
            </a:extLst>
          </p:cNvPr>
          <p:cNvSpPr/>
          <p:nvPr/>
        </p:nvSpPr>
        <p:spPr>
          <a:xfrm>
            <a:off x="870475" y="1861287"/>
            <a:ext cx="3416771" cy="1323439"/>
          </a:xfrm>
          <a:prstGeom prst="rect">
            <a:avLst/>
          </a:prstGeom>
        </p:spPr>
        <p:txBody>
          <a:bodyPr wrap="square" anchor="ctr">
            <a:spAutoFit/>
          </a:bodyPr>
          <a:lstStyle/>
          <a:p>
            <a:pPr algn="ctr"/>
            <a:r>
              <a:rPr lang="en-US" sz="1600" dirty="0">
                <a:solidFill>
                  <a:schemeClr val="bg1"/>
                </a:solidFill>
                <a:latin typeface="Avenir Next Medium" panose="020B0503020202020204" pitchFamily="34" charset="0"/>
              </a:rPr>
              <a:t>GD2 CAR</a:t>
            </a:r>
            <a:br>
              <a:rPr lang="en-US" sz="1600" dirty="0">
                <a:solidFill>
                  <a:schemeClr val="bg1"/>
                </a:solidFill>
                <a:latin typeface="Avenir Next Medium" panose="020B0503020202020204" pitchFamily="34" charset="0"/>
              </a:rPr>
            </a:br>
            <a:endParaRPr lang="en-US" sz="1600" dirty="0">
              <a:solidFill>
                <a:schemeClr val="bg1"/>
              </a:solidFill>
              <a:latin typeface="Avenir Next Medium" panose="020B0503020202020204" pitchFamily="34" charset="0"/>
            </a:endParaRPr>
          </a:p>
          <a:p>
            <a:pPr algn="ctr"/>
            <a:r>
              <a:rPr lang="en-US" sz="1600" dirty="0">
                <a:solidFill>
                  <a:schemeClr val="bg1"/>
                </a:solidFill>
                <a:latin typeface="Avenir Next" panose="020B0503020202020204" pitchFamily="34" charset="0"/>
                <a:cs typeface="Calibri" panose="020F0502020204030204" pitchFamily="34" charset="0"/>
              </a:rPr>
              <a:t>To provide anti-tumor activity and potential to help address neurotoxicity and pain syndrome</a:t>
            </a:r>
            <a:endParaRPr lang="en-GB" sz="1600" dirty="0">
              <a:ln w="0"/>
              <a:solidFill>
                <a:schemeClr val="bg1"/>
              </a:solidFill>
              <a:effectLst>
                <a:outerShdw blurRad="38100" dist="19050" dir="2700000" algn="tl" rotWithShape="0">
                  <a:schemeClr val="dk1">
                    <a:alpha val="40000"/>
                  </a:schemeClr>
                </a:outerShdw>
              </a:effectLst>
              <a:latin typeface="Avenir Next" panose="020B0503020202020204" pitchFamily="34" charset="0"/>
              <a:cs typeface="Calibri" panose="020F0502020204030204" pitchFamily="34" charset="0"/>
            </a:endParaRPr>
          </a:p>
        </p:txBody>
      </p:sp>
      <p:sp>
        <p:nvSpPr>
          <p:cNvPr id="95" name="Rectangle 94">
            <a:extLst>
              <a:ext uri="{FF2B5EF4-FFF2-40B4-BE49-F238E27FC236}">
                <a16:creationId xmlns:a16="http://schemas.microsoft.com/office/drawing/2014/main" id="{174CB58D-5961-3B40-B8E1-0EE8111093E9}"/>
              </a:ext>
            </a:extLst>
          </p:cNvPr>
          <p:cNvSpPr/>
          <p:nvPr/>
        </p:nvSpPr>
        <p:spPr>
          <a:xfrm>
            <a:off x="4595980" y="1724675"/>
            <a:ext cx="3226766" cy="1595553"/>
          </a:xfrm>
          <a:prstGeom prst="rect">
            <a:avLst/>
          </a:prstGeom>
          <a:solidFill>
            <a:srgbClr val="009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1DAA8266-EC6E-4844-AEB0-AAC05D5BDD41}"/>
              </a:ext>
            </a:extLst>
          </p:cNvPr>
          <p:cNvSpPr/>
          <p:nvPr/>
        </p:nvSpPr>
        <p:spPr>
          <a:xfrm>
            <a:off x="7665015" y="4096260"/>
            <a:ext cx="2225006" cy="1323439"/>
          </a:xfrm>
          <a:prstGeom prst="rect">
            <a:avLst/>
          </a:prstGeom>
        </p:spPr>
        <p:txBody>
          <a:bodyPr wrap="square">
            <a:spAutoFit/>
          </a:bodyPr>
          <a:lstStyle/>
          <a:p>
            <a:pPr algn="ctr"/>
            <a:r>
              <a:rPr lang="en-US" sz="1600" dirty="0">
                <a:solidFill>
                  <a:schemeClr val="bg1"/>
                </a:solidFill>
                <a:latin typeface="Avenir Next" panose="020B0503020202020204" pitchFamily="34" charset="0"/>
                <a:cs typeface="Calibri" panose="020F0502020204030204" pitchFamily="34" charset="0"/>
              </a:rPr>
              <a:t>To overcome inhibitory effect of TGF</a:t>
            </a:r>
            <a:r>
              <a:rPr lang="el-GR" sz="1600" dirty="0">
                <a:solidFill>
                  <a:schemeClr val="bg1"/>
                </a:solidFill>
                <a:latin typeface="Avenir Next" panose="020B0503020202020204" pitchFamily="34" charset="0"/>
                <a:cs typeface="Calibri" panose="020F0502020204030204" pitchFamily="34" charset="0"/>
              </a:rPr>
              <a:t>β</a:t>
            </a:r>
            <a:r>
              <a:rPr lang="en-US" sz="1600" dirty="0">
                <a:solidFill>
                  <a:schemeClr val="bg1"/>
                </a:solidFill>
                <a:latin typeface="Avenir Next" panose="020B0503020202020204" pitchFamily="34" charset="0"/>
                <a:cs typeface="Calibri" panose="020F0502020204030204" pitchFamily="34" charset="0"/>
              </a:rPr>
              <a:t> in microenvironment</a:t>
            </a:r>
          </a:p>
          <a:p>
            <a:pPr algn="ctr"/>
            <a:endParaRPr lang="en-US" sz="1600" dirty="0">
              <a:solidFill>
                <a:schemeClr val="bg1"/>
              </a:solidFill>
              <a:latin typeface="Avenir Next" panose="020B0503020202020204" pitchFamily="34" charset="0"/>
              <a:cs typeface="Calibri" panose="020F0502020204030204" pitchFamily="34" charset="0"/>
            </a:endParaRPr>
          </a:p>
        </p:txBody>
      </p:sp>
      <p:grpSp>
        <p:nvGrpSpPr>
          <p:cNvPr id="106" name="Group 105">
            <a:extLst>
              <a:ext uri="{FF2B5EF4-FFF2-40B4-BE49-F238E27FC236}">
                <a16:creationId xmlns:a16="http://schemas.microsoft.com/office/drawing/2014/main" id="{911A0541-47EF-9841-8492-FA8446FCE6E6}"/>
              </a:ext>
            </a:extLst>
          </p:cNvPr>
          <p:cNvGrpSpPr/>
          <p:nvPr/>
        </p:nvGrpSpPr>
        <p:grpSpPr>
          <a:xfrm>
            <a:off x="7796000" y="3882870"/>
            <a:ext cx="3741958" cy="1633083"/>
            <a:chOff x="4206336" y="2449316"/>
            <a:chExt cx="4032067" cy="1886312"/>
          </a:xfrm>
        </p:grpSpPr>
        <p:grpSp>
          <p:nvGrpSpPr>
            <p:cNvPr id="107" name="Group 106">
              <a:extLst>
                <a:ext uri="{FF2B5EF4-FFF2-40B4-BE49-F238E27FC236}">
                  <a16:creationId xmlns:a16="http://schemas.microsoft.com/office/drawing/2014/main" id="{33850F7D-D0D8-BB4E-A76A-0D8DCD270FEC}"/>
                </a:ext>
              </a:extLst>
            </p:cNvPr>
            <p:cNvGrpSpPr/>
            <p:nvPr/>
          </p:nvGrpSpPr>
          <p:grpSpPr>
            <a:xfrm>
              <a:off x="5097237" y="2449316"/>
              <a:ext cx="1814151" cy="1693662"/>
              <a:chOff x="5650522" y="3690396"/>
              <a:chExt cx="929336" cy="867613"/>
            </a:xfrm>
          </p:grpSpPr>
          <p:sp>
            <p:nvSpPr>
              <p:cNvPr id="109" name="Freeform 136">
                <a:extLst>
                  <a:ext uri="{FF2B5EF4-FFF2-40B4-BE49-F238E27FC236}">
                    <a16:creationId xmlns:a16="http://schemas.microsoft.com/office/drawing/2014/main" id="{36FBB3A5-FF48-8F4E-B8B8-907101125E8E}"/>
                  </a:ext>
                </a:extLst>
              </p:cNvPr>
              <p:cNvSpPr>
                <a:spLocks/>
              </p:cNvSpPr>
              <p:nvPr/>
            </p:nvSpPr>
            <p:spPr bwMode="auto">
              <a:xfrm>
                <a:off x="5650522" y="3690396"/>
                <a:ext cx="929336" cy="867613"/>
              </a:xfrm>
              <a:custGeom>
                <a:avLst/>
                <a:gdLst>
                  <a:gd name="T0" fmla="*/ 268 w 1501"/>
                  <a:gd name="T1" fmla="*/ 1186 h 1396"/>
                  <a:gd name="T2" fmla="*/ 760 w 1501"/>
                  <a:gd name="T3" fmla="*/ 1390 h 1396"/>
                  <a:gd name="T4" fmla="*/ 1409 w 1501"/>
                  <a:gd name="T5" fmla="*/ 671 h 1396"/>
                  <a:gd name="T6" fmla="*/ 634 w 1501"/>
                  <a:gd name="T7" fmla="*/ 33 h 1396"/>
                  <a:gd name="T8" fmla="*/ 99 w 1501"/>
                  <a:gd name="T9" fmla="*/ 443 h 1396"/>
                  <a:gd name="T10" fmla="*/ 268 w 1501"/>
                  <a:gd name="T11" fmla="*/ 1186 h 1396"/>
                </a:gdLst>
                <a:ahLst/>
                <a:cxnLst>
                  <a:cxn ang="0">
                    <a:pos x="T0" y="T1"/>
                  </a:cxn>
                  <a:cxn ang="0">
                    <a:pos x="T2" y="T3"/>
                  </a:cxn>
                  <a:cxn ang="0">
                    <a:pos x="T4" y="T5"/>
                  </a:cxn>
                  <a:cxn ang="0">
                    <a:pos x="T6" y="T7"/>
                  </a:cxn>
                  <a:cxn ang="0">
                    <a:pos x="T8" y="T9"/>
                  </a:cxn>
                  <a:cxn ang="0">
                    <a:pos x="T10" y="T11"/>
                  </a:cxn>
                </a:cxnLst>
                <a:rect l="0" t="0" r="r" b="b"/>
                <a:pathLst>
                  <a:path w="1501" h="1396">
                    <a:moveTo>
                      <a:pt x="268" y="1186"/>
                    </a:moveTo>
                    <a:cubicBezTo>
                      <a:pt x="414" y="1340"/>
                      <a:pt x="608" y="1396"/>
                      <a:pt x="760" y="1390"/>
                    </a:cubicBezTo>
                    <a:cubicBezTo>
                      <a:pt x="967" y="1383"/>
                      <a:pt x="1501" y="1213"/>
                      <a:pt x="1409" y="671"/>
                    </a:cubicBezTo>
                    <a:cubicBezTo>
                      <a:pt x="1298" y="110"/>
                      <a:pt x="837" y="0"/>
                      <a:pt x="634" y="33"/>
                    </a:cubicBezTo>
                    <a:cubicBezTo>
                      <a:pt x="381" y="73"/>
                      <a:pt x="173" y="219"/>
                      <a:pt x="99" y="443"/>
                    </a:cubicBezTo>
                    <a:cubicBezTo>
                      <a:pt x="23" y="649"/>
                      <a:pt x="0" y="901"/>
                      <a:pt x="268" y="1186"/>
                    </a:cubicBezTo>
                  </a:path>
                </a:pathLst>
              </a:custGeom>
              <a:solidFill>
                <a:srgbClr val="DBDBDB"/>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350" dirty="0">
                  <a:latin typeface="Calibri" panose="020F0502020204030204" pitchFamily="34" charset="0"/>
                </a:endParaRPr>
              </a:p>
            </p:txBody>
          </p:sp>
          <p:sp>
            <p:nvSpPr>
              <p:cNvPr id="110" name="Freeform 137">
                <a:extLst>
                  <a:ext uri="{FF2B5EF4-FFF2-40B4-BE49-F238E27FC236}">
                    <a16:creationId xmlns:a16="http://schemas.microsoft.com/office/drawing/2014/main" id="{8D2A6700-5F3F-2B45-BE69-97E3DBC16ACB}"/>
                  </a:ext>
                </a:extLst>
              </p:cNvPr>
              <p:cNvSpPr>
                <a:spLocks/>
              </p:cNvSpPr>
              <p:nvPr/>
            </p:nvSpPr>
            <p:spPr bwMode="auto">
              <a:xfrm>
                <a:off x="5813078" y="3906268"/>
                <a:ext cx="70224" cy="70224"/>
              </a:xfrm>
              <a:custGeom>
                <a:avLst/>
                <a:gdLst>
                  <a:gd name="T0" fmla="*/ 3 w 101"/>
                  <a:gd name="T1" fmla="*/ 56 h 101"/>
                  <a:gd name="T2" fmla="*/ 46 w 101"/>
                  <a:gd name="T3" fmla="*/ 3 h 101"/>
                  <a:gd name="T4" fmla="*/ 99 w 101"/>
                  <a:gd name="T5" fmla="*/ 45 h 101"/>
                  <a:gd name="T6" fmla="*/ 56 w 101"/>
                  <a:gd name="T7" fmla="*/ 98 h 101"/>
                  <a:gd name="T8" fmla="*/ 3 w 101"/>
                  <a:gd name="T9" fmla="*/ 56 h 101"/>
                </a:gdLst>
                <a:ahLst/>
                <a:cxnLst>
                  <a:cxn ang="0">
                    <a:pos x="T0" y="T1"/>
                  </a:cxn>
                  <a:cxn ang="0">
                    <a:pos x="T2" y="T3"/>
                  </a:cxn>
                  <a:cxn ang="0">
                    <a:pos x="T4" y="T5"/>
                  </a:cxn>
                  <a:cxn ang="0">
                    <a:pos x="T6" y="T7"/>
                  </a:cxn>
                  <a:cxn ang="0">
                    <a:pos x="T8" y="T9"/>
                  </a:cxn>
                </a:cxnLst>
                <a:rect l="0" t="0" r="r" b="b"/>
                <a:pathLst>
                  <a:path w="101" h="101">
                    <a:moveTo>
                      <a:pt x="3" y="56"/>
                    </a:moveTo>
                    <a:cubicBezTo>
                      <a:pt x="0" y="30"/>
                      <a:pt x="19" y="6"/>
                      <a:pt x="46" y="3"/>
                    </a:cubicBezTo>
                    <a:cubicBezTo>
                      <a:pt x="72" y="0"/>
                      <a:pt x="96" y="19"/>
                      <a:pt x="99" y="45"/>
                    </a:cubicBezTo>
                    <a:cubicBezTo>
                      <a:pt x="101" y="72"/>
                      <a:pt x="82" y="95"/>
                      <a:pt x="56" y="98"/>
                    </a:cubicBezTo>
                    <a:cubicBezTo>
                      <a:pt x="30" y="101"/>
                      <a:pt x="6" y="82"/>
                      <a:pt x="3" y="56"/>
                    </a:cubicBezTo>
                  </a:path>
                </a:pathLst>
              </a:custGeom>
              <a:solidFill>
                <a:srgbClr val="4472C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350" dirty="0">
                  <a:latin typeface="Calibri" panose="020F0502020204030204" pitchFamily="34" charset="0"/>
                </a:endParaRPr>
              </a:p>
            </p:txBody>
          </p:sp>
          <p:sp>
            <p:nvSpPr>
              <p:cNvPr id="111" name="Freeform 138">
                <a:extLst>
                  <a:ext uri="{FF2B5EF4-FFF2-40B4-BE49-F238E27FC236}">
                    <a16:creationId xmlns:a16="http://schemas.microsoft.com/office/drawing/2014/main" id="{D22333E4-F6B6-3F46-8008-E2E524AF2CD5}"/>
                  </a:ext>
                </a:extLst>
              </p:cNvPr>
              <p:cNvSpPr>
                <a:spLocks/>
              </p:cNvSpPr>
              <p:nvPr/>
            </p:nvSpPr>
            <p:spPr bwMode="auto">
              <a:xfrm>
                <a:off x="5910611" y="3828242"/>
                <a:ext cx="68924" cy="70224"/>
              </a:xfrm>
              <a:custGeom>
                <a:avLst/>
                <a:gdLst>
                  <a:gd name="T0" fmla="*/ 3 w 101"/>
                  <a:gd name="T1" fmla="*/ 56 h 101"/>
                  <a:gd name="T2" fmla="*/ 45 w 101"/>
                  <a:gd name="T3" fmla="*/ 3 h 101"/>
                  <a:gd name="T4" fmla="*/ 98 w 101"/>
                  <a:gd name="T5" fmla="*/ 46 h 101"/>
                  <a:gd name="T6" fmla="*/ 56 w 101"/>
                  <a:gd name="T7" fmla="*/ 98 h 101"/>
                  <a:gd name="T8" fmla="*/ 3 w 101"/>
                  <a:gd name="T9" fmla="*/ 56 h 101"/>
                </a:gdLst>
                <a:ahLst/>
                <a:cxnLst>
                  <a:cxn ang="0">
                    <a:pos x="T0" y="T1"/>
                  </a:cxn>
                  <a:cxn ang="0">
                    <a:pos x="T2" y="T3"/>
                  </a:cxn>
                  <a:cxn ang="0">
                    <a:pos x="T4" y="T5"/>
                  </a:cxn>
                  <a:cxn ang="0">
                    <a:pos x="T6" y="T7"/>
                  </a:cxn>
                  <a:cxn ang="0">
                    <a:pos x="T8" y="T9"/>
                  </a:cxn>
                </a:cxnLst>
                <a:rect l="0" t="0" r="r" b="b"/>
                <a:pathLst>
                  <a:path w="101" h="101">
                    <a:moveTo>
                      <a:pt x="3" y="56"/>
                    </a:moveTo>
                    <a:cubicBezTo>
                      <a:pt x="0" y="30"/>
                      <a:pt x="19" y="6"/>
                      <a:pt x="45" y="3"/>
                    </a:cubicBezTo>
                    <a:cubicBezTo>
                      <a:pt x="72" y="0"/>
                      <a:pt x="95" y="19"/>
                      <a:pt x="98" y="46"/>
                    </a:cubicBezTo>
                    <a:cubicBezTo>
                      <a:pt x="101" y="72"/>
                      <a:pt x="82" y="96"/>
                      <a:pt x="56" y="98"/>
                    </a:cubicBezTo>
                    <a:cubicBezTo>
                      <a:pt x="30" y="101"/>
                      <a:pt x="6" y="82"/>
                      <a:pt x="3" y="56"/>
                    </a:cubicBezTo>
                  </a:path>
                </a:pathLst>
              </a:custGeom>
              <a:solidFill>
                <a:srgbClr val="4472C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350" dirty="0">
                  <a:latin typeface="Calibri" panose="020F0502020204030204" pitchFamily="34" charset="0"/>
                </a:endParaRPr>
              </a:p>
            </p:txBody>
          </p:sp>
          <p:sp>
            <p:nvSpPr>
              <p:cNvPr id="112" name="Freeform 139">
                <a:extLst>
                  <a:ext uri="{FF2B5EF4-FFF2-40B4-BE49-F238E27FC236}">
                    <a16:creationId xmlns:a16="http://schemas.microsoft.com/office/drawing/2014/main" id="{F7B2BD0E-16FA-9744-B737-375C672D2163}"/>
                  </a:ext>
                </a:extLst>
              </p:cNvPr>
              <p:cNvSpPr>
                <a:spLocks/>
              </p:cNvSpPr>
              <p:nvPr/>
            </p:nvSpPr>
            <p:spPr bwMode="auto">
              <a:xfrm>
                <a:off x="6118682" y="3806134"/>
                <a:ext cx="68924" cy="70224"/>
              </a:xfrm>
              <a:custGeom>
                <a:avLst/>
                <a:gdLst>
                  <a:gd name="T0" fmla="*/ 3 w 101"/>
                  <a:gd name="T1" fmla="*/ 56 h 101"/>
                  <a:gd name="T2" fmla="*/ 45 w 101"/>
                  <a:gd name="T3" fmla="*/ 3 h 101"/>
                  <a:gd name="T4" fmla="*/ 98 w 101"/>
                  <a:gd name="T5" fmla="*/ 46 h 101"/>
                  <a:gd name="T6" fmla="*/ 55 w 101"/>
                  <a:gd name="T7" fmla="*/ 98 h 101"/>
                  <a:gd name="T8" fmla="*/ 3 w 101"/>
                  <a:gd name="T9" fmla="*/ 56 h 101"/>
                </a:gdLst>
                <a:ahLst/>
                <a:cxnLst>
                  <a:cxn ang="0">
                    <a:pos x="T0" y="T1"/>
                  </a:cxn>
                  <a:cxn ang="0">
                    <a:pos x="T2" y="T3"/>
                  </a:cxn>
                  <a:cxn ang="0">
                    <a:pos x="T4" y="T5"/>
                  </a:cxn>
                  <a:cxn ang="0">
                    <a:pos x="T6" y="T7"/>
                  </a:cxn>
                  <a:cxn ang="0">
                    <a:pos x="T8" y="T9"/>
                  </a:cxn>
                </a:cxnLst>
                <a:rect l="0" t="0" r="r" b="b"/>
                <a:pathLst>
                  <a:path w="101" h="101">
                    <a:moveTo>
                      <a:pt x="3" y="56"/>
                    </a:moveTo>
                    <a:cubicBezTo>
                      <a:pt x="0" y="30"/>
                      <a:pt x="19" y="6"/>
                      <a:pt x="45" y="3"/>
                    </a:cubicBezTo>
                    <a:cubicBezTo>
                      <a:pt x="71" y="0"/>
                      <a:pt x="95" y="19"/>
                      <a:pt x="98" y="46"/>
                    </a:cubicBezTo>
                    <a:cubicBezTo>
                      <a:pt x="101" y="72"/>
                      <a:pt x="82" y="96"/>
                      <a:pt x="55" y="98"/>
                    </a:cubicBezTo>
                    <a:cubicBezTo>
                      <a:pt x="29" y="101"/>
                      <a:pt x="5" y="82"/>
                      <a:pt x="3" y="56"/>
                    </a:cubicBezTo>
                  </a:path>
                </a:pathLst>
              </a:custGeom>
              <a:solidFill>
                <a:srgbClr val="4472C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350" dirty="0">
                  <a:latin typeface="Calibri" panose="020F0502020204030204" pitchFamily="34" charset="0"/>
                </a:endParaRPr>
              </a:p>
            </p:txBody>
          </p:sp>
          <p:sp>
            <p:nvSpPr>
              <p:cNvPr id="113" name="Freeform 140">
                <a:extLst>
                  <a:ext uri="{FF2B5EF4-FFF2-40B4-BE49-F238E27FC236}">
                    <a16:creationId xmlns:a16="http://schemas.microsoft.com/office/drawing/2014/main" id="{DFEC2475-CB7B-A943-9283-944120E582BF}"/>
                  </a:ext>
                </a:extLst>
              </p:cNvPr>
              <p:cNvSpPr>
                <a:spLocks/>
              </p:cNvSpPr>
              <p:nvPr/>
            </p:nvSpPr>
            <p:spPr bwMode="auto">
              <a:xfrm>
                <a:off x="6043257" y="3793130"/>
                <a:ext cx="68924" cy="71524"/>
              </a:xfrm>
              <a:custGeom>
                <a:avLst/>
                <a:gdLst>
                  <a:gd name="T0" fmla="*/ 3 w 101"/>
                  <a:gd name="T1" fmla="*/ 56 h 102"/>
                  <a:gd name="T2" fmla="*/ 45 w 101"/>
                  <a:gd name="T3" fmla="*/ 3 h 102"/>
                  <a:gd name="T4" fmla="*/ 98 w 101"/>
                  <a:gd name="T5" fmla="*/ 46 h 102"/>
                  <a:gd name="T6" fmla="*/ 55 w 101"/>
                  <a:gd name="T7" fmla="*/ 99 h 102"/>
                  <a:gd name="T8" fmla="*/ 3 w 101"/>
                  <a:gd name="T9" fmla="*/ 56 h 102"/>
                </a:gdLst>
                <a:ahLst/>
                <a:cxnLst>
                  <a:cxn ang="0">
                    <a:pos x="T0" y="T1"/>
                  </a:cxn>
                  <a:cxn ang="0">
                    <a:pos x="T2" y="T3"/>
                  </a:cxn>
                  <a:cxn ang="0">
                    <a:pos x="T4" y="T5"/>
                  </a:cxn>
                  <a:cxn ang="0">
                    <a:pos x="T6" y="T7"/>
                  </a:cxn>
                  <a:cxn ang="0">
                    <a:pos x="T8" y="T9"/>
                  </a:cxn>
                </a:cxnLst>
                <a:rect l="0" t="0" r="r" b="b"/>
                <a:pathLst>
                  <a:path w="101" h="102">
                    <a:moveTo>
                      <a:pt x="3" y="56"/>
                    </a:moveTo>
                    <a:cubicBezTo>
                      <a:pt x="0" y="30"/>
                      <a:pt x="19" y="6"/>
                      <a:pt x="45" y="3"/>
                    </a:cubicBezTo>
                    <a:cubicBezTo>
                      <a:pt x="71" y="0"/>
                      <a:pt x="95" y="19"/>
                      <a:pt x="98" y="46"/>
                    </a:cubicBezTo>
                    <a:cubicBezTo>
                      <a:pt x="101" y="72"/>
                      <a:pt x="82" y="96"/>
                      <a:pt x="55" y="99"/>
                    </a:cubicBezTo>
                    <a:cubicBezTo>
                      <a:pt x="29" y="102"/>
                      <a:pt x="5" y="83"/>
                      <a:pt x="3" y="56"/>
                    </a:cubicBezTo>
                  </a:path>
                </a:pathLst>
              </a:custGeom>
              <a:solidFill>
                <a:srgbClr val="4472C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350" dirty="0">
                  <a:latin typeface="Calibri" panose="020F0502020204030204" pitchFamily="34" charset="0"/>
                </a:endParaRPr>
              </a:p>
            </p:txBody>
          </p:sp>
          <p:sp>
            <p:nvSpPr>
              <p:cNvPr id="114" name="Freeform 141">
                <a:extLst>
                  <a:ext uri="{FF2B5EF4-FFF2-40B4-BE49-F238E27FC236}">
                    <a16:creationId xmlns:a16="http://schemas.microsoft.com/office/drawing/2014/main" id="{D05376C0-7EBC-9D44-9248-5D78D2A8BAF1}"/>
                  </a:ext>
                </a:extLst>
              </p:cNvPr>
              <p:cNvSpPr>
                <a:spLocks/>
              </p:cNvSpPr>
              <p:nvPr/>
            </p:nvSpPr>
            <p:spPr bwMode="auto">
              <a:xfrm>
                <a:off x="5861195" y="4006402"/>
                <a:ext cx="70224" cy="70224"/>
              </a:xfrm>
              <a:custGeom>
                <a:avLst/>
                <a:gdLst>
                  <a:gd name="T0" fmla="*/ 3 w 101"/>
                  <a:gd name="T1" fmla="*/ 55 h 101"/>
                  <a:gd name="T2" fmla="*/ 45 w 101"/>
                  <a:gd name="T3" fmla="*/ 3 h 101"/>
                  <a:gd name="T4" fmla="*/ 98 w 101"/>
                  <a:gd name="T5" fmla="*/ 45 h 101"/>
                  <a:gd name="T6" fmla="*/ 56 w 101"/>
                  <a:gd name="T7" fmla="*/ 98 h 101"/>
                  <a:gd name="T8" fmla="*/ 3 w 101"/>
                  <a:gd name="T9" fmla="*/ 55 h 101"/>
                </a:gdLst>
                <a:ahLst/>
                <a:cxnLst>
                  <a:cxn ang="0">
                    <a:pos x="T0" y="T1"/>
                  </a:cxn>
                  <a:cxn ang="0">
                    <a:pos x="T2" y="T3"/>
                  </a:cxn>
                  <a:cxn ang="0">
                    <a:pos x="T4" y="T5"/>
                  </a:cxn>
                  <a:cxn ang="0">
                    <a:pos x="T6" y="T7"/>
                  </a:cxn>
                  <a:cxn ang="0">
                    <a:pos x="T8" y="T9"/>
                  </a:cxn>
                </a:cxnLst>
                <a:rect l="0" t="0" r="r" b="b"/>
                <a:pathLst>
                  <a:path w="101" h="101">
                    <a:moveTo>
                      <a:pt x="3" y="55"/>
                    </a:moveTo>
                    <a:cubicBezTo>
                      <a:pt x="0" y="29"/>
                      <a:pt x="19" y="5"/>
                      <a:pt x="45" y="3"/>
                    </a:cubicBezTo>
                    <a:cubicBezTo>
                      <a:pt x="72" y="0"/>
                      <a:pt x="95" y="19"/>
                      <a:pt x="98" y="45"/>
                    </a:cubicBezTo>
                    <a:cubicBezTo>
                      <a:pt x="101" y="71"/>
                      <a:pt x="82" y="95"/>
                      <a:pt x="56" y="98"/>
                    </a:cubicBezTo>
                    <a:cubicBezTo>
                      <a:pt x="29" y="101"/>
                      <a:pt x="6" y="82"/>
                      <a:pt x="3" y="55"/>
                    </a:cubicBezTo>
                  </a:path>
                </a:pathLst>
              </a:custGeom>
              <a:solidFill>
                <a:srgbClr val="4472C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350" dirty="0">
                  <a:latin typeface="Calibri" panose="020F0502020204030204" pitchFamily="34" charset="0"/>
                </a:endParaRPr>
              </a:p>
            </p:txBody>
          </p:sp>
          <p:sp>
            <p:nvSpPr>
              <p:cNvPr id="115" name="Freeform 142">
                <a:extLst>
                  <a:ext uri="{FF2B5EF4-FFF2-40B4-BE49-F238E27FC236}">
                    <a16:creationId xmlns:a16="http://schemas.microsoft.com/office/drawing/2014/main" id="{A2EB8725-B591-3B47-A0B9-3C7A5D5AA7E6}"/>
                  </a:ext>
                </a:extLst>
              </p:cNvPr>
              <p:cNvSpPr>
                <a:spLocks/>
              </p:cNvSpPr>
              <p:nvPr/>
            </p:nvSpPr>
            <p:spPr bwMode="auto">
              <a:xfrm>
                <a:off x="5957427" y="3929676"/>
                <a:ext cx="70224" cy="70224"/>
              </a:xfrm>
              <a:custGeom>
                <a:avLst/>
                <a:gdLst>
                  <a:gd name="T0" fmla="*/ 3 w 101"/>
                  <a:gd name="T1" fmla="*/ 56 h 101"/>
                  <a:gd name="T2" fmla="*/ 45 w 101"/>
                  <a:gd name="T3" fmla="*/ 3 h 101"/>
                  <a:gd name="T4" fmla="*/ 98 w 101"/>
                  <a:gd name="T5" fmla="*/ 45 h 101"/>
                  <a:gd name="T6" fmla="*/ 55 w 101"/>
                  <a:gd name="T7" fmla="*/ 98 h 101"/>
                  <a:gd name="T8" fmla="*/ 3 w 101"/>
                  <a:gd name="T9" fmla="*/ 56 h 101"/>
                </a:gdLst>
                <a:ahLst/>
                <a:cxnLst>
                  <a:cxn ang="0">
                    <a:pos x="T0" y="T1"/>
                  </a:cxn>
                  <a:cxn ang="0">
                    <a:pos x="T2" y="T3"/>
                  </a:cxn>
                  <a:cxn ang="0">
                    <a:pos x="T4" y="T5"/>
                  </a:cxn>
                  <a:cxn ang="0">
                    <a:pos x="T6" y="T7"/>
                  </a:cxn>
                  <a:cxn ang="0">
                    <a:pos x="T8" y="T9"/>
                  </a:cxn>
                </a:cxnLst>
                <a:rect l="0" t="0" r="r" b="b"/>
                <a:pathLst>
                  <a:path w="101" h="101">
                    <a:moveTo>
                      <a:pt x="3" y="56"/>
                    </a:moveTo>
                    <a:cubicBezTo>
                      <a:pt x="0" y="29"/>
                      <a:pt x="19" y="6"/>
                      <a:pt x="45" y="3"/>
                    </a:cubicBezTo>
                    <a:cubicBezTo>
                      <a:pt x="71" y="0"/>
                      <a:pt x="95" y="19"/>
                      <a:pt x="98" y="45"/>
                    </a:cubicBezTo>
                    <a:cubicBezTo>
                      <a:pt x="101" y="71"/>
                      <a:pt x="82" y="95"/>
                      <a:pt x="55" y="98"/>
                    </a:cubicBezTo>
                    <a:cubicBezTo>
                      <a:pt x="29" y="101"/>
                      <a:pt x="5" y="82"/>
                      <a:pt x="3" y="56"/>
                    </a:cubicBezTo>
                  </a:path>
                </a:pathLst>
              </a:custGeom>
              <a:solidFill>
                <a:srgbClr val="4472C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350" dirty="0">
                  <a:latin typeface="Calibri" panose="020F0502020204030204" pitchFamily="34" charset="0"/>
                </a:endParaRPr>
              </a:p>
            </p:txBody>
          </p:sp>
          <p:sp>
            <p:nvSpPr>
              <p:cNvPr id="116" name="Freeform 143">
                <a:extLst>
                  <a:ext uri="{FF2B5EF4-FFF2-40B4-BE49-F238E27FC236}">
                    <a16:creationId xmlns:a16="http://schemas.microsoft.com/office/drawing/2014/main" id="{5842AD08-86B6-0C4E-8CAF-C83753E92CDE}"/>
                  </a:ext>
                </a:extLst>
              </p:cNvPr>
              <p:cNvSpPr>
                <a:spLocks/>
              </p:cNvSpPr>
              <p:nvPr/>
            </p:nvSpPr>
            <p:spPr bwMode="auto">
              <a:xfrm>
                <a:off x="6165498" y="3906268"/>
                <a:ext cx="70224" cy="70224"/>
              </a:xfrm>
              <a:custGeom>
                <a:avLst/>
                <a:gdLst>
                  <a:gd name="T0" fmla="*/ 3 w 101"/>
                  <a:gd name="T1" fmla="*/ 56 h 101"/>
                  <a:gd name="T2" fmla="*/ 46 w 101"/>
                  <a:gd name="T3" fmla="*/ 3 h 101"/>
                  <a:gd name="T4" fmla="*/ 99 w 101"/>
                  <a:gd name="T5" fmla="*/ 45 h 101"/>
                  <a:gd name="T6" fmla="*/ 56 w 101"/>
                  <a:gd name="T7" fmla="*/ 98 h 101"/>
                  <a:gd name="T8" fmla="*/ 3 w 101"/>
                  <a:gd name="T9" fmla="*/ 56 h 101"/>
                </a:gdLst>
                <a:ahLst/>
                <a:cxnLst>
                  <a:cxn ang="0">
                    <a:pos x="T0" y="T1"/>
                  </a:cxn>
                  <a:cxn ang="0">
                    <a:pos x="T2" y="T3"/>
                  </a:cxn>
                  <a:cxn ang="0">
                    <a:pos x="T4" y="T5"/>
                  </a:cxn>
                  <a:cxn ang="0">
                    <a:pos x="T6" y="T7"/>
                  </a:cxn>
                  <a:cxn ang="0">
                    <a:pos x="T8" y="T9"/>
                  </a:cxn>
                </a:cxnLst>
                <a:rect l="0" t="0" r="r" b="b"/>
                <a:pathLst>
                  <a:path w="101" h="101">
                    <a:moveTo>
                      <a:pt x="3" y="56"/>
                    </a:moveTo>
                    <a:cubicBezTo>
                      <a:pt x="0" y="29"/>
                      <a:pt x="19" y="6"/>
                      <a:pt x="46" y="3"/>
                    </a:cubicBezTo>
                    <a:cubicBezTo>
                      <a:pt x="72" y="0"/>
                      <a:pt x="96" y="19"/>
                      <a:pt x="99" y="45"/>
                    </a:cubicBezTo>
                    <a:cubicBezTo>
                      <a:pt x="101" y="71"/>
                      <a:pt x="82" y="95"/>
                      <a:pt x="56" y="98"/>
                    </a:cubicBezTo>
                    <a:cubicBezTo>
                      <a:pt x="30" y="101"/>
                      <a:pt x="6" y="82"/>
                      <a:pt x="3" y="56"/>
                    </a:cubicBezTo>
                  </a:path>
                </a:pathLst>
              </a:custGeom>
              <a:solidFill>
                <a:srgbClr val="4472C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350" dirty="0">
                  <a:latin typeface="Calibri" panose="020F0502020204030204" pitchFamily="34" charset="0"/>
                </a:endParaRPr>
              </a:p>
            </p:txBody>
          </p:sp>
          <p:sp>
            <p:nvSpPr>
              <p:cNvPr id="117" name="Freeform 144">
                <a:extLst>
                  <a:ext uri="{FF2B5EF4-FFF2-40B4-BE49-F238E27FC236}">
                    <a16:creationId xmlns:a16="http://schemas.microsoft.com/office/drawing/2014/main" id="{5F7F5B15-4239-6446-A1B7-F45692C15EF6}"/>
                  </a:ext>
                </a:extLst>
              </p:cNvPr>
              <p:cNvSpPr>
                <a:spLocks/>
              </p:cNvSpPr>
              <p:nvPr/>
            </p:nvSpPr>
            <p:spPr bwMode="auto">
              <a:xfrm>
                <a:off x="6090073" y="3894564"/>
                <a:ext cx="70224" cy="68924"/>
              </a:xfrm>
              <a:custGeom>
                <a:avLst/>
                <a:gdLst>
                  <a:gd name="T0" fmla="*/ 3 w 101"/>
                  <a:gd name="T1" fmla="*/ 56 h 101"/>
                  <a:gd name="T2" fmla="*/ 46 w 101"/>
                  <a:gd name="T3" fmla="*/ 3 h 101"/>
                  <a:gd name="T4" fmla="*/ 99 w 101"/>
                  <a:gd name="T5" fmla="*/ 45 h 101"/>
                  <a:gd name="T6" fmla="*/ 56 w 101"/>
                  <a:gd name="T7" fmla="*/ 98 h 101"/>
                  <a:gd name="T8" fmla="*/ 3 w 101"/>
                  <a:gd name="T9" fmla="*/ 56 h 101"/>
                </a:gdLst>
                <a:ahLst/>
                <a:cxnLst>
                  <a:cxn ang="0">
                    <a:pos x="T0" y="T1"/>
                  </a:cxn>
                  <a:cxn ang="0">
                    <a:pos x="T2" y="T3"/>
                  </a:cxn>
                  <a:cxn ang="0">
                    <a:pos x="T4" y="T5"/>
                  </a:cxn>
                  <a:cxn ang="0">
                    <a:pos x="T6" y="T7"/>
                  </a:cxn>
                  <a:cxn ang="0">
                    <a:pos x="T8" y="T9"/>
                  </a:cxn>
                </a:cxnLst>
                <a:rect l="0" t="0" r="r" b="b"/>
                <a:pathLst>
                  <a:path w="101" h="101">
                    <a:moveTo>
                      <a:pt x="3" y="56"/>
                    </a:moveTo>
                    <a:cubicBezTo>
                      <a:pt x="0" y="29"/>
                      <a:pt x="19" y="6"/>
                      <a:pt x="46" y="3"/>
                    </a:cubicBezTo>
                    <a:cubicBezTo>
                      <a:pt x="72" y="0"/>
                      <a:pt x="96" y="19"/>
                      <a:pt x="99" y="45"/>
                    </a:cubicBezTo>
                    <a:cubicBezTo>
                      <a:pt x="101" y="72"/>
                      <a:pt x="82" y="95"/>
                      <a:pt x="56" y="98"/>
                    </a:cubicBezTo>
                    <a:cubicBezTo>
                      <a:pt x="30" y="101"/>
                      <a:pt x="6" y="82"/>
                      <a:pt x="3" y="56"/>
                    </a:cubicBezTo>
                  </a:path>
                </a:pathLst>
              </a:custGeom>
              <a:solidFill>
                <a:srgbClr val="4472C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350" dirty="0">
                  <a:latin typeface="Calibri" panose="020F0502020204030204" pitchFamily="34" charset="0"/>
                </a:endParaRPr>
              </a:p>
            </p:txBody>
          </p:sp>
          <p:sp>
            <p:nvSpPr>
              <p:cNvPr id="118" name="Freeform 145">
                <a:extLst>
                  <a:ext uri="{FF2B5EF4-FFF2-40B4-BE49-F238E27FC236}">
                    <a16:creationId xmlns:a16="http://schemas.microsoft.com/office/drawing/2014/main" id="{4E0795A9-68E9-0145-988A-9EB55690E1C3}"/>
                  </a:ext>
                </a:extLst>
              </p:cNvPr>
              <p:cNvSpPr>
                <a:spLocks/>
              </p:cNvSpPr>
              <p:nvPr/>
            </p:nvSpPr>
            <p:spPr bwMode="auto">
              <a:xfrm>
                <a:off x="5762361" y="4066223"/>
                <a:ext cx="70224" cy="70224"/>
              </a:xfrm>
              <a:custGeom>
                <a:avLst/>
                <a:gdLst>
                  <a:gd name="T0" fmla="*/ 3 w 101"/>
                  <a:gd name="T1" fmla="*/ 56 h 101"/>
                  <a:gd name="T2" fmla="*/ 46 w 101"/>
                  <a:gd name="T3" fmla="*/ 3 h 101"/>
                  <a:gd name="T4" fmla="*/ 98 w 101"/>
                  <a:gd name="T5" fmla="*/ 45 h 101"/>
                  <a:gd name="T6" fmla="*/ 56 w 101"/>
                  <a:gd name="T7" fmla="*/ 98 h 101"/>
                  <a:gd name="T8" fmla="*/ 3 w 101"/>
                  <a:gd name="T9" fmla="*/ 56 h 101"/>
                </a:gdLst>
                <a:ahLst/>
                <a:cxnLst>
                  <a:cxn ang="0">
                    <a:pos x="T0" y="T1"/>
                  </a:cxn>
                  <a:cxn ang="0">
                    <a:pos x="T2" y="T3"/>
                  </a:cxn>
                  <a:cxn ang="0">
                    <a:pos x="T4" y="T5"/>
                  </a:cxn>
                  <a:cxn ang="0">
                    <a:pos x="T6" y="T7"/>
                  </a:cxn>
                  <a:cxn ang="0">
                    <a:pos x="T8" y="T9"/>
                  </a:cxn>
                </a:cxnLst>
                <a:rect l="0" t="0" r="r" b="b"/>
                <a:pathLst>
                  <a:path w="101" h="101">
                    <a:moveTo>
                      <a:pt x="3" y="56"/>
                    </a:moveTo>
                    <a:cubicBezTo>
                      <a:pt x="0" y="30"/>
                      <a:pt x="19" y="6"/>
                      <a:pt x="46" y="3"/>
                    </a:cubicBezTo>
                    <a:cubicBezTo>
                      <a:pt x="72" y="0"/>
                      <a:pt x="96" y="19"/>
                      <a:pt x="98" y="45"/>
                    </a:cubicBezTo>
                    <a:cubicBezTo>
                      <a:pt x="101" y="72"/>
                      <a:pt x="82" y="96"/>
                      <a:pt x="56" y="98"/>
                    </a:cubicBezTo>
                    <a:cubicBezTo>
                      <a:pt x="30" y="101"/>
                      <a:pt x="6" y="82"/>
                      <a:pt x="3" y="56"/>
                    </a:cubicBezTo>
                  </a:path>
                </a:pathLst>
              </a:custGeom>
              <a:solidFill>
                <a:srgbClr val="4472C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350" dirty="0">
                  <a:latin typeface="Calibri" panose="020F0502020204030204" pitchFamily="34" charset="0"/>
                </a:endParaRPr>
              </a:p>
            </p:txBody>
          </p:sp>
          <p:sp>
            <p:nvSpPr>
              <p:cNvPr id="119" name="Freeform 146">
                <a:extLst>
                  <a:ext uri="{FF2B5EF4-FFF2-40B4-BE49-F238E27FC236}">
                    <a16:creationId xmlns:a16="http://schemas.microsoft.com/office/drawing/2014/main" id="{5FD8A61D-B51D-CA46-9484-C8AD006F869C}"/>
                  </a:ext>
                </a:extLst>
              </p:cNvPr>
              <p:cNvSpPr>
                <a:spLocks/>
              </p:cNvSpPr>
              <p:nvPr/>
            </p:nvSpPr>
            <p:spPr bwMode="auto">
              <a:xfrm>
                <a:off x="5858594" y="3989497"/>
                <a:ext cx="70224" cy="68924"/>
              </a:xfrm>
              <a:custGeom>
                <a:avLst/>
                <a:gdLst>
                  <a:gd name="T0" fmla="*/ 3 w 101"/>
                  <a:gd name="T1" fmla="*/ 56 h 101"/>
                  <a:gd name="T2" fmla="*/ 45 w 101"/>
                  <a:gd name="T3" fmla="*/ 3 h 101"/>
                  <a:gd name="T4" fmla="*/ 98 w 101"/>
                  <a:gd name="T5" fmla="*/ 46 h 101"/>
                  <a:gd name="T6" fmla="*/ 56 w 101"/>
                  <a:gd name="T7" fmla="*/ 99 h 101"/>
                  <a:gd name="T8" fmla="*/ 3 w 101"/>
                  <a:gd name="T9" fmla="*/ 56 h 101"/>
                </a:gdLst>
                <a:ahLst/>
                <a:cxnLst>
                  <a:cxn ang="0">
                    <a:pos x="T0" y="T1"/>
                  </a:cxn>
                  <a:cxn ang="0">
                    <a:pos x="T2" y="T3"/>
                  </a:cxn>
                  <a:cxn ang="0">
                    <a:pos x="T4" y="T5"/>
                  </a:cxn>
                  <a:cxn ang="0">
                    <a:pos x="T6" y="T7"/>
                  </a:cxn>
                  <a:cxn ang="0">
                    <a:pos x="T8" y="T9"/>
                  </a:cxn>
                </a:cxnLst>
                <a:rect l="0" t="0" r="r" b="b"/>
                <a:pathLst>
                  <a:path w="101" h="101">
                    <a:moveTo>
                      <a:pt x="3" y="56"/>
                    </a:moveTo>
                    <a:cubicBezTo>
                      <a:pt x="0" y="30"/>
                      <a:pt x="19" y="6"/>
                      <a:pt x="45" y="3"/>
                    </a:cubicBezTo>
                    <a:cubicBezTo>
                      <a:pt x="72" y="0"/>
                      <a:pt x="95" y="19"/>
                      <a:pt x="98" y="46"/>
                    </a:cubicBezTo>
                    <a:cubicBezTo>
                      <a:pt x="101" y="72"/>
                      <a:pt x="82" y="96"/>
                      <a:pt x="56" y="99"/>
                    </a:cubicBezTo>
                    <a:cubicBezTo>
                      <a:pt x="29" y="101"/>
                      <a:pt x="6" y="82"/>
                      <a:pt x="3" y="56"/>
                    </a:cubicBezTo>
                  </a:path>
                </a:pathLst>
              </a:custGeom>
              <a:solidFill>
                <a:srgbClr val="4472C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350" dirty="0">
                  <a:latin typeface="Calibri" panose="020F0502020204030204" pitchFamily="34" charset="0"/>
                </a:endParaRPr>
              </a:p>
            </p:txBody>
          </p:sp>
          <p:sp>
            <p:nvSpPr>
              <p:cNvPr id="120" name="Freeform 147">
                <a:extLst>
                  <a:ext uri="{FF2B5EF4-FFF2-40B4-BE49-F238E27FC236}">
                    <a16:creationId xmlns:a16="http://schemas.microsoft.com/office/drawing/2014/main" id="{B6942705-0891-D448-8729-7326F98C5F8E}"/>
                  </a:ext>
                </a:extLst>
              </p:cNvPr>
              <p:cNvSpPr>
                <a:spLocks/>
              </p:cNvSpPr>
              <p:nvPr/>
            </p:nvSpPr>
            <p:spPr bwMode="auto">
              <a:xfrm>
                <a:off x="6066665" y="3966089"/>
                <a:ext cx="70224" cy="70224"/>
              </a:xfrm>
              <a:custGeom>
                <a:avLst/>
                <a:gdLst>
                  <a:gd name="T0" fmla="*/ 2 w 101"/>
                  <a:gd name="T1" fmla="*/ 56 h 101"/>
                  <a:gd name="T2" fmla="*/ 45 w 101"/>
                  <a:gd name="T3" fmla="*/ 3 h 101"/>
                  <a:gd name="T4" fmla="*/ 98 w 101"/>
                  <a:gd name="T5" fmla="*/ 46 h 101"/>
                  <a:gd name="T6" fmla="*/ 55 w 101"/>
                  <a:gd name="T7" fmla="*/ 99 h 101"/>
                  <a:gd name="T8" fmla="*/ 2 w 101"/>
                  <a:gd name="T9" fmla="*/ 56 h 101"/>
                </a:gdLst>
                <a:ahLst/>
                <a:cxnLst>
                  <a:cxn ang="0">
                    <a:pos x="T0" y="T1"/>
                  </a:cxn>
                  <a:cxn ang="0">
                    <a:pos x="T2" y="T3"/>
                  </a:cxn>
                  <a:cxn ang="0">
                    <a:pos x="T4" y="T5"/>
                  </a:cxn>
                  <a:cxn ang="0">
                    <a:pos x="T6" y="T7"/>
                  </a:cxn>
                  <a:cxn ang="0">
                    <a:pos x="T8" y="T9"/>
                  </a:cxn>
                </a:cxnLst>
                <a:rect l="0" t="0" r="r" b="b"/>
                <a:pathLst>
                  <a:path w="101" h="101">
                    <a:moveTo>
                      <a:pt x="2" y="56"/>
                    </a:moveTo>
                    <a:cubicBezTo>
                      <a:pt x="0" y="30"/>
                      <a:pt x="19" y="6"/>
                      <a:pt x="45" y="3"/>
                    </a:cubicBezTo>
                    <a:cubicBezTo>
                      <a:pt x="71" y="0"/>
                      <a:pt x="95" y="19"/>
                      <a:pt x="98" y="46"/>
                    </a:cubicBezTo>
                    <a:cubicBezTo>
                      <a:pt x="101" y="72"/>
                      <a:pt x="82" y="96"/>
                      <a:pt x="55" y="99"/>
                    </a:cubicBezTo>
                    <a:cubicBezTo>
                      <a:pt x="29" y="101"/>
                      <a:pt x="5" y="82"/>
                      <a:pt x="2" y="56"/>
                    </a:cubicBezTo>
                  </a:path>
                </a:pathLst>
              </a:custGeom>
              <a:solidFill>
                <a:srgbClr val="4472C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350" dirty="0">
                  <a:latin typeface="Calibri" panose="020F0502020204030204" pitchFamily="34" charset="0"/>
                </a:endParaRPr>
              </a:p>
            </p:txBody>
          </p:sp>
          <p:sp>
            <p:nvSpPr>
              <p:cNvPr id="121" name="Freeform 148">
                <a:extLst>
                  <a:ext uri="{FF2B5EF4-FFF2-40B4-BE49-F238E27FC236}">
                    <a16:creationId xmlns:a16="http://schemas.microsoft.com/office/drawing/2014/main" id="{E979B4EA-6FF7-3844-8379-20AC062A3C39}"/>
                  </a:ext>
                </a:extLst>
              </p:cNvPr>
              <p:cNvSpPr>
                <a:spLocks/>
              </p:cNvSpPr>
              <p:nvPr/>
            </p:nvSpPr>
            <p:spPr bwMode="auto">
              <a:xfrm>
                <a:off x="5991239" y="3953084"/>
                <a:ext cx="70224" cy="71524"/>
              </a:xfrm>
              <a:custGeom>
                <a:avLst/>
                <a:gdLst>
                  <a:gd name="T0" fmla="*/ 2 w 101"/>
                  <a:gd name="T1" fmla="*/ 56 h 102"/>
                  <a:gd name="T2" fmla="*/ 45 w 101"/>
                  <a:gd name="T3" fmla="*/ 3 h 102"/>
                  <a:gd name="T4" fmla="*/ 98 w 101"/>
                  <a:gd name="T5" fmla="*/ 46 h 102"/>
                  <a:gd name="T6" fmla="*/ 55 w 101"/>
                  <a:gd name="T7" fmla="*/ 99 h 102"/>
                  <a:gd name="T8" fmla="*/ 2 w 101"/>
                  <a:gd name="T9" fmla="*/ 56 h 102"/>
                </a:gdLst>
                <a:ahLst/>
                <a:cxnLst>
                  <a:cxn ang="0">
                    <a:pos x="T0" y="T1"/>
                  </a:cxn>
                  <a:cxn ang="0">
                    <a:pos x="T2" y="T3"/>
                  </a:cxn>
                  <a:cxn ang="0">
                    <a:pos x="T4" y="T5"/>
                  </a:cxn>
                  <a:cxn ang="0">
                    <a:pos x="T6" y="T7"/>
                  </a:cxn>
                  <a:cxn ang="0">
                    <a:pos x="T8" y="T9"/>
                  </a:cxn>
                </a:cxnLst>
                <a:rect l="0" t="0" r="r" b="b"/>
                <a:pathLst>
                  <a:path w="101" h="102">
                    <a:moveTo>
                      <a:pt x="2" y="56"/>
                    </a:moveTo>
                    <a:cubicBezTo>
                      <a:pt x="0" y="30"/>
                      <a:pt x="19" y="6"/>
                      <a:pt x="45" y="3"/>
                    </a:cubicBezTo>
                    <a:cubicBezTo>
                      <a:pt x="71" y="0"/>
                      <a:pt x="95" y="19"/>
                      <a:pt x="98" y="46"/>
                    </a:cubicBezTo>
                    <a:cubicBezTo>
                      <a:pt x="101" y="72"/>
                      <a:pt x="82" y="96"/>
                      <a:pt x="55" y="99"/>
                    </a:cubicBezTo>
                    <a:cubicBezTo>
                      <a:pt x="29" y="102"/>
                      <a:pt x="5" y="83"/>
                      <a:pt x="2" y="56"/>
                    </a:cubicBezTo>
                  </a:path>
                </a:pathLst>
              </a:custGeom>
              <a:solidFill>
                <a:srgbClr val="4472C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350" dirty="0">
                  <a:latin typeface="Calibri" panose="020F0502020204030204" pitchFamily="34" charset="0"/>
                </a:endParaRPr>
              </a:p>
            </p:txBody>
          </p:sp>
          <p:sp>
            <p:nvSpPr>
              <p:cNvPr id="122" name="Freeform 149">
                <a:extLst>
                  <a:ext uri="{FF2B5EF4-FFF2-40B4-BE49-F238E27FC236}">
                    <a16:creationId xmlns:a16="http://schemas.microsoft.com/office/drawing/2014/main" id="{5D5A7B14-DFA2-B542-A864-7A9AC6EAB6DC}"/>
                  </a:ext>
                </a:extLst>
              </p:cNvPr>
              <p:cNvSpPr>
                <a:spLocks/>
              </p:cNvSpPr>
              <p:nvPr/>
            </p:nvSpPr>
            <p:spPr bwMode="auto">
              <a:xfrm>
                <a:off x="5810477" y="4167657"/>
                <a:ext cx="68924" cy="68924"/>
              </a:xfrm>
              <a:custGeom>
                <a:avLst/>
                <a:gdLst>
                  <a:gd name="T0" fmla="*/ 3 w 101"/>
                  <a:gd name="T1" fmla="*/ 56 h 101"/>
                  <a:gd name="T2" fmla="*/ 45 w 101"/>
                  <a:gd name="T3" fmla="*/ 3 h 101"/>
                  <a:gd name="T4" fmla="*/ 98 w 101"/>
                  <a:gd name="T5" fmla="*/ 45 h 101"/>
                  <a:gd name="T6" fmla="*/ 56 w 101"/>
                  <a:gd name="T7" fmla="*/ 98 h 101"/>
                  <a:gd name="T8" fmla="*/ 3 w 101"/>
                  <a:gd name="T9" fmla="*/ 56 h 101"/>
                </a:gdLst>
                <a:ahLst/>
                <a:cxnLst>
                  <a:cxn ang="0">
                    <a:pos x="T0" y="T1"/>
                  </a:cxn>
                  <a:cxn ang="0">
                    <a:pos x="T2" y="T3"/>
                  </a:cxn>
                  <a:cxn ang="0">
                    <a:pos x="T4" y="T5"/>
                  </a:cxn>
                  <a:cxn ang="0">
                    <a:pos x="T6" y="T7"/>
                  </a:cxn>
                  <a:cxn ang="0">
                    <a:pos x="T8" y="T9"/>
                  </a:cxn>
                </a:cxnLst>
                <a:rect l="0" t="0" r="r" b="b"/>
                <a:pathLst>
                  <a:path w="101" h="101">
                    <a:moveTo>
                      <a:pt x="3" y="56"/>
                    </a:moveTo>
                    <a:cubicBezTo>
                      <a:pt x="0" y="29"/>
                      <a:pt x="19" y="5"/>
                      <a:pt x="45" y="3"/>
                    </a:cubicBezTo>
                    <a:cubicBezTo>
                      <a:pt x="71" y="0"/>
                      <a:pt x="95" y="19"/>
                      <a:pt x="98" y="45"/>
                    </a:cubicBezTo>
                    <a:cubicBezTo>
                      <a:pt x="101" y="71"/>
                      <a:pt x="82" y="95"/>
                      <a:pt x="56" y="98"/>
                    </a:cubicBezTo>
                    <a:cubicBezTo>
                      <a:pt x="29" y="101"/>
                      <a:pt x="6" y="82"/>
                      <a:pt x="3" y="56"/>
                    </a:cubicBezTo>
                  </a:path>
                </a:pathLst>
              </a:custGeom>
              <a:solidFill>
                <a:srgbClr val="4472C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350" dirty="0">
                  <a:latin typeface="Calibri" panose="020F0502020204030204" pitchFamily="34" charset="0"/>
                </a:endParaRPr>
              </a:p>
            </p:txBody>
          </p:sp>
          <p:sp>
            <p:nvSpPr>
              <p:cNvPr id="123" name="Freeform 150">
                <a:extLst>
                  <a:ext uri="{FF2B5EF4-FFF2-40B4-BE49-F238E27FC236}">
                    <a16:creationId xmlns:a16="http://schemas.microsoft.com/office/drawing/2014/main" id="{B5CD317F-CFC1-EA4D-90C1-F83F56C766FF}"/>
                  </a:ext>
                </a:extLst>
              </p:cNvPr>
              <p:cNvSpPr>
                <a:spLocks/>
              </p:cNvSpPr>
              <p:nvPr/>
            </p:nvSpPr>
            <p:spPr bwMode="auto">
              <a:xfrm>
                <a:off x="5906710" y="4089631"/>
                <a:ext cx="70224" cy="70224"/>
              </a:xfrm>
              <a:custGeom>
                <a:avLst/>
                <a:gdLst>
                  <a:gd name="T0" fmla="*/ 2 w 101"/>
                  <a:gd name="T1" fmla="*/ 56 h 101"/>
                  <a:gd name="T2" fmla="*/ 45 w 101"/>
                  <a:gd name="T3" fmla="*/ 3 h 101"/>
                  <a:gd name="T4" fmla="*/ 98 w 101"/>
                  <a:gd name="T5" fmla="*/ 45 h 101"/>
                  <a:gd name="T6" fmla="*/ 55 w 101"/>
                  <a:gd name="T7" fmla="*/ 98 h 101"/>
                  <a:gd name="T8" fmla="*/ 2 w 101"/>
                  <a:gd name="T9" fmla="*/ 56 h 101"/>
                </a:gdLst>
                <a:ahLst/>
                <a:cxnLst>
                  <a:cxn ang="0">
                    <a:pos x="T0" y="T1"/>
                  </a:cxn>
                  <a:cxn ang="0">
                    <a:pos x="T2" y="T3"/>
                  </a:cxn>
                  <a:cxn ang="0">
                    <a:pos x="T4" y="T5"/>
                  </a:cxn>
                  <a:cxn ang="0">
                    <a:pos x="T6" y="T7"/>
                  </a:cxn>
                  <a:cxn ang="0">
                    <a:pos x="T8" y="T9"/>
                  </a:cxn>
                </a:cxnLst>
                <a:rect l="0" t="0" r="r" b="b"/>
                <a:pathLst>
                  <a:path w="101" h="101">
                    <a:moveTo>
                      <a:pt x="2" y="56"/>
                    </a:moveTo>
                    <a:cubicBezTo>
                      <a:pt x="0" y="29"/>
                      <a:pt x="19" y="6"/>
                      <a:pt x="45" y="3"/>
                    </a:cubicBezTo>
                    <a:cubicBezTo>
                      <a:pt x="71" y="0"/>
                      <a:pt x="95" y="19"/>
                      <a:pt x="98" y="45"/>
                    </a:cubicBezTo>
                    <a:cubicBezTo>
                      <a:pt x="101" y="71"/>
                      <a:pt x="82" y="95"/>
                      <a:pt x="55" y="98"/>
                    </a:cubicBezTo>
                    <a:cubicBezTo>
                      <a:pt x="29" y="101"/>
                      <a:pt x="5" y="82"/>
                      <a:pt x="2" y="56"/>
                    </a:cubicBezTo>
                  </a:path>
                </a:pathLst>
              </a:custGeom>
              <a:solidFill>
                <a:srgbClr val="4472C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350" dirty="0">
                  <a:latin typeface="Calibri" panose="020F0502020204030204" pitchFamily="34" charset="0"/>
                </a:endParaRPr>
              </a:p>
            </p:txBody>
          </p:sp>
          <p:sp>
            <p:nvSpPr>
              <p:cNvPr id="124" name="Freeform 151">
                <a:extLst>
                  <a:ext uri="{FF2B5EF4-FFF2-40B4-BE49-F238E27FC236}">
                    <a16:creationId xmlns:a16="http://schemas.microsoft.com/office/drawing/2014/main" id="{B9CB9CE5-B77C-054F-9CF6-112680A8960E}"/>
                  </a:ext>
                </a:extLst>
              </p:cNvPr>
              <p:cNvSpPr>
                <a:spLocks/>
              </p:cNvSpPr>
              <p:nvPr/>
            </p:nvSpPr>
            <p:spPr bwMode="auto">
              <a:xfrm>
                <a:off x="6114781" y="4066223"/>
                <a:ext cx="68924" cy="70224"/>
              </a:xfrm>
              <a:custGeom>
                <a:avLst/>
                <a:gdLst>
                  <a:gd name="T0" fmla="*/ 3 w 101"/>
                  <a:gd name="T1" fmla="*/ 56 h 101"/>
                  <a:gd name="T2" fmla="*/ 46 w 101"/>
                  <a:gd name="T3" fmla="*/ 3 h 101"/>
                  <a:gd name="T4" fmla="*/ 98 w 101"/>
                  <a:gd name="T5" fmla="*/ 45 h 101"/>
                  <a:gd name="T6" fmla="*/ 56 w 101"/>
                  <a:gd name="T7" fmla="*/ 98 h 101"/>
                  <a:gd name="T8" fmla="*/ 3 w 101"/>
                  <a:gd name="T9" fmla="*/ 56 h 101"/>
                </a:gdLst>
                <a:ahLst/>
                <a:cxnLst>
                  <a:cxn ang="0">
                    <a:pos x="T0" y="T1"/>
                  </a:cxn>
                  <a:cxn ang="0">
                    <a:pos x="T2" y="T3"/>
                  </a:cxn>
                  <a:cxn ang="0">
                    <a:pos x="T4" y="T5"/>
                  </a:cxn>
                  <a:cxn ang="0">
                    <a:pos x="T6" y="T7"/>
                  </a:cxn>
                  <a:cxn ang="0">
                    <a:pos x="T8" y="T9"/>
                  </a:cxn>
                </a:cxnLst>
                <a:rect l="0" t="0" r="r" b="b"/>
                <a:pathLst>
                  <a:path w="101" h="101">
                    <a:moveTo>
                      <a:pt x="3" y="56"/>
                    </a:moveTo>
                    <a:cubicBezTo>
                      <a:pt x="0" y="29"/>
                      <a:pt x="19" y="6"/>
                      <a:pt x="46" y="3"/>
                    </a:cubicBezTo>
                    <a:cubicBezTo>
                      <a:pt x="72" y="0"/>
                      <a:pt x="96" y="19"/>
                      <a:pt x="98" y="45"/>
                    </a:cubicBezTo>
                    <a:cubicBezTo>
                      <a:pt x="101" y="72"/>
                      <a:pt x="82" y="95"/>
                      <a:pt x="56" y="98"/>
                    </a:cubicBezTo>
                    <a:cubicBezTo>
                      <a:pt x="30" y="101"/>
                      <a:pt x="6" y="82"/>
                      <a:pt x="3" y="56"/>
                    </a:cubicBezTo>
                  </a:path>
                </a:pathLst>
              </a:custGeom>
              <a:solidFill>
                <a:srgbClr val="4472C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350" dirty="0">
                  <a:latin typeface="Calibri" panose="020F0502020204030204" pitchFamily="34" charset="0"/>
                </a:endParaRPr>
              </a:p>
            </p:txBody>
          </p:sp>
          <p:sp>
            <p:nvSpPr>
              <p:cNvPr id="125" name="Freeform 152">
                <a:extLst>
                  <a:ext uri="{FF2B5EF4-FFF2-40B4-BE49-F238E27FC236}">
                    <a16:creationId xmlns:a16="http://schemas.microsoft.com/office/drawing/2014/main" id="{44635036-CAE3-6E44-A1AF-0786E6663337}"/>
                  </a:ext>
                </a:extLst>
              </p:cNvPr>
              <p:cNvSpPr>
                <a:spLocks/>
              </p:cNvSpPr>
              <p:nvPr/>
            </p:nvSpPr>
            <p:spPr bwMode="auto">
              <a:xfrm>
                <a:off x="6039355" y="4054519"/>
                <a:ext cx="68924" cy="70224"/>
              </a:xfrm>
              <a:custGeom>
                <a:avLst/>
                <a:gdLst>
                  <a:gd name="T0" fmla="*/ 3 w 101"/>
                  <a:gd name="T1" fmla="*/ 56 h 101"/>
                  <a:gd name="T2" fmla="*/ 46 w 101"/>
                  <a:gd name="T3" fmla="*/ 3 h 101"/>
                  <a:gd name="T4" fmla="*/ 98 w 101"/>
                  <a:gd name="T5" fmla="*/ 45 h 101"/>
                  <a:gd name="T6" fmla="*/ 56 w 101"/>
                  <a:gd name="T7" fmla="*/ 98 h 101"/>
                  <a:gd name="T8" fmla="*/ 3 w 101"/>
                  <a:gd name="T9" fmla="*/ 56 h 101"/>
                </a:gdLst>
                <a:ahLst/>
                <a:cxnLst>
                  <a:cxn ang="0">
                    <a:pos x="T0" y="T1"/>
                  </a:cxn>
                  <a:cxn ang="0">
                    <a:pos x="T2" y="T3"/>
                  </a:cxn>
                  <a:cxn ang="0">
                    <a:pos x="T4" y="T5"/>
                  </a:cxn>
                  <a:cxn ang="0">
                    <a:pos x="T6" y="T7"/>
                  </a:cxn>
                  <a:cxn ang="0">
                    <a:pos x="T8" y="T9"/>
                  </a:cxn>
                </a:cxnLst>
                <a:rect l="0" t="0" r="r" b="b"/>
                <a:pathLst>
                  <a:path w="101" h="101">
                    <a:moveTo>
                      <a:pt x="3" y="56"/>
                    </a:moveTo>
                    <a:cubicBezTo>
                      <a:pt x="0" y="29"/>
                      <a:pt x="19" y="6"/>
                      <a:pt x="46" y="3"/>
                    </a:cubicBezTo>
                    <a:cubicBezTo>
                      <a:pt x="72" y="0"/>
                      <a:pt x="96" y="19"/>
                      <a:pt x="98" y="45"/>
                    </a:cubicBezTo>
                    <a:cubicBezTo>
                      <a:pt x="101" y="72"/>
                      <a:pt x="82" y="95"/>
                      <a:pt x="56" y="98"/>
                    </a:cubicBezTo>
                    <a:cubicBezTo>
                      <a:pt x="30" y="101"/>
                      <a:pt x="6" y="82"/>
                      <a:pt x="3" y="56"/>
                    </a:cubicBezTo>
                  </a:path>
                </a:pathLst>
              </a:custGeom>
              <a:solidFill>
                <a:srgbClr val="4472C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350" dirty="0">
                  <a:latin typeface="Calibri" panose="020F0502020204030204" pitchFamily="34" charset="0"/>
                </a:endParaRPr>
              </a:p>
            </p:txBody>
          </p:sp>
          <p:sp>
            <p:nvSpPr>
              <p:cNvPr id="126" name="Freeform 153">
                <a:extLst>
                  <a:ext uri="{FF2B5EF4-FFF2-40B4-BE49-F238E27FC236}">
                    <a16:creationId xmlns:a16="http://schemas.microsoft.com/office/drawing/2014/main" id="{82AFA965-5810-0E43-871D-49E986B31560}"/>
                  </a:ext>
                </a:extLst>
              </p:cNvPr>
              <p:cNvSpPr>
                <a:spLocks/>
              </p:cNvSpPr>
              <p:nvPr/>
            </p:nvSpPr>
            <p:spPr bwMode="auto">
              <a:xfrm>
                <a:off x="5868997" y="3875059"/>
                <a:ext cx="683442" cy="645664"/>
              </a:xfrm>
              <a:custGeom>
                <a:avLst/>
                <a:gdLst>
                  <a:gd name="T0" fmla="*/ 1029 w 1124"/>
                  <a:gd name="T1" fmla="*/ 369 h 1058"/>
                  <a:gd name="T2" fmla="*/ 755 w 1124"/>
                  <a:gd name="T3" fmla="*/ 99 h 1058"/>
                  <a:gd name="T4" fmla="*/ 91 w 1124"/>
                  <a:gd name="T5" fmla="*/ 376 h 1058"/>
                  <a:gd name="T6" fmla="*/ 429 w 1124"/>
                  <a:gd name="T7" fmla="*/ 1017 h 1058"/>
                  <a:gd name="T8" fmla="*/ 917 w 1124"/>
                  <a:gd name="T9" fmla="*/ 901 h 1058"/>
                  <a:gd name="T10" fmla="*/ 1029 w 1124"/>
                  <a:gd name="T11" fmla="*/ 369 h 1058"/>
                </a:gdLst>
                <a:ahLst/>
                <a:cxnLst>
                  <a:cxn ang="0">
                    <a:pos x="T0" y="T1"/>
                  </a:cxn>
                  <a:cxn ang="0">
                    <a:pos x="T2" y="T3"/>
                  </a:cxn>
                  <a:cxn ang="0">
                    <a:pos x="T4" y="T5"/>
                  </a:cxn>
                  <a:cxn ang="0">
                    <a:pos x="T6" y="T7"/>
                  </a:cxn>
                  <a:cxn ang="0">
                    <a:pos x="T8" y="T9"/>
                  </a:cxn>
                  <a:cxn ang="0">
                    <a:pos x="T10" y="T11"/>
                  </a:cxn>
                </a:cxnLst>
                <a:rect l="0" t="0" r="r" b="b"/>
                <a:pathLst>
                  <a:path w="1124" h="1058">
                    <a:moveTo>
                      <a:pt x="1029" y="369"/>
                    </a:moveTo>
                    <a:cubicBezTo>
                      <a:pt x="981" y="222"/>
                      <a:pt x="863" y="135"/>
                      <a:pt x="755" y="99"/>
                    </a:cubicBezTo>
                    <a:cubicBezTo>
                      <a:pt x="610" y="43"/>
                      <a:pt x="200" y="0"/>
                      <a:pt x="91" y="376"/>
                    </a:cubicBezTo>
                    <a:cubicBezTo>
                      <a:pt x="0" y="768"/>
                      <a:pt x="274" y="974"/>
                      <a:pt x="429" y="1017"/>
                    </a:cubicBezTo>
                    <a:cubicBezTo>
                      <a:pt x="607" y="1058"/>
                      <a:pt x="795" y="1023"/>
                      <a:pt x="917" y="901"/>
                    </a:cubicBezTo>
                    <a:cubicBezTo>
                      <a:pt x="1034" y="786"/>
                      <a:pt x="1124" y="638"/>
                      <a:pt x="1029" y="369"/>
                    </a:cubicBezTo>
                  </a:path>
                </a:pathLst>
              </a:custGeom>
              <a:solidFill>
                <a:srgbClr val="7C7C7C"/>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350" dirty="0">
                  <a:latin typeface="Calibri" panose="020F0502020204030204" pitchFamily="34" charset="0"/>
                </a:endParaRPr>
              </a:p>
            </p:txBody>
          </p:sp>
        </p:grpSp>
        <p:sp>
          <p:nvSpPr>
            <p:cNvPr id="108" name="Rectangle 107">
              <a:extLst>
                <a:ext uri="{FF2B5EF4-FFF2-40B4-BE49-F238E27FC236}">
                  <a16:creationId xmlns:a16="http://schemas.microsoft.com/office/drawing/2014/main" id="{6C178ACE-F408-0A48-A267-F6545C489A84}"/>
                </a:ext>
              </a:extLst>
            </p:cNvPr>
            <p:cNvSpPr/>
            <p:nvPr/>
          </p:nvSpPr>
          <p:spPr>
            <a:xfrm>
              <a:off x="4206336" y="3494290"/>
              <a:ext cx="4032067" cy="841338"/>
            </a:xfrm>
            <a:prstGeom prst="rect">
              <a:avLst/>
            </a:prstGeom>
          </p:spPr>
          <p:txBody>
            <a:bodyPr wrap="square">
              <a:spAutoFit/>
            </a:bodyPr>
            <a:lstStyle/>
            <a:p>
              <a:pPr algn="ctr"/>
              <a:r>
                <a:rPr lang="en-GB" sz="1100" dirty="0">
                  <a:solidFill>
                    <a:schemeClr val="bg1"/>
                  </a:solidFill>
                  <a:latin typeface="Avenir Next Medium" panose="020B0503020202020204" pitchFamily="34" charset="0"/>
                </a:rPr>
                <a:t>AUTO6</a:t>
              </a:r>
            </a:p>
            <a:p>
              <a:pPr algn="ctr"/>
              <a:r>
                <a:rPr lang="en-GB" sz="1100" dirty="0">
                  <a:solidFill>
                    <a:schemeClr val="bg1"/>
                  </a:solidFill>
                  <a:latin typeface="Avenir Next Medium" panose="020B0503020202020204" pitchFamily="34" charset="0"/>
                </a:rPr>
                <a:t>NG</a:t>
              </a:r>
            </a:p>
          </p:txBody>
        </p:sp>
      </p:grpSp>
      <p:grpSp>
        <p:nvGrpSpPr>
          <p:cNvPr id="128" name="Group 127">
            <a:extLst>
              <a:ext uri="{FF2B5EF4-FFF2-40B4-BE49-F238E27FC236}">
                <a16:creationId xmlns:a16="http://schemas.microsoft.com/office/drawing/2014/main" id="{6465B2AA-76DF-4A4A-A9F5-2D4021CDA3A9}"/>
              </a:ext>
            </a:extLst>
          </p:cNvPr>
          <p:cNvGrpSpPr/>
          <p:nvPr/>
        </p:nvGrpSpPr>
        <p:grpSpPr>
          <a:xfrm>
            <a:off x="8020315" y="3407955"/>
            <a:ext cx="2992502" cy="159830"/>
            <a:chOff x="4661096" y="3732754"/>
            <a:chExt cx="2896654" cy="169321"/>
          </a:xfrm>
        </p:grpSpPr>
        <p:sp>
          <p:nvSpPr>
            <p:cNvPr id="129" name="Rectangle: Rounded Corners 44">
              <a:extLst>
                <a:ext uri="{FF2B5EF4-FFF2-40B4-BE49-F238E27FC236}">
                  <a16:creationId xmlns:a16="http://schemas.microsoft.com/office/drawing/2014/main" id="{D915CA4F-DEFE-DD4F-84C3-223146D39A57}"/>
                </a:ext>
              </a:extLst>
            </p:cNvPr>
            <p:cNvSpPr/>
            <p:nvPr/>
          </p:nvSpPr>
          <p:spPr>
            <a:xfrm>
              <a:off x="5409485" y="3736465"/>
              <a:ext cx="709963" cy="164113"/>
            </a:xfrm>
            <a:prstGeom prst="roundRect">
              <a:avLst/>
            </a:prstGeom>
            <a:solidFill>
              <a:srgbClr val="00AC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130" name="Rectangle: Rounded Corners 45">
              <a:extLst>
                <a:ext uri="{FF2B5EF4-FFF2-40B4-BE49-F238E27FC236}">
                  <a16:creationId xmlns:a16="http://schemas.microsoft.com/office/drawing/2014/main" id="{35BB00D5-4078-ED4E-B999-11EC6F16569E}"/>
                </a:ext>
              </a:extLst>
            </p:cNvPr>
            <p:cNvSpPr/>
            <p:nvPr/>
          </p:nvSpPr>
          <p:spPr>
            <a:xfrm>
              <a:off x="6196299" y="3732754"/>
              <a:ext cx="659975" cy="169321"/>
            </a:xfrm>
            <a:prstGeom prst="roundRect">
              <a:avLst/>
            </a:prstGeom>
            <a:solidFill>
              <a:srgbClr val="009A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131" name="Rectangle: Rounded Corners 46">
              <a:extLst>
                <a:ext uri="{FF2B5EF4-FFF2-40B4-BE49-F238E27FC236}">
                  <a16:creationId xmlns:a16="http://schemas.microsoft.com/office/drawing/2014/main" id="{0232758E-67D4-FE47-A50A-1A96874DEA03}"/>
                </a:ext>
              </a:extLst>
            </p:cNvPr>
            <p:cNvSpPr/>
            <p:nvPr/>
          </p:nvSpPr>
          <p:spPr>
            <a:xfrm>
              <a:off x="4661096" y="3736466"/>
              <a:ext cx="709963" cy="16411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132" name="Rectangle: Rounded Corners 47">
              <a:extLst>
                <a:ext uri="{FF2B5EF4-FFF2-40B4-BE49-F238E27FC236}">
                  <a16:creationId xmlns:a16="http://schemas.microsoft.com/office/drawing/2014/main" id="{177A1669-1891-184F-B540-1D9C0C4D78B7}"/>
                </a:ext>
              </a:extLst>
            </p:cNvPr>
            <p:cNvSpPr/>
            <p:nvPr/>
          </p:nvSpPr>
          <p:spPr>
            <a:xfrm>
              <a:off x="6957578" y="3732754"/>
              <a:ext cx="600172" cy="16782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133" name="Rectangle 132">
              <a:extLst>
                <a:ext uri="{FF2B5EF4-FFF2-40B4-BE49-F238E27FC236}">
                  <a16:creationId xmlns:a16="http://schemas.microsoft.com/office/drawing/2014/main" id="{D64F2CF6-AC02-6B49-8223-169D5DBB1E68}"/>
                </a:ext>
              </a:extLst>
            </p:cNvPr>
            <p:cNvSpPr/>
            <p:nvPr/>
          </p:nvSpPr>
          <p:spPr>
            <a:xfrm>
              <a:off x="5332959" y="3739104"/>
              <a:ext cx="120356" cy="1614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panose="020F0502020204030204" pitchFamily="34" charset="0"/>
              </a:endParaRPr>
            </a:p>
          </p:txBody>
        </p:sp>
        <p:sp>
          <p:nvSpPr>
            <p:cNvPr id="134" name="Rectangle 133">
              <a:extLst>
                <a:ext uri="{FF2B5EF4-FFF2-40B4-BE49-F238E27FC236}">
                  <a16:creationId xmlns:a16="http://schemas.microsoft.com/office/drawing/2014/main" id="{7A6EE586-82B8-5B4C-B044-21504BB5331C}"/>
                </a:ext>
              </a:extLst>
            </p:cNvPr>
            <p:cNvSpPr/>
            <p:nvPr/>
          </p:nvSpPr>
          <p:spPr>
            <a:xfrm>
              <a:off x="6101309" y="3739104"/>
              <a:ext cx="120356" cy="1614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panose="020F0502020204030204" pitchFamily="34" charset="0"/>
              </a:endParaRPr>
            </a:p>
          </p:txBody>
        </p:sp>
        <p:sp>
          <p:nvSpPr>
            <p:cNvPr id="135" name="Rectangle 134">
              <a:extLst>
                <a:ext uri="{FF2B5EF4-FFF2-40B4-BE49-F238E27FC236}">
                  <a16:creationId xmlns:a16="http://schemas.microsoft.com/office/drawing/2014/main" id="{F61CBAE1-DE45-0B4C-8A3C-8940D4E8BD26}"/>
                </a:ext>
              </a:extLst>
            </p:cNvPr>
            <p:cNvSpPr/>
            <p:nvPr/>
          </p:nvSpPr>
          <p:spPr>
            <a:xfrm>
              <a:off x="6847434" y="3739104"/>
              <a:ext cx="120356" cy="1614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panose="020F0502020204030204" pitchFamily="34" charset="0"/>
              </a:endParaRPr>
            </a:p>
          </p:txBody>
        </p:sp>
      </p:grpSp>
      <p:grpSp>
        <p:nvGrpSpPr>
          <p:cNvPr id="136" name="Group 135">
            <a:extLst>
              <a:ext uri="{FF2B5EF4-FFF2-40B4-BE49-F238E27FC236}">
                <a16:creationId xmlns:a16="http://schemas.microsoft.com/office/drawing/2014/main" id="{E5CD0548-3C6C-C246-8087-8D2912CF3FBA}"/>
              </a:ext>
            </a:extLst>
          </p:cNvPr>
          <p:cNvGrpSpPr/>
          <p:nvPr/>
        </p:nvGrpSpPr>
        <p:grpSpPr>
          <a:xfrm>
            <a:off x="9457903" y="4520857"/>
            <a:ext cx="467457" cy="56868"/>
            <a:chOff x="4661096" y="3732754"/>
            <a:chExt cx="2896654" cy="169321"/>
          </a:xfrm>
        </p:grpSpPr>
        <p:sp>
          <p:nvSpPr>
            <p:cNvPr id="137" name="Rectangle: Rounded Corners 52">
              <a:extLst>
                <a:ext uri="{FF2B5EF4-FFF2-40B4-BE49-F238E27FC236}">
                  <a16:creationId xmlns:a16="http://schemas.microsoft.com/office/drawing/2014/main" id="{EAB3B017-08B1-4446-BF4B-5C69AC8CA778}"/>
                </a:ext>
              </a:extLst>
            </p:cNvPr>
            <p:cNvSpPr/>
            <p:nvPr/>
          </p:nvSpPr>
          <p:spPr>
            <a:xfrm>
              <a:off x="5409485" y="3736465"/>
              <a:ext cx="709963" cy="164113"/>
            </a:xfrm>
            <a:prstGeom prst="roundRect">
              <a:avLst/>
            </a:prstGeom>
            <a:solidFill>
              <a:srgbClr val="00AC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138" name="Rectangle: Rounded Corners 53">
              <a:extLst>
                <a:ext uri="{FF2B5EF4-FFF2-40B4-BE49-F238E27FC236}">
                  <a16:creationId xmlns:a16="http://schemas.microsoft.com/office/drawing/2014/main" id="{EE30A017-6411-CA42-AEB2-418FEEC8CC4E}"/>
                </a:ext>
              </a:extLst>
            </p:cNvPr>
            <p:cNvSpPr/>
            <p:nvPr/>
          </p:nvSpPr>
          <p:spPr>
            <a:xfrm>
              <a:off x="6196299" y="3732754"/>
              <a:ext cx="659975" cy="169321"/>
            </a:xfrm>
            <a:prstGeom prst="roundRect">
              <a:avLst/>
            </a:prstGeom>
            <a:solidFill>
              <a:srgbClr val="009A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139" name="Rectangle: Rounded Corners 54">
              <a:extLst>
                <a:ext uri="{FF2B5EF4-FFF2-40B4-BE49-F238E27FC236}">
                  <a16:creationId xmlns:a16="http://schemas.microsoft.com/office/drawing/2014/main" id="{5CDE47EA-A162-174E-972D-EBF8F2E4DF0D}"/>
                </a:ext>
              </a:extLst>
            </p:cNvPr>
            <p:cNvSpPr/>
            <p:nvPr/>
          </p:nvSpPr>
          <p:spPr>
            <a:xfrm>
              <a:off x="4661096" y="3736466"/>
              <a:ext cx="709963" cy="16411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140" name="Rectangle: Rounded Corners 55">
              <a:extLst>
                <a:ext uri="{FF2B5EF4-FFF2-40B4-BE49-F238E27FC236}">
                  <a16:creationId xmlns:a16="http://schemas.microsoft.com/office/drawing/2014/main" id="{ECB8BC1F-1AF5-BA46-95D9-9D737B5ABB96}"/>
                </a:ext>
              </a:extLst>
            </p:cNvPr>
            <p:cNvSpPr/>
            <p:nvPr/>
          </p:nvSpPr>
          <p:spPr>
            <a:xfrm>
              <a:off x="6957578" y="3732754"/>
              <a:ext cx="600172" cy="16782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141" name="Rectangle 140">
              <a:extLst>
                <a:ext uri="{FF2B5EF4-FFF2-40B4-BE49-F238E27FC236}">
                  <a16:creationId xmlns:a16="http://schemas.microsoft.com/office/drawing/2014/main" id="{0A6A5729-61FD-1740-8A57-185CE3EC6852}"/>
                </a:ext>
              </a:extLst>
            </p:cNvPr>
            <p:cNvSpPr/>
            <p:nvPr/>
          </p:nvSpPr>
          <p:spPr>
            <a:xfrm>
              <a:off x="5332959" y="3739104"/>
              <a:ext cx="120356" cy="1614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panose="020F0502020204030204" pitchFamily="34" charset="0"/>
              </a:endParaRPr>
            </a:p>
          </p:txBody>
        </p:sp>
        <p:sp>
          <p:nvSpPr>
            <p:cNvPr id="142" name="Rectangle 141">
              <a:extLst>
                <a:ext uri="{FF2B5EF4-FFF2-40B4-BE49-F238E27FC236}">
                  <a16:creationId xmlns:a16="http://schemas.microsoft.com/office/drawing/2014/main" id="{A62F314A-822C-9E47-B606-4D3DDAB37341}"/>
                </a:ext>
              </a:extLst>
            </p:cNvPr>
            <p:cNvSpPr/>
            <p:nvPr/>
          </p:nvSpPr>
          <p:spPr>
            <a:xfrm>
              <a:off x="6101309" y="3739104"/>
              <a:ext cx="120356" cy="1614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panose="020F0502020204030204" pitchFamily="34" charset="0"/>
              </a:endParaRPr>
            </a:p>
          </p:txBody>
        </p:sp>
        <p:sp>
          <p:nvSpPr>
            <p:cNvPr id="143" name="Rectangle 142">
              <a:extLst>
                <a:ext uri="{FF2B5EF4-FFF2-40B4-BE49-F238E27FC236}">
                  <a16:creationId xmlns:a16="http://schemas.microsoft.com/office/drawing/2014/main" id="{72154C74-CBAE-4340-A5B6-2A7717F32AED}"/>
                </a:ext>
              </a:extLst>
            </p:cNvPr>
            <p:cNvSpPr/>
            <p:nvPr/>
          </p:nvSpPr>
          <p:spPr>
            <a:xfrm>
              <a:off x="6847434" y="3739104"/>
              <a:ext cx="120356" cy="1614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panose="020F0502020204030204" pitchFamily="34" charset="0"/>
              </a:endParaRPr>
            </a:p>
          </p:txBody>
        </p:sp>
      </p:grpSp>
      <p:grpSp>
        <p:nvGrpSpPr>
          <p:cNvPr id="144" name="Group 143">
            <a:extLst>
              <a:ext uri="{FF2B5EF4-FFF2-40B4-BE49-F238E27FC236}">
                <a16:creationId xmlns:a16="http://schemas.microsoft.com/office/drawing/2014/main" id="{70C48204-1E06-F640-9913-5EE0E300511A}"/>
              </a:ext>
            </a:extLst>
          </p:cNvPr>
          <p:cNvGrpSpPr/>
          <p:nvPr/>
        </p:nvGrpSpPr>
        <p:grpSpPr>
          <a:xfrm>
            <a:off x="9499682" y="4630432"/>
            <a:ext cx="354253" cy="56868"/>
            <a:chOff x="4661096" y="3732754"/>
            <a:chExt cx="2195178" cy="169321"/>
          </a:xfrm>
        </p:grpSpPr>
        <p:sp>
          <p:nvSpPr>
            <p:cNvPr id="145" name="Rectangle: Rounded Corners 60">
              <a:extLst>
                <a:ext uri="{FF2B5EF4-FFF2-40B4-BE49-F238E27FC236}">
                  <a16:creationId xmlns:a16="http://schemas.microsoft.com/office/drawing/2014/main" id="{F8C240C1-9D35-1346-BAF6-AFF2D2E32327}"/>
                </a:ext>
              </a:extLst>
            </p:cNvPr>
            <p:cNvSpPr/>
            <p:nvPr/>
          </p:nvSpPr>
          <p:spPr>
            <a:xfrm>
              <a:off x="5409485" y="3736465"/>
              <a:ext cx="709963" cy="164113"/>
            </a:xfrm>
            <a:prstGeom prst="roundRect">
              <a:avLst/>
            </a:prstGeom>
            <a:solidFill>
              <a:srgbClr val="00AC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146" name="Rectangle: Rounded Corners 61">
              <a:extLst>
                <a:ext uri="{FF2B5EF4-FFF2-40B4-BE49-F238E27FC236}">
                  <a16:creationId xmlns:a16="http://schemas.microsoft.com/office/drawing/2014/main" id="{0BB6417C-198C-B04C-A8D4-AD48772F08ED}"/>
                </a:ext>
              </a:extLst>
            </p:cNvPr>
            <p:cNvSpPr/>
            <p:nvPr/>
          </p:nvSpPr>
          <p:spPr>
            <a:xfrm>
              <a:off x="6196299" y="3732754"/>
              <a:ext cx="659975" cy="16932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147" name="Rectangle: Rounded Corners 62">
              <a:extLst>
                <a:ext uri="{FF2B5EF4-FFF2-40B4-BE49-F238E27FC236}">
                  <a16:creationId xmlns:a16="http://schemas.microsoft.com/office/drawing/2014/main" id="{21BB7B1F-49D5-5340-95C1-276407529383}"/>
                </a:ext>
              </a:extLst>
            </p:cNvPr>
            <p:cNvSpPr/>
            <p:nvPr/>
          </p:nvSpPr>
          <p:spPr>
            <a:xfrm>
              <a:off x="4661096" y="3736466"/>
              <a:ext cx="709963" cy="16411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148" name="Rectangle 147">
              <a:extLst>
                <a:ext uri="{FF2B5EF4-FFF2-40B4-BE49-F238E27FC236}">
                  <a16:creationId xmlns:a16="http://schemas.microsoft.com/office/drawing/2014/main" id="{B1B3C6FB-65DD-774E-978F-635D690BD0F9}"/>
                </a:ext>
              </a:extLst>
            </p:cNvPr>
            <p:cNvSpPr/>
            <p:nvPr/>
          </p:nvSpPr>
          <p:spPr>
            <a:xfrm>
              <a:off x="5332959" y="3739104"/>
              <a:ext cx="120356" cy="1614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panose="020F0502020204030204" pitchFamily="34" charset="0"/>
              </a:endParaRPr>
            </a:p>
          </p:txBody>
        </p:sp>
        <p:sp>
          <p:nvSpPr>
            <p:cNvPr id="149" name="Rectangle 148">
              <a:extLst>
                <a:ext uri="{FF2B5EF4-FFF2-40B4-BE49-F238E27FC236}">
                  <a16:creationId xmlns:a16="http://schemas.microsoft.com/office/drawing/2014/main" id="{C166FDAE-E9B1-334F-9D02-BB9D1B8025CD}"/>
                </a:ext>
              </a:extLst>
            </p:cNvPr>
            <p:cNvSpPr/>
            <p:nvPr/>
          </p:nvSpPr>
          <p:spPr>
            <a:xfrm>
              <a:off x="6101309" y="3739104"/>
              <a:ext cx="120356" cy="1614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panose="020F0502020204030204" pitchFamily="34" charset="0"/>
              </a:endParaRPr>
            </a:p>
          </p:txBody>
        </p:sp>
      </p:grpSp>
      <p:cxnSp>
        <p:nvCxnSpPr>
          <p:cNvPr id="150" name="Straight Connector 149">
            <a:extLst>
              <a:ext uri="{FF2B5EF4-FFF2-40B4-BE49-F238E27FC236}">
                <a16:creationId xmlns:a16="http://schemas.microsoft.com/office/drawing/2014/main" id="{A5EC922B-9866-214C-A062-79091EED3C0E}"/>
              </a:ext>
            </a:extLst>
          </p:cNvPr>
          <p:cNvCxnSpPr>
            <a:cxnSpLocks/>
            <a:endCxn id="145" idx="2"/>
          </p:cNvCxnSpPr>
          <p:nvPr/>
        </p:nvCxnSpPr>
        <p:spPr>
          <a:xfrm>
            <a:off x="9419108" y="3566371"/>
            <a:ext cx="258633" cy="1120426"/>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1" name="Group 150">
            <a:extLst>
              <a:ext uri="{FF2B5EF4-FFF2-40B4-BE49-F238E27FC236}">
                <a16:creationId xmlns:a16="http://schemas.microsoft.com/office/drawing/2014/main" id="{5D7B0129-C35A-E749-BD15-15D197C9CD53}"/>
              </a:ext>
            </a:extLst>
          </p:cNvPr>
          <p:cNvGrpSpPr/>
          <p:nvPr/>
        </p:nvGrpSpPr>
        <p:grpSpPr>
          <a:xfrm>
            <a:off x="8274260" y="3695984"/>
            <a:ext cx="2267810" cy="159828"/>
            <a:chOff x="4674119" y="3603628"/>
            <a:chExt cx="2195178" cy="169320"/>
          </a:xfrm>
        </p:grpSpPr>
        <p:sp>
          <p:nvSpPr>
            <p:cNvPr id="152" name="Rectangle: Rounded Corners 67">
              <a:extLst>
                <a:ext uri="{FF2B5EF4-FFF2-40B4-BE49-F238E27FC236}">
                  <a16:creationId xmlns:a16="http://schemas.microsoft.com/office/drawing/2014/main" id="{886E5B98-1323-1A47-8BF2-3667F85BC25C}"/>
                </a:ext>
              </a:extLst>
            </p:cNvPr>
            <p:cNvSpPr/>
            <p:nvPr/>
          </p:nvSpPr>
          <p:spPr>
            <a:xfrm>
              <a:off x="5422508" y="3607349"/>
              <a:ext cx="709964" cy="164114"/>
            </a:xfrm>
            <a:prstGeom prst="roundRect">
              <a:avLst/>
            </a:prstGeom>
            <a:solidFill>
              <a:srgbClr val="00AC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153" name="Rectangle: Rounded Corners 68">
              <a:extLst>
                <a:ext uri="{FF2B5EF4-FFF2-40B4-BE49-F238E27FC236}">
                  <a16:creationId xmlns:a16="http://schemas.microsoft.com/office/drawing/2014/main" id="{B4DBB860-3B75-6740-8FAD-176904B26C65}"/>
                </a:ext>
              </a:extLst>
            </p:cNvPr>
            <p:cNvSpPr/>
            <p:nvPr/>
          </p:nvSpPr>
          <p:spPr>
            <a:xfrm>
              <a:off x="4674119" y="3607383"/>
              <a:ext cx="709964" cy="16411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154" name="Rectangle 153">
              <a:extLst>
                <a:ext uri="{FF2B5EF4-FFF2-40B4-BE49-F238E27FC236}">
                  <a16:creationId xmlns:a16="http://schemas.microsoft.com/office/drawing/2014/main" id="{D5668DEC-841A-9E43-87FB-9B5F443C1AB3}"/>
                </a:ext>
              </a:extLst>
            </p:cNvPr>
            <p:cNvSpPr/>
            <p:nvPr/>
          </p:nvSpPr>
          <p:spPr>
            <a:xfrm>
              <a:off x="5345981" y="3609987"/>
              <a:ext cx="120357" cy="1614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panose="020F0502020204030204" pitchFamily="34" charset="0"/>
              </a:endParaRPr>
            </a:p>
          </p:txBody>
        </p:sp>
        <p:sp>
          <p:nvSpPr>
            <p:cNvPr id="155" name="Rectangle 154">
              <a:extLst>
                <a:ext uri="{FF2B5EF4-FFF2-40B4-BE49-F238E27FC236}">
                  <a16:creationId xmlns:a16="http://schemas.microsoft.com/office/drawing/2014/main" id="{A5105B4F-8736-4F4C-976C-9410D3CE3FD5}"/>
                </a:ext>
              </a:extLst>
            </p:cNvPr>
            <p:cNvSpPr/>
            <p:nvPr/>
          </p:nvSpPr>
          <p:spPr>
            <a:xfrm>
              <a:off x="6114332" y="3609978"/>
              <a:ext cx="120357" cy="16147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panose="020F0502020204030204" pitchFamily="34" charset="0"/>
              </a:endParaRPr>
            </a:p>
          </p:txBody>
        </p:sp>
        <p:sp>
          <p:nvSpPr>
            <p:cNvPr id="156" name="Rectangle: Rounded Corners 71">
              <a:extLst>
                <a:ext uri="{FF2B5EF4-FFF2-40B4-BE49-F238E27FC236}">
                  <a16:creationId xmlns:a16="http://schemas.microsoft.com/office/drawing/2014/main" id="{E6CE1D82-C29E-4746-A2C7-198518156234}"/>
                </a:ext>
              </a:extLst>
            </p:cNvPr>
            <p:cNvSpPr/>
            <p:nvPr/>
          </p:nvSpPr>
          <p:spPr>
            <a:xfrm>
              <a:off x="6209322" y="3603628"/>
              <a:ext cx="659975" cy="16932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grpSp>
      <p:sp>
        <p:nvSpPr>
          <p:cNvPr id="157" name="Rectangle 156">
            <a:extLst>
              <a:ext uri="{FF2B5EF4-FFF2-40B4-BE49-F238E27FC236}">
                <a16:creationId xmlns:a16="http://schemas.microsoft.com/office/drawing/2014/main" id="{25B0EA94-F55E-8942-B0EF-2E537A8AEF46}"/>
              </a:ext>
            </a:extLst>
          </p:cNvPr>
          <p:cNvSpPr/>
          <p:nvPr/>
        </p:nvSpPr>
        <p:spPr>
          <a:xfrm>
            <a:off x="7964531" y="1724674"/>
            <a:ext cx="3226766" cy="159555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7756343F-EC4F-3F46-9A59-536EA409811A}"/>
              </a:ext>
            </a:extLst>
          </p:cNvPr>
          <p:cNvSpPr/>
          <p:nvPr/>
        </p:nvSpPr>
        <p:spPr>
          <a:xfrm>
            <a:off x="8084230" y="1985826"/>
            <a:ext cx="2964193" cy="1323439"/>
          </a:xfrm>
          <a:prstGeom prst="rect">
            <a:avLst/>
          </a:prstGeom>
        </p:spPr>
        <p:txBody>
          <a:bodyPr wrap="square" anchor="ctr">
            <a:spAutoFit/>
          </a:bodyPr>
          <a:lstStyle/>
          <a:p>
            <a:pPr algn="ctr"/>
            <a:r>
              <a:rPr lang="en-US" sz="1600" dirty="0" err="1">
                <a:solidFill>
                  <a:schemeClr val="bg1"/>
                </a:solidFill>
                <a:latin typeface="Avenir Next Medium" panose="020B0503020202020204" pitchFamily="34" charset="0"/>
              </a:rPr>
              <a:t>dnTGF</a:t>
            </a:r>
            <a:r>
              <a:rPr lang="el-GR" sz="1600" dirty="0">
                <a:solidFill>
                  <a:schemeClr val="bg1"/>
                </a:solidFill>
                <a:latin typeface="Avenir Next Medium" panose="020B0503020202020204" pitchFamily="34" charset="0"/>
              </a:rPr>
              <a:t>β</a:t>
            </a:r>
            <a:r>
              <a:rPr lang="en-US" sz="1600" dirty="0">
                <a:solidFill>
                  <a:schemeClr val="bg1"/>
                </a:solidFill>
                <a:latin typeface="Avenir Next Medium" panose="020B0503020202020204" pitchFamily="34" charset="0"/>
              </a:rPr>
              <a:t>RII</a:t>
            </a:r>
            <a:r>
              <a:rPr lang="en-GB" sz="1600" dirty="0">
                <a:solidFill>
                  <a:schemeClr val="bg1"/>
                </a:solidFill>
                <a:latin typeface="Avenir Next Medium" panose="020B0503020202020204" pitchFamily="34" charset="0"/>
              </a:rPr>
              <a:t> </a:t>
            </a:r>
            <a:r>
              <a:rPr lang="en-US" sz="1600" dirty="0">
                <a:solidFill>
                  <a:schemeClr val="bg1"/>
                </a:solidFill>
                <a:latin typeface="Avenir Next Medium" panose="020B0503020202020204" pitchFamily="34" charset="0"/>
              </a:rPr>
              <a:t>Receptor</a:t>
            </a:r>
            <a:br>
              <a:rPr lang="en-US" sz="1600" dirty="0">
                <a:solidFill>
                  <a:schemeClr val="bg1"/>
                </a:solidFill>
                <a:latin typeface="Avenir Next Medium" panose="020B0503020202020204" pitchFamily="34" charset="0"/>
              </a:rPr>
            </a:br>
            <a:endParaRPr lang="en-US" sz="1600" dirty="0">
              <a:solidFill>
                <a:schemeClr val="bg1"/>
              </a:solidFill>
              <a:latin typeface="Avenir Next Medium" panose="020B0503020202020204" pitchFamily="34" charset="0"/>
            </a:endParaRPr>
          </a:p>
          <a:p>
            <a:pPr algn="ctr"/>
            <a:r>
              <a:rPr lang="en-US" sz="1600" dirty="0">
                <a:solidFill>
                  <a:schemeClr val="bg1"/>
                </a:solidFill>
                <a:latin typeface="Avenir Next" panose="020B0503020202020204" pitchFamily="34" charset="0"/>
                <a:cs typeface="Calibri" panose="020F0502020204030204" pitchFamily="34" charset="0"/>
              </a:rPr>
              <a:t>To overcome inhibitory effect of TGF</a:t>
            </a:r>
            <a:r>
              <a:rPr lang="el-GR" sz="1600" dirty="0">
                <a:solidFill>
                  <a:schemeClr val="bg1"/>
                </a:solidFill>
                <a:latin typeface="Avenir Next" panose="020B0503020202020204" pitchFamily="34" charset="0"/>
                <a:cs typeface="Calibri" panose="020F0502020204030204" pitchFamily="34" charset="0"/>
              </a:rPr>
              <a:t>β</a:t>
            </a:r>
            <a:r>
              <a:rPr lang="en-US" sz="1600" dirty="0">
                <a:solidFill>
                  <a:schemeClr val="bg1"/>
                </a:solidFill>
                <a:latin typeface="Avenir Next" panose="020B0503020202020204" pitchFamily="34" charset="0"/>
                <a:cs typeface="Calibri" panose="020F0502020204030204" pitchFamily="34" charset="0"/>
              </a:rPr>
              <a:t> in microenvironment</a:t>
            </a:r>
          </a:p>
          <a:p>
            <a:pPr algn="ctr"/>
            <a:endParaRPr lang="en-US" sz="1600" dirty="0">
              <a:solidFill>
                <a:schemeClr val="bg1"/>
              </a:solidFill>
              <a:latin typeface="Avenir Next" panose="020B0503020202020204" pitchFamily="34" charset="0"/>
              <a:cs typeface="Calibri" panose="020F0502020204030204" pitchFamily="34" charset="0"/>
            </a:endParaRPr>
          </a:p>
        </p:txBody>
      </p:sp>
      <p:sp>
        <p:nvSpPr>
          <p:cNvPr id="160" name="Rectangle 159">
            <a:extLst>
              <a:ext uri="{FF2B5EF4-FFF2-40B4-BE49-F238E27FC236}">
                <a16:creationId xmlns:a16="http://schemas.microsoft.com/office/drawing/2014/main" id="{90CC759C-8889-E74F-A53A-E969D70BADB8}"/>
              </a:ext>
            </a:extLst>
          </p:cNvPr>
          <p:cNvSpPr/>
          <p:nvPr/>
        </p:nvSpPr>
        <p:spPr>
          <a:xfrm>
            <a:off x="4594641" y="1988847"/>
            <a:ext cx="3226766" cy="1077218"/>
          </a:xfrm>
          <a:prstGeom prst="rect">
            <a:avLst/>
          </a:prstGeom>
        </p:spPr>
        <p:txBody>
          <a:bodyPr wrap="square" anchor="ctr">
            <a:spAutoFit/>
          </a:bodyPr>
          <a:lstStyle/>
          <a:p>
            <a:pPr algn="ctr"/>
            <a:r>
              <a:rPr lang="en-US" sz="1600" dirty="0">
                <a:solidFill>
                  <a:schemeClr val="bg1"/>
                </a:solidFill>
                <a:latin typeface="Avenir Next Medium" panose="020B0503020202020204" pitchFamily="34" charset="0"/>
              </a:rPr>
              <a:t>dSHP2</a:t>
            </a:r>
            <a:br>
              <a:rPr lang="en-US" sz="1600" dirty="0">
                <a:solidFill>
                  <a:schemeClr val="bg1"/>
                </a:solidFill>
                <a:latin typeface="Avenir Next Medium" panose="020B0503020202020204" pitchFamily="34" charset="0"/>
              </a:rPr>
            </a:br>
            <a:endParaRPr lang="en-US" sz="1600" dirty="0">
              <a:solidFill>
                <a:schemeClr val="bg1"/>
              </a:solidFill>
              <a:latin typeface="Avenir Next Medium" panose="020B0503020202020204" pitchFamily="34" charset="0"/>
            </a:endParaRPr>
          </a:p>
          <a:p>
            <a:pPr algn="ctr"/>
            <a:r>
              <a:rPr lang="en-US" sz="1600" dirty="0">
                <a:solidFill>
                  <a:schemeClr val="bg1"/>
                </a:solidFill>
                <a:latin typeface="Avenir Next" panose="020B0503020202020204" pitchFamily="34" charset="0"/>
                <a:cs typeface="Calibri" panose="020F0502020204030204" pitchFamily="34" charset="0"/>
              </a:rPr>
              <a:t>To overcome multiple </a:t>
            </a:r>
            <a:br>
              <a:rPr lang="en-US" sz="1600" dirty="0">
                <a:solidFill>
                  <a:schemeClr val="bg1"/>
                </a:solidFill>
                <a:latin typeface="Avenir Next" panose="020B0503020202020204" pitchFamily="34" charset="0"/>
                <a:cs typeface="Calibri" panose="020F0502020204030204" pitchFamily="34" charset="0"/>
              </a:rPr>
            </a:br>
            <a:r>
              <a:rPr lang="en-US" sz="1600" dirty="0">
                <a:solidFill>
                  <a:schemeClr val="bg1"/>
                </a:solidFill>
                <a:latin typeface="Avenir Next" panose="020B0503020202020204" pitchFamily="34" charset="0"/>
                <a:cs typeface="Calibri" panose="020F0502020204030204" pitchFamily="34" charset="0"/>
              </a:rPr>
              <a:t>checkpoint pathways</a:t>
            </a:r>
            <a:endParaRPr lang="en-GB" sz="1600" dirty="0">
              <a:ln w="0"/>
              <a:solidFill>
                <a:schemeClr val="bg1"/>
              </a:solidFill>
              <a:effectLst>
                <a:outerShdw blurRad="38100" dist="19050" dir="2700000" algn="tl" rotWithShape="0">
                  <a:schemeClr val="dk1">
                    <a:alpha val="40000"/>
                  </a:schemeClr>
                </a:outerShdw>
              </a:effectLst>
              <a:latin typeface="Avenir Next" panose="020B0503020202020204" pitchFamily="34" charset="0"/>
              <a:cs typeface="Calibri" panose="020F0502020204030204" pitchFamily="34" charset="0"/>
            </a:endParaRPr>
          </a:p>
        </p:txBody>
      </p:sp>
      <p:sp>
        <p:nvSpPr>
          <p:cNvPr id="161" name="Rectangle 160">
            <a:extLst>
              <a:ext uri="{FF2B5EF4-FFF2-40B4-BE49-F238E27FC236}">
                <a16:creationId xmlns:a16="http://schemas.microsoft.com/office/drawing/2014/main" id="{9CFAC40C-8113-AC4B-84DC-44687F675CAF}"/>
              </a:ext>
            </a:extLst>
          </p:cNvPr>
          <p:cNvSpPr/>
          <p:nvPr/>
        </p:nvSpPr>
        <p:spPr>
          <a:xfrm>
            <a:off x="4594641" y="3393653"/>
            <a:ext cx="3226766" cy="159555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3F43C3B9-EE4A-9544-B887-7AF03A00364A}"/>
              </a:ext>
            </a:extLst>
          </p:cNvPr>
          <p:cNvSpPr/>
          <p:nvPr/>
        </p:nvSpPr>
        <p:spPr>
          <a:xfrm>
            <a:off x="4675608" y="3534715"/>
            <a:ext cx="3034692" cy="1323439"/>
          </a:xfrm>
          <a:prstGeom prst="rect">
            <a:avLst/>
          </a:prstGeom>
        </p:spPr>
        <p:txBody>
          <a:bodyPr wrap="square" anchor="ctr">
            <a:spAutoFit/>
          </a:bodyPr>
          <a:lstStyle/>
          <a:p>
            <a:pPr algn="ctr"/>
            <a:r>
              <a:rPr lang="en-US" sz="1600" dirty="0">
                <a:solidFill>
                  <a:schemeClr val="bg1"/>
                </a:solidFill>
                <a:latin typeface="Avenir Next Medium" panose="020B0503020202020204" pitchFamily="34" charset="0"/>
              </a:rPr>
              <a:t>Cytokine Signal</a:t>
            </a:r>
            <a:br>
              <a:rPr lang="en-US" sz="1600" dirty="0">
                <a:solidFill>
                  <a:schemeClr val="bg1"/>
                </a:solidFill>
                <a:latin typeface="Avenir Next Medium" panose="020B0503020202020204" pitchFamily="34" charset="0"/>
              </a:rPr>
            </a:br>
            <a:endParaRPr lang="en-US" sz="1600" dirty="0">
              <a:solidFill>
                <a:schemeClr val="bg1"/>
              </a:solidFill>
              <a:latin typeface="Avenir Next Medium" panose="020B0503020202020204" pitchFamily="34" charset="0"/>
            </a:endParaRPr>
          </a:p>
          <a:p>
            <a:pPr algn="ctr"/>
            <a:r>
              <a:rPr lang="en-GB" sz="1600" dirty="0">
                <a:solidFill>
                  <a:schemeClr val="bg1"/>
                </a:solidFill>
                <a:latin typeface="Avenir Next" panose="020B0503020202020204" pitchFamily="34" charset="0"/>
                <a:cs typeface="Calibri" panose="020F0502020204030204" pitchFamily="34" charset="0"/>
              </a:rPr>
              <a:t>IL7 CCR chimeric protein designed to improve CAR T cell persistence</a:t>
            </a:r>
          </a:p>
        </p:txBody>
      </p:sp>
      <p:sp>
        <p:nvSpPr>
          <p:cNvPr id="163" name="Rectangle 162">
            <a:extLst>
              <a:ext uri="{FF2B5EF4-FFF2-40B4-BE49-F238E27FC236}">
                <a16:creationId xmlns:a16="http://schemas.microsoft.com/office/drawing/2014/main" id="{224DAFB5-83C6-A247-90E2-048F0A63BAE3}"/>
              </a:ext>
            </a:extLst>
          </p:cNvPr>
          <p:cNvSpPr/>
          <p:nvPr/>
        </p:nvSpPr>
        <p:spPr>
          <a:xfrm>
            <a:off x="795052" y="3393653"/>
            <a:ext cx="3656040" cy="1595553"/>
          </a:xfrm>
          <a:prstGeom prst="rect">
            <a:avLst/>
          </a:prstGeom>
          <a:solidFill>
            <a:srgbClr val="00A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AE9CAF84-D4C2-094B-9AAE-B389155BF03C}"/>
              </a:ext>
            </a:extLst>
          </p:cNvPr>
          <p:cNvSpPr/>
          <p:nvPr/>
        </p:nvSpPr>
        <p:spPr>
          <a:xfrm>
            <a:off x="1131095" y="3655157"/>
            <a:ext cx="2929160" cy="1077218"/>
          </a:xfrm>
          <a:prstGeom prst="rect">
            <a:avLst/>
          </a:prstGeom>
        </p:spPr>
        <p:txBody>
          <a:bodyPr wrap="square">
            <a:spAutoFit/>
          </a:bodyPr>
          <a:lstStyle/>
          <a:p>
            <a:pPr algn="ctr"/>
            <a:r>
              <a:rPr lang="en-US" sz="1600" dirty="0">
                <a:solidFill>
                  <a:schemeClr val="bg1"/>
                </a:solidFill>
                <a:latin typeface="Avenir Next Medium" panose="020B0503020202020204" pitchFamily="34" charset="0"/>
              </a:rPr>
              <a:t>SAFETY SWITCH</a:t>
            </a:r>
          </a:p>
          <a:p>
            <a:pPr algn="ctr"/>
            <a:r>
              <a:rPr lang="en-US" sz="1600" dirty="0">
                <a:solidFill>
                  <a:schemeClr val="bg1"/>
                </a:solidFill>
                <a:latin typeface="Avenir Next" panose="020B0503020202020204" pitchFamily="34" charset="0"/>
                <a:cs typeface="Calibri" panose="020F0502020204030204" pitchFamily="34" charset="0"/>
              </a:rPr>
              <a:t>To eliminate the therapy in the event of unexpected toxicities</a:t>
            </a:r>
          </a:p>
        </p:txBody>
      </p:sp>
      <p:sp>
        <p:nvSpPr>
          <p:cNvPr id="165" name="TextBox 164">
            <a:extLst>
              <a:ext uri="{FF2B5EF4-FFF2-40B4-BE49-F238E27FC236}">
                <a16:creationId xmlns:a16="http://schemas.microsoft.com/office/drawing/2014/main" id="{32FCB92E-CCD3-ED46-93D2-663B4A932861}"/>
              </a:ext>
            </a:extLst>
          </p:cNvPr>
          <p:cNvSpPr txBox="1"/>
          <p:nvPr/>
        </p:nvSpPr>
        <p:spPr>
          <a:xfrm>
            <a:off x="2138037" y="3204834"/>
            <a:ext cx="881645" cy="307777"/>
          </a:xfrm>
          <a:prstGeom prst="rect">
            <a:avLst/>
          </a:prstGeom>
          <a:solidFill>
            <a:schemeClr val="accent1">
              <a:lumMod val="50000"/>
            </a:schemeClr>
          </a:solidFill>
        </p:spPr>
        <p:txBody>
          <a:bodyPr wrap="square" rtlCol="0">
            <a:spAutoFit/>
          </a:bodyPr>
          <a:lstStyle/>
          <a:p>
            <a:pPr algn="ctr"/>
            <a:r>
              <a:rPr lang="en-US" sz="1400" dirty="0">
                <a:solidFill>
                  <a:schemeClr val="bg1"/>
                </a:solidFill>
                <a:latin typeface="Avenir Next Medium" panose="020B0503020202020204" pitchFamily="34" charset="0"/>
              </a:rPr>
              <a:t>AUTO6</a:t>
            </a:r>
            <a:endParaRPr lang="en-GB" sz="1400" dirty="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1449403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38ECE-7C42-411B-9D90-097060A9FF93}"/>
              </a:ext>
            </a:extLst>
          </p:cNvPr>
          <p:cNvSpPr>
            <a:spLocks noGrp="1"/>
          </p:cNvSpPr>
          <p:nvPr>
            <p:ph type="title"/>
          </p:nvPr>
        </p:nvSpPr>
        <p:spPr>
          <a:xfrm>
            <a:off x="718556" y="325224"/>
            <a:ext cx="10570438" cy="1325563"/>
          </a:xfrm>
          <a:prstGeom prst="rect">
            <a:avLst/>
          </a:prstGeom>
        </p:spPr>
        <p:txBody>
          <a:bodyPr/>
          <a:lstStyle/>
          <a:p>
            <a:r>
              <a:rPr lang="en-US" sz="2200" dirty="0"/>
              <a:t>AUTO6NG exhibits potent anti-tumor activity in preclinical model </a:t>
            </a:r>
            <a:br>
              <a:rPr lang="en-US" sz="2200" dirty="0"/>
            </a:br>
            <a:r>
              <a:rPr lang="en-US" sz="1600" dirty="0">
                <a:solidFill>
                  <a:schemeClr val="bg1"/>
                </a:solidFill>
                <a:latin typeface="Avenir Next" panose="020B0503020202020204" pitchFamily="34" charset="0"/>
              </a:rPr>
              <a:t>Extends survival in challenging in vivo model</a:t>
            </a:r>
            <a:br>
              <a:rPr lang="en-GB" sz="1600" dirty="0">
                <a:solidFill>
                  <a:schemeClr val="bg1"/>
                </a:solidFill>
                <a:latin typeface="Avenir Next" panose="020B0503020202020204" pitchFamily="34" charset="0"/>
              </a:rPr>
            </a:br>
            <a:endParaRPr lang="en-GB" sz="1600" dirty="0">
              <a:solidFill>
                <a:schemeClr val="bg1"/>
              </a:solidFill>
              <a:latin typeface="Avenir Next" panose="020B0503020202020204" pitchFamily="34" charset="0"/>
            </a:endParaRPr>
          </a:p>
        </p:txBody>
      </p:sp>
      <p:graphicFrame>
        <p:nvGraphicFramePr>
          <p:cNvPr id="34" name="Object 33">
            <a:extLst>
              <a:ext uri="{FF2B5EF4-FFF2-40B4-BE49-F238E27FC236}">
                <a16:creationId xmlns:a16="http://schemas.microsoft.com/office/drawing/2014/main" id="{DEB03D89-8FEB-4186-8DC2-DD4FFBC8F897}"/>
              </a:ext>
            </a:extLst>
          </p:cNvPr>
          <p:cNvGraphicFramePr>
            <a:graphicFrameLocks noChangeAspect="1"/>
          </p:cNvGraphicFramePr>
          <p:nvPr>
            <p:extLst>
              <p:ext uri="{D42A27DB-BD31-4B8C-83A1-F6EECF244321}">
                <p14:modId xmlns:p14="http://schemas.microsoft.com/office/powerpoint/2010/main" val="1859979334"/>
              </p:ext>
            </p:extLst>
          </p:nvPr>
        </p:nvGraphicFramePr>
        <p:xfrm>
          <a:off x="1497683" y="1315228"/>
          <a:ext cx="3841865" cy="2308262"/>
        </p:xfrm>
        <a:graphic>
          <a:graphicData uri="http://schemas.openxmlformats.org/presentationml/2006/ole">
            <mc:AlternateContent xmlns:mc="http://schemas.openxmlformats.org/markup-compatibility/2006">
              <mc:Choice xmlns:v="urn:schemas-microsoft-com:vml" Requires="v">
                <p:oleObj name="Prism 7" r:id="rId2" imgW="4592090" imgH="2706197" progId="Prism7.Document">
                  <p:embed/>
                </p:oleObj>
              </mc:Choice>
              <mc:Fallback>
                <p:oleObj name="Prism 7" r:id="rId2" imgW="4592090" imgH="2706197" progId="Prism7.Document">
                  <p:embed/>
                  <p:pic>
                    <p:nvPicPr>
                      <p:cNvPr id="34" name="Object 33">
                        <a:extLst>
                          <a:ext uri="{FF2B5EF4-FFF2-40B4-BE49-F238E27FC236}">
                            <a16:creationId xmlns:a16="http://schemas.microsoft.com/office/drawing/2014/main" id="{DEB03D89-8FEB-4186-8DC2-DD4FFBC8F897}"/>
                          </a:ext>
                        </a:extLst>
                      </p:cNvPr>
                      <p:cNvPicPr/>
                      <p:nvPr/>
                    </p:nvPicPr>
                    <p:blipFill>
                      <a:blip r:embed="rId3"/>
                      <a:stretch>
                        <a:fillRect/>
                      </a:stretch>
                    </p:blipFill>
                    <p:spPr>
                      <a:xfrm>
                        <a:off x="1497683" y="1315228"/>
                        <a:ext cx="3841865" cy="2308262"/>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72768B86-5EE1-4116-BACB-1345EC1E5C08}"/>
              </a:ext>
            </a:extLst>
          </p:cNvPr>
          <p:cNvGraphicFramePr>
            <a:graphicFrameLocks noChangeAspect="1"/>
          </p:cNvGraphicFramePr>
          <p:nvPr>
            <p:extLst>
              <p:ext uri="{D42A27DB-BD31-4B8C-83A1-F6EECF244321}">
                <p14:modId xmlns:p14="http://schemas.microsoft.com/office/powerpoint/2010/main" val="2656563807"/>
              </p:ext>
            </p:extLst>
          </p:nvPr>
        </p:nvGraphicFramePr>
        <p:xfrm>
          <a:off x="1497682" y="3872652"/>
          <a:ext cx="3757015" cy="2316118"/>
        </p:xfrm>
        <a:graphic>
          <a:graphicData uri="http://schemas.openxmlformats.org/presentationml/2006/ole">
            <mc:AlternateContent xmlns:mc="http://schemas.openxmlformats.org/markup-compatibility/2006">
              <mc:Choice xmlns:v="urn:schemas-microsoft-com:vml" Requires="v">
                <p:oleObj name="Prism 7" r:id="rId4" imgW="4601094" imgH="2781109" progId="Prism7.Document">
                  <p:embed/>
                </p:oleObj>
              </mc:Choice>
              <mc:Fallback>
                <p:oleObj name="Prism 7" r:id="rId4" imgW="4601094" imgH="2781109" progId="Prism7.Document">
                  <p:embed/>
                  <p:pic>
                    <p:nvPicPr>
                      <p:cNvPr id="35" name="Object 34">
                        <a:extLst>
                          <a:ext uri="{FF2B5EF4-FFF2-40B4-BE49-F238E27FC236}">
                            <a16:creationId xmlns:a16="http://schemas.microsoft.com/office/drawing/2014/main" id="{72768B86-5EE1-4116-BACB-1345EC1E5C08}"/>
                          </a:ext>
                        </a:extLst>
                      </p:cNvPr>
                      <p:cNvPicPr/>
                      <p:nvPr/>
                    </p:nvPicPr>
                    <p:blipFill>
                      <a:blip r:embed="rId5"/>
                      <a:stretch>
                        <a:fillRect/>
                      </a:stretch>
                    </p:blipFill>
                    <p:spPr>
                      <a:xfrm>
                        <a:off x="1497682" y="3872652"/>
                        <a:ext cx="3757015" cy="2316118"/>
                      </a:xfrm>
                      <a:prstGeom prst="rect">
                        <a:avLst/>
                      </a:prstGeom>
                    </p:spPr>
                  </p:pic>
                </p:oleObj>
              </mc:Fallback>
            </mc:AlternateContent>
          </a:graphicData>
        </a:graphic>
      </p:graphicFrame>
      <p:pic>
        <p:nvPicPr>
          <p:cNvPr id="42" name="Picture 41">
            <a:extLst>
              <a:ext uri="{FF2B5EF4-FFF2-40B4-BE49-F238E27FC236}">
                <a16:creationId xmlns:a16="http://schemas.microsoft.com/office/drawing/2014/main" id="{2A7707D3-8F1F-4335-AD17-02BD9528CC29}"/>
              </a:ext>
            </a:extLst>
          </p:cNvPr>
          <p:cNvPicPr>
            <a:picLocks noChangeAspect="1"/>
          </p:cNvPicPr>
          <p:nvPr/>
        </p:nvPicPr>
        <p:blipFill>
          <a:blip r:embed="rId6"/>
          <a:stretch>
            <a:fillRect/>
          </a:stretch>
        </p:blipFill>
        <p:spPr>
          <a:xfrm>
            <a:off x="6915555" y="1347963"/>
            <a:ext cx="2730819" cy="2225113"/>
          </a:xfrm>
          <a:prstGeom prst="rect">
            <a:avLst/>
          </a:prstGeom>
        </p:spPr>
      </p:pic>
      <p:pic>
        <p:nvPicPr>
          <p:cNvPr id="43" name="Picture 42">
            <a:extLst>
              <a:ext uri="{FF2B5EF4-FFF2-40B4-BE49-F238E27FC236}">
                <a16:creationId xmlns:a16="http://schemas.microsoft.com/office/drawing/2014/main" id="{81492E26-A1E7-4AC0-B86A-40465B75DCF7}"/>
              </a:ext>
            </a:extLst>
          </p:cNvPr>
          <p:cNvPicPr>
            <a:picLocks noChangeAspect="1"/>
          </p:cNvPicPr>
          <p:nvPr/>
        </p:nvPicPr>
        <p:blipFill rotWithShape="1">
          <a:blip r:embed="rId7"/>
          <a:srcRect l="-1" r="1711"/>
          <a:stretch/>
        </p:blipFill>
        <p:spPr>
          <a:xfrm>
            <a:off x="6935800" y="3501009"/>
            <a:ext cx="2318674" cy="3259031"/>
          </a:xfrm>
          <a:prstGeom prst="rect">
            <a:avLst/>
          </a:prstGeom>
        </p:spPr>
      </p:pic>
      <p:sp>
        <p:nvSpPr>
          <p:cNvPr id="45" name="TextBox 44">
            <a:extLst>
              <a:ext uri="{FF2B5EF4-FFF2-40B4-BE49-F238E27FC236}">
                <a16:creationId xmlns:a16="http://schemas.microsoft.com/office/drawing/2014/main" id="{49338C7C-1BD2-43A2-BFEC-BC831AF46406}"/>
              </a:ext>
            </a:extLst>
          </p:cNvPr>
          <p:cNvSpPr txBox="1"/>
          <p:nvPr/>
        </p:nvSpPr>
        <p:spPr>
          <a:xfrm>
            <a:off x="804218" y="1415289"/>
            <a:ext cx="477441" cy="1954156"/>
          </a:xfrm>
          <a:prstGeom prst="rect">
            <a:avLst/>
          </a:prstGeom>
          <a:solidFill>
            <a:srgbClr val="00ACB8"/>
          </a:solidFill>
        </p:spPr>
        <p:txBody>
          <a:bodyPr vert="vert270" wrap="square" rtlCol="0" anchor="ctr">
            <a:noAutofit/>
          </a:bodyPr>
          <a:lstStyle/>
          <a:p>
            <a:pPr algn="ctr" defTabSz="914400" eaLnBrk="0" fontAlgn="base" hangingPunct="0">
              <a:spcBef>
                <a:spcPct val="0"/>
              </a:spcBef>
              <a:spcAft>
                <a:spcPct val="0"/>
              </a:spcAft>
              <a:defRPr/>
            </a:pPr>
            <a:r>
              <a:rPr lang="en-US" sz="1600" dirty="0">
                <a:solidFill>
                  <a:prstClr val="white"/>
                </a:solidFill>
                <a:latin typeface="Avenir Next Medium" panose="020B0503020202020204" pitchFamily="34" charset="0"/>
              </a:rPr>
              <a:t>AUTO6</a:t>
            </a:r>
            <a:endParaRPr lang="en-GB" sz="1600" dirty="0">
              <a:solidFill>
                <a:prstClr val="white"/>
              </a:solidFill>
              <a:latin typeface="Avenir Next Medium" panose="020B0503020202020204" pitchFamily="34" charset="0"/>
            </a:endParaRPr>
          </a:p>
        </p:txBody>
      </p:sp>
      <p:sp>
        <p:nvSpPr>
          <p:cNvPr id="46" name="TextBox 45">
            <a:extLst>
              <a:ext uri="{FF2B5EF4-FFF2-40B4-BE49-F238E27FC236}">
                <a16:creationId xmlns:a16="http://schemas.microsoft.com/office/drawing/2014/main" id="{BA52F35D-A73A-42D2-9CEB-119E13C8C93A}"/>
              </a:ext>
            </a:extLst>
          </p:cNvPr>
          <p:cNvSpPr txBox="1"/>
          <p:nvPr/>
        </p:nvSpPr>
        <p:spPr>
          <a:xfrm>
            <a:off x="804218" y="3687498"/>
            <a:ext cx="477441" cy="2546992"/>
          </a:xfrm>
          <a:prstGeom prst="rect">
            <a:avLst/>
          </a:prstGeom>
          <a:solidFill>
            <a:srgbClr val="00ACB8"/>
          </a:solidFill>
        </p:spPr>
        <p:txBody>
          <a:bodyPr vert="vert270" wrap="square" rtlCol="0" anchor="ctr">
            <a:noAutofit/>
          </a:bodyPr>
          <a:lstStyle/>
          <a:p>
            <a:pPr algn="ctr" defTabSz="914400" eaLnBrk="0" fontAlgn="base" hangingPunct="0">
              <a:spcBef>
                <a:spcPct val="0"/>
              </a:spcBef>
              <a:spcAft>
                <a:spcPct val="0"/>
              </a:spcAft>
              <a:defRPr/>
            </a:pPr>
            <a:r>
              <a:rPr lang="en-US" sz="1600" dirty="0">
                <a:solidFill>
                  <a:prstClr val="white"/>
                </a:solidFill>
                <a:latin typeface="Avenir Next Medium" panose="020B0503020202020204" pitchFamily="34" charset="0"/>
              </a:rPr>
              <a:t>AUTO6NG</a:t>
            </a:r>
            <a:endParaRPr lang="en-GB" sz="1600" dirty="0">
              <a:solidFill>
                <a:prstClr val="white"/>
              </a:solidFill>
              <a:latin typeface="Avenir Next Medium" panose="020B0503020202020204" pitchFamily="34" charset="0"/>
            </a:endParaRPr>
          </a:p>
        </p:txBody>
      </p:sp>
      <p:sp>
        <p:nvSpPr>
          <p:cNvPr id="50" name="TextBox 49">
            <a:extLst>
              <a:ext uri="{FF2B5EF4-FFF2-40B4-BE49-F238E27FC236}">
                <a16:creationId xmlns:a16="http://schemas.microsoft.com/office/drawing/2014/main" id="{5E5C6987-09BF-4FB8-877D-9ECEA2F219F1}"/>
              </a:ext>
            </a:extLst>
          </p:cNvPr>
          <p:cNvSpPr txBox="1"/>
          <p:nvPr/>
        </p:nvSpPr>
        <p:spPr>
          <a:xfrm>
            <a:off x="8593239" y="1380716"/>
            <a:ext cx="648072" cy="230832"/>
          </a:xfrm>
          <a:prstGeom prst="rect">
            <a:avLst/>
          </a:prstGeom>
          <a:solidFill>
            <a:schemeClr val="bg1"/>
          </a:solidFill>
        </p:spPr>
        <p:txBody>
          <a:bodyPr wrap="square" rtlCol="0">
            <a:spAutoFit/>
          </a:bodyPr>
          <a:lstStyle/>
          <a:p>
            <a:pPr algn="ctr"/>
            <a:r>
              <a:rPr lang="en-US" sz="900" dirty="0">
                <a:solidFill>
                  <a:srgbClr val="000000"/>
                </a:solidFill>
                <a:latin typeface="Avenir Next Medium" panose="020B0503020202020204" pitchFamily="34" charset="0"/>
                <a:cs typeface="Calibri" panose="020F0502020204030204" pitchFamily="34" charset="0"/>
              </a:rPr>
              <a:t>AUTO6</a:t>
            </a:r>
            <a:endParaRPr lang="en-GB" sz="900" dirty="0">
              <a:solidFill>
                <a:srgbClr val="000000"/>
              </a:solidFill>
              <a:latin typeface="Avenir Next Medium" panose="020B050302020202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984AF2A0-FEA6-49A3-8052-DD0D5218B96F}"/>
              </a:ext>
            </a:extLst>
          </p:cNvPr>
          <p:cNvSpPr txBox="1"/>
          <p:nvPr/>
        </p:nvSpPr>
        <p:spPr>
          <a:xfrm>
            <a:off x="7913579" y="1387216"/>
            <a:ext cx="783016" cy="230832"/>
          </a:xfrm>
          <a:prstGeom prst="rect">
            <a:avLst/>
          </a:prstGeom>
          <a:solidFill>
            <a:schemeClr val="bg1"/>
          </a:solidFill>
        </p:spPr>
        <p:txBody>
          <a:bodyPr wrap="square" rtlCol="0">
            <a:spAutoFit/>
          </a:bodyPr>
          <a:lstStyle/>
          <a:p>
            <a:pPr algn="ctr"/>
            <a:r>
              <a:rPr lang="en-US" sz="900" dirty="0">
                <a:solidFill>
                  <a:srgbClr val="000000"/>
                </a:solidFill>
                <a:latin typeface="Avenir Next Medium" panose="020B0503020202020204" pitchFamily="34" charset="0"/>
                <a:cs typeface="Calibri" panose="020F0502020204030204" pitchFamily="34" charset="0"/>
              </a:rPr>
              <a:t>CONTROL</a:t>
            </a:r>
            <a:endParaRPr lang="en-GB" sz="900" dirty="0">
              <a:solidFill>
                <a:srgbClr val="000000"/>
              </a:solidFill>
              <a:latin typeface="Avenir Next Medium" panose="020B0503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36AF3BA-1219-4116-8DD3-24B9FE30219F}"/>
              </a:ext>
            </a:extLst>
          </p:cNvPr>
          <p:cNvSpPr txBox="1"/>
          <p:nvPr/>
        </p:nvSpPr>
        <p:spPr>
          <a:xfrm>
            <a:off x="7286285" y="1387216"/>
            <a:ext cx="648072" cy="230832"/>
          </a:xfrm>
          <a:prstGeom prst="rect">
            <a:avLst/>
          </a:prstGeom>
          <a:solidFill>
            <a:schemeClr val="bg1"/>
          </a:solidFill>
        </p:spPr>
        <p:txBody>
          <a:bodyPr wrap="square" rtlCol="0">
            <a:spAutoFit/>
          </a:bodyPr>
          <a:lstStyle/>
          <a:p>
            <a:pPr algn="ctr"/>
            <a:r>
              <a:rPr lang="en-US" sz="900" dirty="0">
                <a:solidFill>
                  <a:srgbClr val="000000"/>
                </a:solidFill>
                <a:latin typeface="Avenir Next Medium" panose="020B0503020202020204" pitchFamily="34" charset="0"/>
                <a:cs typeface="Calibri" panose="020F0502020204030204" pitchFamily="34" charset="0"/>
              </a:rPr>
              <a:t>PBS</a:t>
            </a:r>
            <a:endParaRPr lang="en-GB" sz="900" dirty="0">
              <a:solidFill>
                <a:srgbClr val="000000"/>
              </a:solidFill>
              <a:latin typeface="Avenir Next Medium" panose="020B050302020202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3291DA3E-0BCA-4793-9699-E4F6772AB5AE}"/>
              </a:ext>
            </a:extLst>
          </p:cNvPr>
          <p:cNvSpPr txBox="1"/>
          <p:nvPr/>
        </p:nvSpPr>
        <p:spPr>
          <a:xfrm>
            <a:off x="7651459" y="3542122"/>
            <a:ext cx="781807" cy="230832"/>
          </a:xfrm>
          <a:prstGeom prst="rect">
            <a:avLst/>
          </a:prstGeom>
          <a:solidFill>
            <a:schemeClr val="bg1"/>
          </a:solidFill>
        </p:spPr>
        <p:txBody>
          <a:bodyPr wrap="square" rtlCol="0">
            <a:spAutoFit/>
          </a:bodyPr>
          <a:lstStyle/>
          <a:p>
            <a:pPr algn="ctr"/>
            <a:r>
              <a:rPr lang="en-US" sz="900" dirty="0">
                <a:solidFill>
                  <a:srgbClr val="000000"/>
                </a:solidFill>
                <a:latin typeface="Avenir Next Medium" panose="020B0503020202020204" pitchFamily="34" charset="0"/>
                <a:cs typeface="Calibri" panose="020F0502020204030204" pitchFamily="34" charset="0"/>
              </a:rPr>
              <a:t>CONTROL</a:t>
            </a:r>
            <a:endParaRPr lang="en-GB" sz="900" dirty="0">
              <a:solidFill>
                <a:srgbClr val="000000"/>
              </a:solidFill>
              <a:latin typeface="Avenir Next Medium" panose="020B050302020202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C946408C-F940-44D2-A9C1-0E1662DF3554}"/>
              </a:ext>
            </a:extLst>
          </p:cNvPr>
          <p:cNvSpPr txBox="1"/>
          <p:nvPr/>
        </p:nvSpPr>
        <p:spPr>
          <a:xfrm>
            <a:off x="7280620" y="3542122"/>
            <a:ext cx="432673" cy="230832"/>
          </a:xfrm>
          <a:prstGeom prst="rect">
            <a:avLst/>
          </a:prstGeom>
          <a:solidFill>
            <a:schemeClr val="bg1"/>
          </a:solidFill>
        </p:spPr>
        <p:txBody>
          <a:bodyPr wrap="square" rtlCol="0">
            <a:spAutoFit/>
          </a:bodyPr>
          <a:lstStyle/>
          <a:p>
            <a:pPr algn="ctr"/>
            <a:r>
              <a:rPr lang="en-US" sz="900" dirty="0">
                <a:solidFill>
                  <a:srgbClr val="000000"/>
                </a:solidFill>
                <a:latin typeface="Avenir Next Medium" panose="020B0503020202020204" pitchFamily="34" charset="0"/>
                <a:cs typeface="Calibri" panose="020F0502020204030204" pitchFamily="34" charset="0"/>
              </a:rPr>
              <a:t>PBS</a:t>
            </a:r>
            <a:endParaRPr lang="en-GB" sz="900" dirty="0">
              <a:solidFill>
                <a:srgbClr val="000000"/>
              </a:solidFill>
              <a:latin typeface="Avenir Next Medium" panose="020B0503020202020204" pitchFamily="34" charset="0"/>
              <a:cs typeface="Calibri" panose="020F0502020204030204" pitchFamily="34" charset="0"/>
            </a:endParaRPr>
          </a:p>
        </p:txBody>
      </p:sp>
      <p:sp>
        <p:nvSpPr>
          <p:cNvPr id="20" name="Content Placeholder 2">
            <a:extLst>
              <a:ext uri="{FF2B5EF4-FFF2-40B4-BE49-F238E27FC236}">
                <a16:creationId xmlns:a16="http://schemas.microsoft.com/office/drawing/2014/main" id="{7C00CD31-AFB0-4340-94A0-B9E5F67B1608}"/>
              </a:ext>
            </a:extLst>
          </p:cNvPr>
          <p:cNvSpPr txBox="1">
            <a:spLocks/>
          </p:cNvSpPr>
          <p:nvPr/>
        </p:nvSpPr>
        <p:spPr>
          <a:xfrm>
            <a:off x="718556" y="6332811"/>
            <a:ext cx="2717077" cy="249201"/>
          </a:xfrm>
          <a:prstGeom prst="rect">
            <a:avLst/>
          </a:prstGeom>
        </p:spPr>
        <p:txBody>
          <a:bodyPr vert="horz" lIns="91440" tIns="45720" rIns="91440" bIns="45720" rtlCol="0">
            <a:noAutofit/>
          </a:bodyPr>
          <a:lstStyle>
            <a:lvl1pPr marL="180975" indent="-180975" algn="l" defTabSz="914400" rtl="0" eaLnBrk="1" latinLnBrk="0" hangingPunct="1">
              <a:lnSpc>
                <a:spcPct val="100000"/>
              </a:lnSpc>
              <a:spcBef>
                <a:spcPts val="0"/>
              </a:spcBef>
              <a:buFont typeface="Arial" panose="020B0604020202020204" pitchFamily="34" charset="0"/>
              <a:buChar char="•"/>
              <a:defRPr sz="1600" kern="1200">
                <a:solidFill>
                  <a:schemeClr val="accent4"/>
                </a:solidFill>
                <a:latin typeface="+mj-lt"/>
                <a:ea typeface="+mn-ea"/>
                <a:cs typeface="+mn-cs"/>
              </a:defRPr>
            </a:lvl1pPr>
            <a:lvl2pPr marL="361950" indent="-180975" algn="l" defTabSz="914400" rtl="0" eaLnBrk="1" latinLnBrk="0" hangingPunct="1">
              <a:lnSpc>
                <a:spcPct val="100000"/>
              </a:lnSpc>
              <a:spcBef>
                <a:spcPts val="0"/>
              </a:spcBef>
              <a:buFont typeface="Arial" panose="020B0604020202020204" pitchFamily="34" charset="0"/>
              <a:buChar char="•"/>
              <a:defRPr sz="1400" kern="1200">
                <a:solidFill>
                  <a:schemeClr val="accent4"/>
                </a:solidFill>
                <a:latin typeface="+mj-lt"/>
                <a:ea typeface="+mn-ea"/>
                <a:cs typeface="+mn-cs"/>
              </a:defRPr>
            </a:lvl2pPr>
            <a:lvl3pPr marL="534988" indent="-182563" algn="l" defTabSz="914400" rtl="0" eaLnBrk="1" latinLnBrk="0" hangingPunct="1">
              <a:lnSpc>
                <a:spcPct val="100000"/>
              </a:lnSpc>
              <a:spcBef>
                <a:spcPts val="0"/>
              </a:spcBef>
              <a:buFont typeface="Arial" panose="020B0604020202020204" pitchFamily="34" charset="0"/>
              <a:buChar char="•"/>
              <a:defRPr sz="1200" kern="1200">
                <a:solidFill>
                  <a:schemeClr val="accent4"/>
                </a:solidFill>
                <a:latin typeface="+mj-lt"/>
                <a:ea typeface="+mn-ea"/>
                <a:cs typeface="+mn-cs"/>
              </a:defRPr>
            </a:lvl3pPr>
            <a:lvl4pPr marL="715963" indent="-180975" algn="l" defTabSz="914400" rtl="0" eaLnBrk="1" latinLnBrk="0" hangingPunct="1">
              <a:lnSpc>
                <a:spcPct val="100000"/>
              </a:lnSpc>
              <a:spcBef>
                <a:spcPts val="0"/>
              </a:spcBef>
              <a:buFont typeface="Arial" panose="020B0604020202020204" pitchFamily="34" charset="0"/>
              <a:buChar char="•"/>
              <a:defRPr sz="1100" kern="1200">
                <a:solidFill>
                  <a:schemeClr val="accent4"/>
                </a:solidFill>
                <a:latin typeface="+mj-lt"/>
                <a:ea typeface="+mn-ea"/>
                <a:cs typeface="+mn-cs"/>
              </a:defRPr>
            </a:lvl4pPr>
            <a:lvl5pPr marL="896938" indent="-180975" algn="l" defTabSz="914400" rtl="0" eaLnBrk="1" latinLnBrk="0" hangingPunct="1">
              <a:lnSpc>
                <a:spcPct val="100000"/>
              </a:lnSpc>
              <a:spcBef>
                <a:spcPts val="0"/>
              </a:spcBef>
              <a:buFont typeface="Arial" panose="020B0604020202020204" pitchFamily="34" charset="0"/>
              <a:buChar char="•"/>
              <a:defRPr sz="1100" kern="1200">
                <a:solidFill>
                  <a:schemeClr val="accent4"/>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100" kern="0" dirty="0" err="1">
                <a:solidFill>
                  <a:schemeClr val="bg1">
                    <a:lumMod val="50000"/>
                  </a:schemeClr>
                </a:solidFill>
                <a:latin typeface="Avenir Next" panose="020B0503020202020204" pitchFamily="34" charset="0"/>
                <a:cs typeface="Calibri"/>
              </a:rPr>
              <a:t>Achkova</a:t>
            </a:r>
            <a:r>
              <a:rPr lang="en-US" sz="1100" kern="0" dirty="0">
                <a:solidFill>
                  <a:schemeClr val="bg1">
                    <a:lumMod val="50000"/>
                  </a:schemeClr>
                </a:solidFill>
                <a:latin typeface="Avenir Next" panose="020B0503020202020204" pitchFamily="34" charset="0"/>
                <a:cs typeface="Calibri"/>
              </a:rPr>
              <a:t>, D., et al  SITC 2019 (abstract)</a:t>
            </a:r>
            <a:endParaRPr lang="fr" sz="1100" kern="0" dirty="0">
              <a:solidFill>
                <a:schemeClr val="bg1">
                  <a:lumMod val="50000"/>
                </a:schemeClr>
              </a:solidFill>
              <a:latin typeface="Avenir Next" panose="020B0503020202020204" pitchFamily="34" charset="0"/>
              <a:cs typeface="Calibri"/>
            </a:endParaRPr>
          </a:p>
          <a:p>
            <a:pPr marL="228600" indent="-228600">
              <a:buFont typeface="+mj-lt"/>
              <a:buAutoNum type="arabicPeriod"/>
            </a:pPr>
            <a:endParaRPr lang="fr" sz="1100" dirty="0">
              <a:solidFill>
                <a:schemeClr val="bg1">
                  <a:lumMod val="50000"/>
                </a:schemeClr>
              </a:solidFill>
              <a:latin typeface="Avenir Next" panose="020B0503020202020204" pitchFamily="34"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F204B4CC-36A6-FA44-B423-3D6BDD70A51D}"/>
              </a:ext>
            </a:extLst>
          </p:cNvPr>
          <p:cNvCxnSpPr>
            <a:cxnSpLocks/>
          </p:cNvCxnSpPr>
          <p:nvPr/>
        </p:nvCxnSpPr>
        <p:spPr>
          <a:xfrm>
            <a:off x="804218" y="3532878"/>
            <a:ext cx="8450256"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E12B774-85CD-1D40-AA8D-D57DF4A45198}"/>
              </a:ext>
            </a:extLst>
          </p:cNvPr>
          <p:cNvSpPr txBox="1"/>
          <p:nvPr/>
        </p:nvSpPr>
        <p:spPr>
          <a:xfrm>
            <a:off x="8303918" y="3542122"/>
            <a:ext cx="781806" cy="230832"/>
          </a:xfrm>
          <a:prstGeom prst="rect">
            <a:avLst/>
          </a:prstGeom>
          <a:solidFill>
            <a:schemeClr val="bg1"/>
          </a:solidFill>
        </p:spPr>
        <p:txBody>
          <a:bodyPr wrap="square" rtlCol="0">
            <a:spAutoFit/>
          </a:bodyPr>
          <a:lstStyle/>
          <a:p>
            <a:pPr algn="ctr"/>
            <a:r>
              <a:rPr lang="en-US" sz="900" dirty="0">
                <a:solidFill>
                  <a:srgbClr val="000000"/>
                </a:solidFill>
                <a:latin typeface="Avenir Next Medium" panose="020B0503020202020204" pitchFamily="34" charset="0"/>
                <a:cs typeface="Calibri" panose="020F0502020204030204" pitchFamily="34" charset="0"/>
              </a:rPr>
              <a:t>AUTO6NG</a:t>
            </a:r>
            <a:endParaRPr lang="en-GB" sz="900" dirty="0">
              <a:solidFill>
                <a:srgbClr val="000000"/>
              </a:solidFill>
              <a:latin typeface="Avenir Next Medium" panose="020B0503020202020204" pitchFamily="34" charset="0"/>
              <a:cs typeface="Calibri" panose="020F0502020204030204" pitchFamily="34" charset="0"/>
            </a:endParaRPr>
          </a:p>
        </p:txBody>
      </p:sp>
      <p:sp>
        <p:nvSpPr>
          <p:cNvPr id="23" name="Slide Number Placeholder 4">
            <a:extLst>
              <a:ext uri="{FF2B5EF4-FFF2-40B4-BE49-F238E27FC236}">
                <a16:creationId xmlns:a16="http://schemas.microsoft.com/office/drawing/2014/main" id="{BDEF19F9-68D7-144C-B130-F29371FF2CA3}"/>
              </a:ext>
            </a:extLst>
          </p:cNvPr>
          <p:cNvSpPr>
            <a:spLocks noGrp="1"/>
          </p:cNvSpPr>
          <p:nvPr>
            <p:ph type="sldNum" sz="quarter" idx="10"/>
          </p:nvPr>
        </p:nvSpPr>
        <p:spPr>
          <a:xfrm>
            <a:off x="8610600" y="6356350"/>
            <a:ext cx="2743200" cy="365125"/>
          </a:xfrm>
        </p:spPr>
        <p:txBody>
          <a:bodyPr/>
          <a:lstStyle/>
          <a:p>
            <a:fld id="{BC8BC6DF-6D23-4AB4-B2C6-9FDA3DE90436}" type="slidenum">
              <a:rPr lang="en-GB" smtClean="0">
                <a:solidFill>
                  <a:srgbClr val="00ACB8"/>
                </a:solidFill>
              </a:rPr>
              <a:pPr/>
              <a:t>35</a:t>
            </a:fld>
            <a:endParaRPr lang="en-GB" dirty="0">
              <a:solidFill>
                <a:srgbClr val="00ACB8"/>
              </a:solidFill>
            </a:endParaRPr>
          </a:p>
        </p:txBody>
      </p:sp>
    </p:spTree>
    <p:extLst>
      <p:ext uri="{BB962C8B-B14F-4D97-AF65-F5344CB8AC3E}">
        <p14:creationId xmlns:p14="http://schemas.microsoft.com/office/powerpoint/2010/main" val="3485213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CD828-4F0F-44A5-AB80-E5BAA7E3314E}"/>
              </a:ext>
            </a:extLst>
          </p:cNvPr>
          <p:cNvSpPr>
            <a:spLocks noGrp="1"/>
          </p:cNvSpPr>
          <p:nvPr>
            <p:ph type="title"/>
          </p:nvPr>
        </p:nvSpPr>
        <p:spPr/>
        <p:txBody>
          <a:bodyPr/>
          <a:lstStyle/>
          <a:p>
            <a:r>
              <a:rPr lang="en-GB" sz="2200" dirty="0"/>
              <a:t>AUTO7 is designed to tackle the complex solid </a:t>
            </a:r>
            <a:r>
              <a:rPr lang="en-GB" sz="2200" dirty="0" err="1"/>
              <a:t>tumor</a:t>
            </a:r>
            <a:r>
              <a:rPr lang="en-GB" sz="2200" dirty="0"/>
              <a:t> environment</a:t>
            </a:r>
            <a:br>
              <a:rPr lang="en-GB" sz="2200" dirty="0"/>
            </a:br>
            <a:r>
              <a:rPr lang="en-US" sz="1600" dirty="0">
                <a:solidFill>
                  <a:schemeClr val="bg1"/>
                </a:solidFill>
                <a:latin typeface="Avenir Next" panose="020B0503020202020204" pitchFamily="34" charset="0"/>
              </a:rPr>
              <a:t>Anti-PSMA humanized CAR T cell for improved persistence and resistance in Prostate Cancer</a:t>
            </a:r>
            <a:br>
              <a:rPr lang="en-GB" sz="2000" dirty="0"/>
            </a:br>
            <a:endParaRPr lang="en-GB" sz="2200" dirty="0"/>
          </a:p>
        </p:txBody>
      </p:sp>
      <p:sp>
        <p:nvSpPr>
          <p:cNvPr id="4" name="Slide Number Placeholder 3">
            <a:extLst>
              <a:ext uri="{FF2B5EF4-FFF2-40B4-BE49-F238E27FC236}">
                <a16:creationId xmlns:a16="http://schemas.microsoft.com/office/drawing/2014/main" id="{0A34DE2A-746B-40B3-87D5-9F150961B372}"/>
              </a:ext>
            </a:extLst>
          </p:cNvPr>
          <p:cNvSpPr>
            <a:spLocks noGrp="1"/>
          </p:cNvSpPr>
          <p:nvPr>
            <p:ph type="sldNum" sz="quarter" idx="10"/>
          </p:nvPr>
        </p:nvSpPr>
        <p:spPr/>
        <p:txBody>
          <a:bodyPr/>
          <a:lstStyle/>
          <a:p>
            <a:fld id="{BC8BC6DF-6D23-4AB4-B2C6-9FDA3DE90436}" type="slidenum">
              <a:rPr lang="en-GB" smtClean="0">
                <a:solidFill>
                  <a:srgbClr val="00ACB8"/>
                </a:solidFill>
              </a:rPr>
              <a:t>36</a:t>
            </a:fld>
            <a:endParaRPr lang="en-GB" dirty="0">
              <a:solidFill>
                <a:srgbClr val="00ACB8"/>
              </a:solidFill>
            </a:endParaRPr>
          </a:p>
        </p:txBody>
      </p:sp>
      <p:sp>
        <p:nvSpPr>
          <p:cNvPr id="6" name="Footer Placeholder 5">
            <a:extLst>
              <a:ext uri="{FF2B5EF4-FFF2-40B4-BE49-F238E27FC236}">
                <a16:creationId xmlns:a16="http://schemas.microsoft.com/office/drawing/2014/main" id="{92DEC707-CA19-4B6D-81B4-D5D252B30122}"/>
              </a:ext>
            </a:extLst>
          </p:cNvPr>
          <p:cNvSpPr>
            <a:spLocks noGrp="1"/>
          </p:cNvSpPr>
          <p:nvPr>
            <p:ph type="ftr" sz="quarter" idx="4294967295"/>
          </p:nvPr>
        </p:nvSpPr>
        <p:spPr>
          <a:xfrm>
            <a:off x="681621" y="6034017"/>
            <a:ext cx="5553204" cy="365125"/>
          </a:xfrm>
          <a:prstGeom prst="rect">
            <a:avLst/>
          </a:prstGeom>
        </p:spPr>
        <p:txBody>
          <a:bodyPr/>
          <a:lstStyle/>
          <a:p>
            <a:r>
              <a:rPr lang="en-GB" sz="1100" dirty="0" err="1">
                <a:solidFill>
                  <a:schemeClr val="bg1">
                    <a:lumMod val="50000"/>
                  </a:schemeClr>
                </a:solidFill>
                <a:latin typeface="Avenir Next" panose="020B0503020202020204" pitchFamily="34" charset="0"/>
              </a:rPr>
              <a:t>Stavrou</a:t>
            </a:r>
            <a:r>
              <a:rPr lang="en-GB" sz="1100" dirty="0">
                <a:solidFill>
                  <a:schemeClr val="bg1">
                    <a:lumMod val="50000"/>
                  </a:schemeClr>
                </a:solidFill>
                <a:latin typeface="Avenir Next" panose="020B0503020202020204" pitchFamily="34" charset="0"/>
              </a:rPr>
              <a:t> M et sl. Mol </a:t>
            </a:r>
            <a:r>
              <a:rPr lang="en-GB" sz="1100" dirty="0" err="1">
                <a:solidFill>
                  <a:schemeClr val="bg1">
                    <a:lumMod val="50000"/>
                  </a:schemeClr>
                </a:solidFill>
                <a:latin typeface="Avenir Next" panose="020B0503020202020204" pitchFamily="34" charset="0"/>
              </a:rPr>
              <a:t>Ther</a:t>
            </a:r>
            <a:r>
              <a:rPr lang="en-GB" sz="1100" dirty="0">
                <a:solidFill>
                  <a:schemeClr val="bg1">
                    <a:lumMod val="50000"/>
                  </a:schemeClr>
                </a:solidFill>
                <a:latin typeface="Avenir Next" panose="020B0503020202020204" pitchFamily="34" charset="0"/>
              </a:rPr>
              <a:t> 2018</a:t>
            </a:r>
          </a:p>
          <a:p>
            <a:r>
              <a:rPr lang="en-GB" sz="1100" dirty="0">
                <a:solidFill>
                  <a:schemeClr val="bg1">
                    <a:lumMod val="50000"/>
                  </a:schemeClr>
                </a:solidFill>
                <a:latin typeface="Avenir Next" panose="020B0503020202020204" pitchFamily="34" charset="0"/>
              </a:rPr>
              <a:t>Prostate Cancer—specifically metastatic castration resistant prostate cancer</a:t>
            </a:r>
          </a:p>
        </p:txBody>
      </p:sp>
      <p:pic>
        <p:nvPicPr>
          <p:cNvPr id="7" name="Picture 6">
            <a:extLst>
              <a:ext uri="{FF2B5EF4-FFF2-40B4-BE49-F238E27FC236}">
                <a16:creationId xmlns:a16="http://schemas.microsoft.com/office/drawing/2014/main" id="{F56E82A0-EAB0-421A-840F-F1E439A831AE}"/>
              </a:ext>
            </a:extLst>
          </p:cNvPr>
          <p:cNvPicPr>
            <a:picLocks noChangeAspect="1"/>
          </p:cNvPicPr>
          <p:nvPr/>
        </p:nvPicPr>
        <p:blipFill rotWithShape="1">
          <a:blip r:embed="rId2"/>
          <a:srcRect r="4023"/>
          <a:stretch/>
        </p:blipFill>
        <p:spPr>
          <a:xfrm>
            <a:off x="2410033" y="1254933"/>
            <a:ext cx="7231049" cy="3079675"/>
          </a:xfrm>
          <a:prstGeom prst="rect">
            <a:avLst/>
          </a:prstGeom>
        </p:spPr>
      </p:pic>
      <p:sp>
        <p:nvSpPr>
          <p:cNvPr id="8" name="TextBox 7">
            <a:extLst>
              <a:ext uri="{FF2B5EF4-FFF2-40B4-BE49-F238E27FC236}">
                <a16:creationId xmlns:a16="http://schemas.microsoft.com/office/drawing/2014/main" id="{497168FF-ED4E-426D-9A7B-A95F6008560C}"/>
              </a:ext>
            </a:extLst>
          </p:cNvPr>
          <p:cNvSpPr txBox="1"/>
          <p:nvPr/>
        </p:nvSpPr>
        <p:spPr>
          <a:xfrm>
            <a:off x="2501975" y="3923041"/>
            <a:ext cx="110844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200" u="none" strike="noStrike" kern="1200" cap="none" spc="0" normalizeH="0" baseline="0" noProof="0" dirty="0">
                <a:ln>
                  <a:noFill/>
                </a:ln>
                <a:solidFill>
                  <a:schemeClr val="accent1">
                    <a:lumMod val="50000"/>
                  </a:schemeClr>
                </a:solidFill>
                <a:effectLst/>
                <a:uLnTx/>
                <a:uFillTx/>
                <a:latin typeface="Avenir Next Medium" panose="020B0503020202020204" pitchFamily="34" charset="0"/>
                <a:cs typeface="Calibri" panose="020F0502020204030204" pitchFamily="34" charset="0"/>
              </a:rPr>
              <a:t>α</a:t>
            </a:r>
            <a:r>
              <a:rPr kumimoji="0" lang="en-US" sz="1200" u="none" strike="noStrike" kern="1200" cap="none" spc="0" normalizeH="0" baseline="0" noProof="0" dirty="0">
                <a:ln>
                  <a:noFill/>
                </a:ln>
                <a:solidFill>
                  <a:schemeClr val="accent1">
                    <a:lumMod val="50000"/>
                  </a:schemeClr>
                </a:solidFill>
                <a:effectLst/>
                <a:uLnTx/>
                <a:uFillTx/>
                <a:latin typeface="Avenir Next Medium" panose="020B0503020202020204" pitchFamily="34" charset="0"/>
                <a:cs typeface="Calibri" panose="020F0502020204030204" pitchFamily="34" charset="0"/>
              </a:rPr>
              <a:t>-PSMA CAR</a:t>
            </a:r>
            <a:endParaRPr kumimoji="0" lang="en-GB" sz="1200" u="none" strike="noStrike" kern="1200" cap="none" spc="0" normalizeH="0" baseline="0" noProof="0" dirty="0">
              <a:ln>
                <a:noFill/>
              </a:ln>
              <a:solidFill>
                <a:schemeClr val="accent1">
                  <a:lumMod val="50000"/>
                </a:schemeClr>
              </a:solidFill>
              <a:effectLst/>
              <a:uLnTx/>
              <a:uFillTx/>
              <a:latin typeface="Avenir Next Medium" panose="020B0503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5889F35-0CD9-471C-9C0C-071E3561990F}"/>
              </a:ext>
            </a:extLst>
          </p:cNvPr>
          <p:cNvSpPr txBox="1"/>
          <p:nvPr/>
        </p:nvSpPr>
        <p:spPr>
          <a:xfrm>
            <a:off x="3415828" y="3547364"/>
            <a:ext cx="93987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err="1">
                <a:ln>
                  <a:noFill/>
                </a:ln>
                <a:solidFill>
                  <a:schemeClr val="accent1">
                    <a:lumMod val="50000"/>
                  </a:schemeClr>
                </a:solidFill>
                <a:effectLst/>
                <a:uLnTx/>
                <a:uFillTx/>
                <a:latin typeface="Avenir Next Medium" panose="020B0503020202020204" pitchFamily="34" charset="0"/>
                <a:cs typeface="Calibri" panose="020F0502020204030204" pitchFamily="34" charset="0"/>
              </a:rPr>
              <a:t>dnTGF</a:t>
            </a:r>
            <a:r>
              <a:rPr kumimoji="0" lang="el-GR" sz="1200" u="none" strike="noStrike" kern="1200" cap="none" spc="0" normalizeH="0" baseline="0" noProof="0" dirty="0">
                <a:ln>
                  <a:noFill/>
                </a:ln>
                <a:solidFill>
                  <a:schemeClr val="accent1">
                    <a:lumMod val="50000"/>
                  </a:schemeClr>
                </a:solidFill>
                <a:effectLst/>
                <a:uLnTx/>
                <a:uFillTx/>
                <a:latin typeface="Avenir Next Medium" panose="020B0503020202020204" pitchFamily="34" charset="0"/>
                <a:cs typeface="Calibri" panose="020F0502020204030204" pitchFamily="34" charset="0"/>
              </a:rPr>
              <a:t>β</a:t>
            </a:r>
            <a:r>
              <a:rPr kumimoji="0" lang="en-US" sz="1200" u="none" strike="noStrike" kern="1200" cap="none" spc="0" normalizeH="0" baseline="0" noProof="0" dirty="0">
                <a:ln>
                  <a:noFill/>
                </a:ln>
                <a:solidFill>
                  <a:schemeClr val="accent1">
                    <a:lumMod val="50000"/>
                  </a:schemeClr>
                </a:solidFill>
                <a:effectLst/>
                <a:uLnTx/>
                <a:uFillTx/>
                <a:latin typeface="Avenir Next Medium" panose="020B0503020202020204" pitchFamily="34" charset="0"/>
                <a:cs typeface="Calibri" panose="020F0502020204030204" pitchFamily="34" charset="0"/>
              </a:rPr>
              <a:t>RII</a:t>
            </a:r>
            <a:endParaRPr kumimoji="0" lang="en-GB" sz="1200" u="none" strike="noStrike" kern="1200" cap="none" spc="0" normalizeH="0" baseline="0" noProof="0" dirty="0">
              <a:ln>
                <a:noFill/>
              </a:ln>
              <a:solidFill>
                <a:schemeClr val="accent1">
                  <a:lumMod val="50000"/>
                </a:schemeClr>
              </a:solidFill>
              <a:effectLst/>
              <a:uLnTx/>
              <a:uFillTx/>
              <a:latin typeface="Avenir Next Medium" panose="020B050302020202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3AB5A54-06E8-4A59-ADD9-FDA4241C9B65}"/>
              </a:ext>
            </a:extLst>
          </p:cNvPr>
          <p:cNvSpPr txBox="1"/>
          <p:nvPr/>
        </p:nvSpPr>
        <p:spPr>
          <a:xfrm>
            <a:off x="4680186" y="4102850"/>
            <a:ext cx="66556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chemeClr val="accent1">
                    <a:lumMod val="50000"/>
                  </a:schemeClr>
                </a:solidFill>
                <a:effectLst/>
                <a:uLnTx/>
                <a:uFillTx/>
                <a:latin typeface="Avenir Next Medium" panose="020B0503020202020204" pitchFamily="34" charset="0"/>
                <a:cs typeface="Calibri" panose="020F0502020204030204" pitchFamily="34" charset="0"/>
              </a:rPr>
              <a:t>dSHP2</a:t>
            </a:r>
            <a:endParaRPr kumimoji="0" lang="en-GB" sz="1200" u="none" strike="noStrike" kern="1200" cap="none" spc="0" normalizeH="0" baseline="0" noProof="0" dirty="0">
              <a:ln>
                <a:noFill/>
              </a:ln>
              <a:solidFill>
                <a:schemeClr val="accent1">
                  <a:lumMod val="50000"/>
                </a:schemeClr>
              </a:solidFill>
              <a:effectLst/>
              <a:uLnTx/>
              <a:uFillTx/>
              <a:latin typeface="Avenir Next Medium" panose="020B050302020202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3AB5406-44AF-47D7-B5F6-691F34073E2F}"/>
              </a:ext>
            </a:extLst>
          </p:cNvPr>
          <p:cNvSpPr txBox="1"/>
          <p:nvPr/>
        </p:nvSpPr>
        <p:spPr>
          <a:xfrm>
            <a:off x="5996808" y="3822349"/>
            <a:ext cx="84189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chemeClr val="accent1">
                    <a:lumMod val="50000"/>
                  </a:schemeClr>
                </a:solidFill>
                <a:effectLst/>
                <a:uLnTx/>
                <a:uFillTx/>
                <a:latin typeface="Avenir Next Medium" panose="020B0503020202020204" pitchFamily="34" charset="0"/>
                <a:cs typeface="Calibri" panose="020F0502020204030204" pitchFamily="34" charset="0"/>
              </a:rPr>
              <a:t>IL7R CCR</a:t>
            </a:r>
            <a:endParaRPr kumimoji="0" lang="en-GB" sz="1200" u="none" strike="noStrike" kern="1200" cap="none" spc="0" normalizeH="0" baseline="0" noProof="0" dirty="0">
              <a:ln>
                <a:noFill/>
              </a:ln>
              <a:solidFill>
                <a:schemeClr val="accent1">
                  <a:lumMod val="50000"/>
                </a:schemeClr>
              </a:solidFill>
              <a:effectLst/>
              <a:uLnTx/>
              <a:uFillTx/>
              <a:latin typeface="Avenir Next Medium" panose="020B050302020202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8ADF77C-608A-412A-A813-57A7F4AA02C1}"/>
              </a:ext>
            </a:extLst>
          </p:cNvPr>
          <p:cNvSpPr txBox="1"/>
          <p:nvPr/>
        </p:nvSpPr>
        <p:spPr>
          <a:xfrm>
            <a:off x="7361713" y="3152001"/>
            <a:ext cx="71365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chemeClr val="accent1">
                    <a:lumMod val="50000"/>
                  </a:schemeClr>
                </a:solidFill>
                <a:effectLst/>
                <a:uLnTx/>
                <a:uFillTx/>
                <a:latin typeface="Avenir Next Medium" panose="020B0503020202020204" pitchFamily="34" charset="0"/>
                <a:cs typeface="Calibri" panose="020F0502020204030204" pitchFamily="34" charset="0"/>
              </a:rPr>
              <a:t>SS-IL12</a:t>
            </a:r>
            <a:endParaRPr kumimoji="0" lang="en-GB" sz="1200" u="none" strike="noStrike" kern="1200" cap="none" spc="0" normalizeH="0" baseline="0" noProof="0" dirty="0">
              <a:ln>
                <a:noFill/>
              </a:ln>
              <a:solidFill>
                <a:schemeClr val="accent1">
                  <a:lumMod val="50000"/>
                </a:schemeClr>
              </a:solidFill>
              <a:effectLst/>
              <a:uLnTx/>
              <a:uFillTx/>
              <a:latin typeface="Avenir Next Medium" panose="020B050302020202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A6BE613-748A-496A-996A-B15E6462BE42}"/>
              </a:ext>
            </a:extLst>
          </p:cNvPr>
          <p:cNvSpPr txBox="1"/>
          <p:nvPr/>
        </p:nvSpPr>
        <p:spPr>
          <a:xfrm>
            <a:off x="8795419" y="4063344"/>
            <a:ext cx="95910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chemeClr val="accent1">
                    <a:lumMod val="50000"/>
                  </a:schemeClr>
                </a:solidFill>
                <a:effectLst/>
                <a:uLnTx/>
                <a:uFillTx/>
                <a:latin typeface="Avenir Next Medium" panose="020B0503020202020204" pitchFamily="34" charset="0"/>
                <a:cs typeface="Calibri" panose="020F0502020204030204" pitchFamily="34" charset="0"/>
              </a:rPr>
              <a:t>RapaCasp</a:t>
            </a:r>
            <a:r>
              <a:rPr kumimoji="0" lang="en-US" sz="1200" u="none" strike="noStrike" kern="1200" cap="none" spc="0" normalizeH="0" baseline="30000" noProof="0" dirty="0">
                <a:ln>
                  <a:noFill/>
                </a:ln>
                <a:solidFill>
                  <a:schemeClr val="accent1">
                    <a:lumMod val="50000"/>
                  </a:schemeClr>
                </a:solidFill>
                <a:effectLst/>
                <a:uLnTx/>
                <a:uFillTx/>
                <a:latin typeface="Avenir Next Medium" panose="020B0503020202020204" pitchFamily="34" charset="0"/>
                <a:cs typeface="Calibri" panose="020F0502020204030204" pitchFamily="34" charset="0"/>
              </a:rPr>
              <a:t>1</a:t>
            </a:r>
            <a:endParaRPr kumimoji="0" lang="en-GB" sz="1200" u="none" strike="noStrike" kern="1200" cap="none" spc="0" normalizeH="0" baseline="30000" noProof="0" dirty="0">
              <a:ln>
                <a:noFill/>
              </a:ln>
              <a:solidFill>
                <a:schemeClr val="accent1">
                  <a:lumMod val="50000"/>
                </a:schemeClr>
              </a:solidFill>
              <a:effectLst/>
              <a:uLnTx/>
              <a:uFillTx/>
              <a:latin typeface="Avenir Next Medium" panose="020B050302020202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621B0630-61F5-4411-8AF3-A5373E24223A}"/>
              </a:ext>
            </a:extLst>
          </p:cNvPr>
          <p:cNvCxnSpPr/>
          <p:nvPr/>
        </p:nvCxnSpPr>
        <p:spPr>
          <a:xfrm>
            <a:off x="1982077" y="4658611"/>
            <a:ext cx="7992888" cy="0"/>
          </a:xfrm>
          <a:prstGeom prst="line">
            <a:avLst/>
          </a:prstGeom>
          <a:ln w="6350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264842D6-EADF-4802-8287-EB859BF47DA1}"/>
              </a:ext>
            </a:extLst>
          </p:cNvPr>
          <p:cNvSpPr/>
          <p:nvPr/>
        </p:nvSpPr>
        <p:spPr>
          <a:xfrm>
            <a:off x="4335206" y="4887147"/>
            <a:ext cx="1587995"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Truncated SHP2 to block checkpoint inhibition </a:t>
            </a:r>
          </a:p>
        </p:txBody>
      </p:sp>
      <p:sp>
        <p:nvSpPr>
          <p:cNvPr id="20" name="Rectangle 19">
            <a:extLst>
              <a:ext uri="{FF2B5EF4-FFF2-40B4-BE49-F238E27FC236}">
                <a16:creationId xmlns:a16="http://schemas.microsoft.com/office/drawing/2014/main" id="{6EA742B2-62D4-4478-B353-9022F7F4A86E}"/>
              </a:ext>
            </a:extLst>
          </p:cNvPr>
          <p:cNvSpPr/>
          <p:nvPr/>
        </p:nvSpPr>
        <p:spPr>
          <a:xfrm>
            <a:off x="2538086" y="4887147"/>
            <a:ext cx="1594020"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Truncated TGF</a:t>
            </a:r>
            <a:r>
              <a:rPr kumimoji="0" lang="el-GR" sz="10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β</a:t>
            </a:r>
            <a:r>
              <a:rPr kumimoji="0" lang="en-US" sz="10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RII</a:t>
            </a:r>
            <a:r>
              <a:rPr kumimoji="0" lang="el-GR" sz="10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 </a:t>
            </a:r>
            <a:r>
              <a:rPr kumimoji="0" lang="en-US" sz="10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receptor to shield inhibitory effect of TGF</a:t>
            </a:r>
            <a:r>
              <a:rPr kumimoji="0" lang="el-GR" sz="10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β</a:t>
            </a:r>
            <a:endParaRPr kumimoji="0" lang="en-US" sz="10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A0128174-051C-429C-96AE-DEF773039C7D}"/>
              </a:ext>
            </a:extLst>
          </p:cNvPr>
          <p:cNvSpPr/>
          <p:nvPr/>
        </p:nvSpPr>
        <p:spPr>
          <a:xfrm>
            <a:off x="783390" y="4887147"/>
            <a:ext cx="142292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solidFill>
                  <a:schemeClr val="accent1">
                    <a:lumMod val="50000"/>
                  </a:schemeClr>
                </a:solidFill>
                <a:latin typeface="Avenir Next" panose="020B0503020202020204" pitchFamily="34" charset="0"/>
                <a:cs typeface="Calibri" panose="020F0502020204030204" pitchFamily="34" charset="0"/>
              </a:rPr>
              <a:t>T</a:t>
            </a:r>
            <a:r>
              <a:rPr kumimoji="0" lang="en-US" sz="1000" u="none" strike="noStrike" kern="1200" cap="none" spc="0" normalizeH="0" baseline="0" noProof="0" dirty="0" err="1">
                <a:ln>
                  <a:noFill/>
                </a:ln>
                <a:solidFill>
                  <a:schemeClr val="accent1">
                    <a:lumMod val="50000"/>
                  </a:schemeClr>
                </a:solidFill>
                <a:effectLst/>
                <a:uLnTx/>
                <a:uFillTx/>
                <a:latin typeface="Avenir Next" panose="020B0503020202020204" pitchFamily="34" charset="0"/>
                <a:cs typeface="Calibri" panose="020F0502020204030204" pitchFamily="34" charset="0"/>
              </a:rPr>
              <a:t>argeting</a:t>
            </a:r>
            <a:r>
              <a:rPr kumimoji="0" lang="en-US" sz="10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 of PSMA expressing tumor cells </a:t>
            </a:r>
            <a:endParaRPr kumimoji="0" lang="en-GB" sz="1000" u="none" strike="noStrike" kern="1200" cap="none" spc="0" normalizeH="0" baseline="0" noProof="0" dirty="0">
              <a:ln w="0"/>
              <a:solidFill>
                <a:schemeClr val="accent1">
                  <a:lumMod val="50000"/>
                </a:schemeClr>
              </a:solidFill>
              <a:effectLst/>
              <a:uLnTx/>
              <a:uFillTx/>
              <a:latin typeface="Avenir Next" panose="020B050302020202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B21AD6AB-EB6B-4243-8DA3-556B92C75616}"/>
              </a:ext>
            </a:extLst>
          </p:cNvPr>
          <p:cNvSpPr/>
          <p:nvPr/>
        </p:nvSpPr>
        <p:spPr>
          <a:xfrm>
            <a:off x="9791308" y="4887147"/>
            <a:ext cx="1562492"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To terminate therapy in the event of unexpected toxicities</a:t>
            </a:r>
            <a:endParaRPr kumimoji="0" lang="en-US" sz="10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01486B4-9B6B-40F2-A956-A703463C19C6}"/>
              </a:ext>
            </a:extLst>
          </p:cNvPr>
          <p:cNvSpPr/>
          <p:nvPr/>
        </p:nvSpPr>
        <p:spPr>
          <a:xfrm>
            <a:off x="7876614" y="4887147"/>
            <a:ext cx="1777300"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Secretion of IL-12 cytokine to promote host immune activation</a:t>
            </a:r>
          </a:p>
        </p:txBody>
      </p:sp>
      <p:sp>
        <p:nvSpPr>
          <p:cNvPr id="26" name="Rectangle 25">
            <a:extLst>
              <a:ext uri="{FF2B5EF4-FFF2-40B4-BE49-F238E27FC236}">
                <a16:creationId xmlns:a16="http://schemas.microsoft.com/office/drawing/2014/main" id="{FBFCD1ED-25E0-4194-A923-F78CF999E62B}"/>
              </a:ext>
            </a:extLst>
          </p:cNvPr>
          <p:cNvSpPr/>
          <p:nvPr/>
        </p:nvSpPr>
        <p:spPr>
          <a:xfrm>
            <a:off x="5996808" y="4887147"/>
            <a:ext cx="1811807"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Cytokine signal to overcome minimal </a:t>
            </a:r>
            <a:br>
              <a:rPr kumimoji="0" lang="en-GB" sz="10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br>
            <a:r>
              <a:rPr kumimoji="0" lang="en-GB" sz="1000" u="none" strike="noStrike" kern="1200" cap="none" spc="0" normalizeH="0" baseline="0" noProof="0" dirty="0">
                <a:ln>
                  <a:noFill/>
                </a:ln>
                <a:solidFill>
                  <a:schemeClr val="accent1">
                    <a:lumMod val="50000"/>
                  </a:schemeClr>
                </a:solidFill>
                <a:effectLst/>
                <a:uLnTx/>
                <a:uFillTx/>
                <a:latin typeface="Avenir Next" panose="020B0503020202020204" pitchFamily="34" charset="0"/>
                <a:cs typeface="Calibri" panose="020F0502020204030204" pitchFamily="34" charset="0"/>
              </a:rPr>
              <a:t>co-stimulation</a:t>
            </a:r>
          </a:p>
        </p:txBody>
      </p:sp>
      <p:sp>
        <p:nvSpPr>
          <p:cNvPr id="28" name="Content Placeholder 2">
            <a:extLst>
              <a:ext uri="{FF2B5EF4-FFF2-40B4-BE49-F238E27FC236}">
                <a16:creationId xmlns:a16="http://schemas.microsoft.com/office/drawing/2014/main" id="{154E37AF-968E-412E-BD47-C83D7A2E3B8E}"/>
              </a:ext>
            </a:extLst>
          </p:cNvPr>
          <p:cNvSpPr txBox="1">
            <a:spLocks/>
          </p:cNvSpPr>
          <p:nvPr/>
        </p:nvSpPr>
        <p:spPr>
          <a:xfrm>
            <a:off x="2857278" y="5537516"/>
            <a:ext cx="6336558" cy="350748"/>
          </a:xfrm>
          <a:prstGeom prst="rect">
            <a:avLst/>
          </a:prstGeom>
          <a:solidFill>
            <a:schemeClr val="bg1"/>
          </a:solidFill>
          <a:ln w="38100">
            <a:noFill/>
          </a:ln>
        </p:spPr>
        <p:txBody>
          <a:bodyPr vert="horz" lIns="91440" tIns="45720" rIns="91440" bIns="45720" rtlCol="0" anchor="ctr">
            <a:no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dirty="0">
                <a:solidFill>
                  <a:srgbClr val="00ACB8"/>
                </a:solidFill>
                <a:latin typeface="Avenir Next Demi Bold" panose="020B0503020202020204" pitchFamily="34" charset="0"/>
                <a:cs typeface="Calibri" panose="020F0502020204030204" pitchFamily="34" charset="0"/>
              </a:rPr>
              <a:t>MODULES DELIVERED USING GAMMA-RETROVIRAL VECTOR</a:t>
            </a:r>
          </a:p>
        </p:txBody>
      </p:sp>
      <p:sp>
        <p:nvSpPr>
          <p:cNvPr id="3" name="Rectangle 2">
            <a:extLst>
              <a:ext uri="{FF2B5EF4-FFF2-40B4-BE49-F238E27FC236}">
                <a16:creationId xmlns:a16="http://schemas.microsoft.com/office/drawing/2014/main" id="{3DBE5A1B-15FD-2346-996B-A84729F7FA92}"/>
              </a:ext>
            </a:extLst>
          </p:cNvPr>
          <p:cNvSpPr/>
          <p:nvPr/>
        </p:nvSpPr>
        <p:spPr>
          <a:xfrm>
            <a:off x="786311" y="4466333"/>
            <a:ext cx="1420000" cy="3664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9A4916C-A32B-E544-B9A9-2AFF99C15C37}"/>
              </a:ext>
            </a:extLst>
          </p:cNvPr>
          <p:cNvSpPr/>
          <p:nvPr/>
        </p:nvSpPr>
        <p:spPr>
          <a:xfrm>
            <a:off x="2625096" y="4474246"/>
            <a:ext cx="1420000" cy="3664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0AC166F-E03D-A348-ABE6-E78B8A7E0C48}"/>
              </a:ext>
            </a:extLst>
          </p:cNvPr>
          <p:cNvSpPr/>
          <p:nvPr/>
        </p:nvSpPr>
        <p:spPr>
          <a:xfrm>
            <a:off x="4435995" y="4464635"/>
            <a:ext cx="1420000" cy="3664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14">
            <a:extLst>
              <a:ext uri="{FF2B5EF4-FFF2-40B4-BE49-F238E27FC236}">
                <a16:creationId xmlns:a16="http://schemas.microsoft.com/office/drawing/2014/main" id="{6DAEA079-3559-E44B-A9E0-30E5575B16BF}"/>
              </a:ext>
            </a:extLst>
          </p:cNvPr>
          <p:cNvSpPr/>
          <p:nvPr/>
        </p:nvSpPr>
        <p:spPr>
          <a:xfrm>
            <a:off x="783390" y="4466333"/>
            <a:ext cx="1440160" cy="3664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white"/>
                </a:solidFill>
                <a:effectLst/>
                <a:uLnTx/>
                <a:uFillTx/>
                <a:latin typeface="Avenir Next Medium" panose="020B0503020202020204" pitchFamily="34" charset="0"/>
                <a:cs typeface="Calibri" panose="020F0502020204030204" pitchFamily="34" charset="0"/>
              </a:rPr>
              <a:t>PSMA CAR</a:t>
            </a:r>
          </a:p>
        </p:txBody>
      </p:sp>
      <p:sp>
        <p:nvSpPr>
          <p:cNvPr id="32" name="Rectangle: Rounded Corners 15">
            <a:extLst>
              <a:ext uri="{FF2B5EF4-FFF2-40B4-BE49-F238E27FC236}">
                <a16:creationId xmlns:a16="http://schemas.microsoft.com/office/drawing/2014/main" id="{D6281284-D2AA-DC48-A78F-FDD8F719FCB8}"/>
              </a:ext>
            </a:extLst>
          </p:cNvPr>
          <p:cNvSpPr/>
          <p:nvPr/>
        </p:nvSpPr>
        <p:spPr>
          <a:xfrm>
            <a:off x="2606636" y="4476400"/>
            <a:ext cx="1440160" cy="3651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err="1">
                <a:ln>
                  <a:noFill/>
                </a:ln>
                <a:solidFill>
                  <a:prstClr val="white"/>
                </a:solidFill>
                <a:effectLst/>
                <a:uLnTx/>
                <a:uFillTx/>
                <a:latin typeface="Avenir Next Medium" panose="020B0503020202020204" pitchFamily="34" charset="0"/>
                <a:cs typeface="Calibri" panose="020F0502020204030204" pitchFamily="34" charset="0"/>
              </a:rPr>
              <a:t>dnTGF</a:t>
            </a:r>
            <a:r>
              <a:rPr kumimoji="0" lang="el-GR" sz="1200" u="none" strike="noStrike" kern="1200" cap="none" spc="0" normalizeH="0" baseline="0" noProof="0" dirty="0">
                <a:ln>
                  <a:noFill/>
                </a:ln>
                <a:solidFill>
                  <a:prstClr val="white"/>
                </a:solidFill>
                <a:effectLst/>
                <a:uLnTx/>
                <a:uFillTx/>
                <a:latin typeface="Avenir Next Medium" panose="020B0503020202020204" pitchFamily="34" charset="0"/>
                <a:cs typeface="Calibri" panose="020F0502020204030204" pitchFamily="34" charset="0"/>
              </a:rPr>
              <a:t>β</a:t>
            </a:r>
            <a:r>
              <a:rPr kumimoji="0" lang="en-US" sz="1200" u="none" strike="noStrike" kern="1200" cap="none" spc="0" normalizeH="0" baseline="0" noProof="0" dirty="0">
                <a:ln>
                  <a:noFill/>
                </a:ln>
                <a:solidFill>
                  <a:prstClr val="white"/>
                </a:solidFill>
                <a:effectLst/>
                <a:uLnTx/>
                <a:uFillTx/>
                <a:latin typeface="Avenir Next Medium" panose="020B0503020202020204" pitchFamily="34" charset="0"/>
                <a:cs typeface="Calibri" panose="020F0502020204030204" pitchFamily="34" charset="0"/>
              </a:rPr>
              <a:t>RII</a:t>
            </a:r>
          </a:p>
        </p:txBody>
      </p:sp>
      <p:sp>
        <p:nvSpPr>
          <p:cNvPr id="34" name="Rectangle: Rounded Corners 17">
            <a:extLst>
              <a:ext uri="{FF2B5EF4-FFF2-40B4-BE49-F238E27FC236}">
                <a16:creationId xmlns:a16="http://schemas.microsoft.com/office/drawing/2014/main" id="{29C1D2B2-643F-C942-8CE1-F61C31A07FCA}"/>
              </a:ext>
            </a:extLst>
          </p:cNvPr>
          <p:cNvSpPr/>
          <p:nvPr/>
        </p:nvSpPr>
        <p:spPr>
          <a:xfrm>
            <a:off x="4429882" y="4489039"/>
            <a:ext cx="1440161" cy="3614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white"/>
                </a:solidFill>
                <a:effectLst/>
                <a:uLnTx/>
                <a:uFillTx/>
                <a:latin typeface="Avenir Next Medium" panose="020B0503020202020204" pitchFamily="34" charset="0"/>
                <a:cs typeface="Calibri" panose="020F0502020204030204" pitchFamily="34" charset="0"/>
              </a:rPr>
              <a:t>dSHP2</a:t>
            </a:r>
          </a:p>
        </p:txBody>
      </p:sp>
      <p:sp>
        <p:nvSpPr>
          <p:cNvPr id="37" name="Rectangle 36">
            <a:extLst>
              <a:ext uri="{FF2B5EF4-FFF2-40B4-BE49-F238E27FC236}">
                <a16:creationId xmlns:a16="http://schemas.microsoft.com/office/drawing/2014/main" id="{12B30A02-16F8-EB4B-B802-12629EE8F9E8}"/>
              </a:ext>
            </a:extLst>
          </p:cNvPr>
          <p:cNvSpPr/>
          <p:nvPr/>
        </p:nvSpPr>
        <p:spPr>
          <a:xfrm>
            <a:off x="6234825" y="4472132"/>
            <a:ext cx="1420000" cy="3664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DAAC40D-0F4A-D64A-83C3-D07DA384165E}"/>
              </a:ext>
            </a:extLst>
          </p:cNvPr>
          <p:cNvSpPr/>
          <p:nvPr/>
        </p:nvSpPr>
        <p:spPr>
          <a:xfrm>
            <a:off x="8056217" y="4471833"/>
            <a:ext cx="1420000" cy="3664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1F3829C-19E1-264E-9A90-1BF8B63DC4D5}"/>
              </a:ext>
            </a:extLst>
          </p:cNvPr>
          <p:cNvSpPr/>
          <p:nvPr/>
        </p:nvSpPr>
        <p:spPr>
          <a:xfrm>
            <a:off x="9855047" y="4455632"/>
            <a:ext cx="1420000" cy="3664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16">
            <a:extLst>
              <a:ext uri="{FF2B5EF4-FFF2-40B4-BE49-F238E27FC236}">
                <a16:creationId xmlns:a16="http://schemas.microsoft.com/office/drawing/2014/main" id="{0D62FB35-E6BD-CF4D-A6B3-C76AEFC6EE66}"/>
              </a:ext>
            </a:extLst>
          </p:cNvPr>
          <p:cNvSpPr/>
          <p:nvPr/>
        </p:nvSpPr>
        <p:spPr>
          <a:xfrm>
            <a:off x="6234825" y="4464635"/>
            <a:ext cx="1420001" cy="393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white"/>
                </a:solidFill>
                <a:effectLst/>
                <a:uLnTx/>
                <a:uFillTx/>
                <a:latin typeface="Avenir Next Medium" panose="020B0503020202020204" pitchFamily="34" charset="0"/>
                <a:cs typeface="Calibri" panose="020F0502020204030204" pitchFamily="34" charset="0"/>
              </a:rPr>
              <a:t>Cytokine signal</a:t>
            </a:r>
          </a:p>
        </p:txBody>
      </p:sp>
      <p:sp>
        <p:nvSpPr>
          <p:cNvPr id="41" name="Rectangle: Rounded Corners 21">
            <a:extLst>
              <a:ext uri="{FF2B5EF4-FFF2-40B4-BE49-F238E27FC236}">
                <a16:creationId xmlns:a16="http://schemas.microsoft.com/office/drawing/2014/main" id="{BF440920-26A9-B944-B9F6-D713E32F5928}"/>
              </a:ext>
            </a:extLst>
          </p:cNvPr>
          <p:cNvSpPr/>
          <p:nvPr/>
        </p:nvSpPr>
        <p:spPr>
          <a:xfrm>
            <a:off x="9840998" y="4477989"/>
            <a:ext cx="1440160" cy="3664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white"/>
                </a:solidFill>
                <a:effectLst/>
                <a:uLnTx/>
                <a:uFillTx/>
                <a:latin typeface="Avenir Next Medium" panose="020B0503020202020204" pitchFamily="34" charset="0"/>
                <a:cs typeface="Calibri" panose="020F0502020204030204" pitchFamily="34" charset="0"/>
              </a:rPr>
              <a:t>Safety Switch</a:t>
            </a:r>
          </a:p>
        </p:txBody>
      </p:sp>
      <p:sp>
        <p:nvSpPr>
          <p:cNvPr id="42" name="Rectangle: Rounded Corners 24">
            <a:extLst>
              <a:ext uri="{FF2B5EF4-FFF2-40B4-BE49-F238E27FC236}">
                <a16:creationId xmlns:a16="http://schemas.microsoft.com/office/drawing/2014/main" id="{D36D54AC-C43F-1B4D-A7D9-C74AFCD397E4}"/>
              </a:ext>
            </a:extLst>
          </p:cNvPr>
          <p:cNvSpPr/>
          <p:nvPr/>
        </p:nvSpPr>
        <p:spPr>
          <a:xfrm>
            <a:off x="8037912" y="4464635"/>
            <a:ext cx="1420001" cy="393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white"/>
                </a:solidFill>
                <a:effectLst/>
                <a:uLnTx/>
                <a:uFillTx/>
                <a:latin typeface="Avenir Next Medium" panose="020B0503020202020204" pitchFamily="34" charset="0"/>
                <a:cs typeface="Calibri" panose="020F0502020204030204" pitchFamily="34" charset="0"/>
              </a:rPr>
              <a:t>Immune Adjuvant </a:t>
            </a:r>
          </a:p>
        </p:txBody>
      </p:sp>
    </p:spTree>
    <p:extLst>
      <p:ext uri="{BB962C8B-B14F-4D97-AF65-F5344CB8AC3E}">
        <p14:creationId xmlns:p14="http://schemas.microsoft.com/office/powerpoint/2010/main" val="1749901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A27CFE9D-15CD-7141-A108-0E1855C02139}"/>
              </a:ext>
            </a:extLst>
          </p:cNvPr>
          <p:cNvSpPr txBox="1">
            <a:spLocks/>
          </p:cNvSpPr>
          <p:nvPr/>
        </p:nvSpPr>
        <p:spPr>
          <a:xfrm>
            <a:off x="838200" y="5632608"/>
            <a:ext cx="10515600" cy="5121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algn="r"/>
            <a:r>
              <a:rPr lang="en-US" b="0" i="0" dirty="0">
                <a:solidFill>
                  <a:schemeClr val="accent1">
                    <a:lumMod val="50000"/>
                  </a:schemeClr>
                </a:solidFill>
                <a:latin typeface="Avenir Next Medium" panose="020B0503020202020204" pitchFamily="34" charset="0"/>
              </a:rPr>
              <a:t>Manufacturing</a:t>
            </a:r>
            <a:endParaRPr lang="en-US" sz="1800" b="0" i="0" dirty="0">
              <a:solidFill>
                <a:srgbClr val="00ACB8"/>
              </a:solidFill>
              <a:latin typeface="Avenir Next Medium" panose="020B0503020202020204" pitchFamily="34" charset="0"/>
            </a:endParaRPr>
          </a:p>
        </p:txBody>
      </p:sp>
      <p:sp>
        <p:nvSpPr>
          <p:cNvPr id="10" name="Slide Number Placeholder 4">
            <a:extLst>
              <a:ext uri="{FF2B5EF4-FFF2-40B4-BE49-F238E27FC236}">
                <a16:creationId xmlns:a16="http://schemas.microsoft.com/office/drawing/2014/main" id="{6310FC64-2B03-1742-84A3-FBEEAABFDA8D}"/>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C8BC6DF-6D23-4AB4-B2C6-9FDA3DE90436}" type="slidenum">
              <a:rPr lang="en-GB" sz="1200" smtClean="0">
                <a:solidFill>
                  <a:srgbClr val="00ACB8"/>
                </a:solidFill>
                <a:latin typeface="Avenir Next Medium" panose="020B0503020202020204" pitchFamily="34" charset="0"/>
              </a:rPr>
              <a:pPr algn="r"/>
              <a:t>37</a:t>
            </a:fld>
            <a:endParaRPr lang="en-GB" sz="1200" dirty="0">
              <a:solidFill>
                <a:srgbClr val="00ACB8"/>
              </a:solidFill>
              <a:latin typeface="Avenir Next Medium" panose="020B0503020202020204" pitchFamily="34" charset="0"/>
            </a:endParaRPr>
          </a:p>
        </p:txBody>
      </p:sp>
    </p:spTree>
    <p:extLst>
      <p:ext uri="{BB962C8B-B14F-4D97-AF65-F5344CB8AC3E}">
        <p14:creationId xmlns:p14="http://schemas.microsoft.com/office/powerpoint/2010/main" val="541363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A5375E-7D84-4D92-8590-8B9EF3E8F2C8}"/>
              </a:ext>
            </a:extLst>
          </p:cNvPr>
          <p:cNvSpPr>
            <a:spLocks noGrp="1"/>
          </p:cNvSpPr>
          <p:nvPr>
            <p:ph type="title"/>
          </p:nvPr>
        </p:nvSpPr>
        <p:spPr/>
        <p:txBody>
          <a:bodyPr/>
          <a:lstStyle/>
          <a:p>
            <a:r>
              <a:rPr lang="en-GB" sz="2200" dirty="0"/>
              <a:t>Economical &amp; scalable product delivery platform</a:t>
            </a:r>
            <a:br>
              <a:rPr lang="en-GB" dirty="0"/>
            </a:br>
            <a:r>
              <a:rPr lang="en-GB" sz="1600" dirty="0">
                <a:solidFill>
                  <a:schemeClr val="bg1"/>
                </a:solidFill>
                <a:latin typeface="Avenir Next" panose="020B0503020202020204" pitchFamily="34" charset="0"/>
              </a:rPr>
              <a:t>Semi-automated and parallel processing</a:t>
            </a:r>
            <a:br>
              <a:rPr lang="en-GB" dirty="0"/>
            </a:br>
            <a:endParaRPr lang="en-GB" dirty="0"/>
          </a:p>
        </p:txBody>
      </p:sp>
      <p:sp>
        <p:nvSpPr>
          <p:cNvPr id="2" name="Slide Number Placeholder 1">
            <a:extLst>
              <a:ext uri="{FF2B5EF4-FFF2-40B4-BE49-F238E27FC236}">
                <a16:creationId xmlns:a16="http://schemas.microsoft.com/office/drawing/2014/main" id="{9B2C8816-1D8B-492D-B67D-199EE74EDABE}"/>
              </a:ext>
            </a:extLst>
          </p:cNvPr>
          <p:cNvSpPr>
            <a:spLocks noGrp="1"/>
          </p:cNvSpPr>
          <p:nvPr>
            <p:ph type="sldNum" sz="quarter" idx="10"/>
          </p:nvPr>
        </p:nvSpPr>
        <p:spPr/>
        <p:txBody>
          <a:bodyPr/>
          <a:lstStyle/>
          <a:p>
            <a:fld id="{BC8BC6DF-6D23-4AB4-B2C6-9FDA3DE90436}" type="slidenum">
              <a:rPr lang="en-GB" smtClean="0">
                <a:solidFill>
                  <a:srgbClr val="00ACB8"/>
                </a:solidFill>
              </a:rPr>
              <a:pPr/>
              <a:t>38</a:t>
            </a:fld>
            <a:endParaRPr lang="en-GB" dirty="0">
              <a:solidFill>
                <a:srgbClr val="00ACB8"/>
              </a:solidFill>
            </a:endParaRPr>
          </a:p>
        </p:txBody>
      </p:sp>
      <p:sp>
        <p:nvSpPr>
          <p:cNvPr id="7" name="object 25">
            <a:extLst>
              <a:ext uri="{FF2B5EF4-FFF2-40B4-BE49-F238E27FC236}">
                <a16:creationId xmlns:a16="http://schemas.microsoft.com/office/drawing/2014/main" id="{577EBB6A-393F-4EE0-B258-D9786C275ADE}"/>
              </a:ext>
            </a:extLst>
          </p:cNvPr>
          <p:cNvSpPr txBox="1"/>
          <p:nvPr/>
        </p:nvSpPr>
        <p:spPr>
          <a:xfrm>
            <a:off x="792353" y="1636878"/>
            <a:ext cx="3889375" cy="1903085"/>
          </a:xfrm>
          <a:prstGeom prst="rect">
            <a:avLst/>
          </a:prstGeom>
        </p:spPr>
        <p:txBody>
          <a:bodyPr vert="horz" wrap="square" lIns="0" tIns="39370" rIns="0" bIns="0" rtlCol="0">
            <a:spAutoFit/>
          </a:bodyPr>
          <a:lstStyle/>
          <a:p>
            <a:pPr fontAlgn="base">
              <a:lnSpc>
                <a:spcPts val="2220"/>
              </a:lnSpc>
              <a:spcBef>
                <a:spcPts val="600"/>
              </a:spcBef>
              <a:spcAft>
                <a:spcPts val="600"/>
              </a:spcAft>
              <a:buClr>
                <a:srgbClr val="00ACB8"/>
              </a:buClr>
              <a:buSzPct val="120000"/>
              <a:defRPr/>
            </a:pPr>
            <a:r>
              <a:rPr lang="en-GB" sz="1600" dirty="0">
                <a:solidFill>
                  <a:schemeClr val="accent1">
                    <a:lumMod val="50000"/>
                  </a:schemeClr>
                </a:solidFill>
                <a:latin typeface="Avenir Next Medium" panose="020B0503020202020204" pitchFamily="34" charset="0"/>
                <a:cs typeface="Calibri" panose="020F0502020204030204" pitchFamily="34" charset="0"/>
              </a:rPr>
              <a:t>Clinical supply &amp; commercial launch</a:t>
            </a:r>
          </a:p>
          <a:p>
            <a:pPr marL="228600" indent="-228600" fontAlgn="base">
              <a:lnSpc>
                <a:spcPts val="2220"/>
              </a:lnSpc>
              <a:spcBef>
                <a:spcPts val="600"/>
              </a:spcBef>
              <a:spcAft>
                <a:spcPts val="600"/>
              </a:spcAft>
              <a:buClr>
                <a:srgbClr val="00ACB8"/>
              </a:buClr>
              <a:buSzPct val="120000"/>
              <a:buFont typeface="Courier New" panose="02070309020205020404" pitchFamily="49" charset="0"/>
              <a:buChar char="o"/>
              <a:defRPr/>
            </a:pPr>
            <a:r>
              <a:rPr lang="en-GB" sz="1600" spc="-10" dirty="0">
                <a:solidFill>
                  <a:schemeClr val="accent1">
                    <a:lumMod val="50000"/>
                  </a:schemeClr>
                </a:solidFill>
                <a:latin typeface="Avenir Next" panose="020B0503020202020204" pitchFamily="34" charset="0"/>
                <a:cs typeface="Calibri" panose="020F0502020204030204" pitchFamily="34" charset="0"/>
              </a:rPr>
              <a:t>Multiple cell products can be processed within the same environment</a:t>
            </a:r>
          </a:p>
          <a:p>
            <a:pPr marL="228600" indent="-228600" fontAlgn="base">
              <a:lnSpc>
                <a:spcPts val="2220"/>
              </a:lnSpc>
              <a:spcBef>
                <a:spcPts val="600"/>
              </a:spcBef>
              <a:spcAft>
                <a:spcPts val="600"/>
              </a:spcAft>
              <a:buClr>
                <a:srgbClr val="00ACB8"/>
              </a:buClr>
              <a:buSzPct val="120000"/>
              <a:buFont typeface="Courier New" panose="02070309020205020404" pitchFamily="49" charset="0"/>
              <a:buChar char="o"/>
              <a:defRPr/>
            </a:pPr>
            <a:r>
              <a:rPr lang="en-GB" sz="1600" spc="-10" dirty="0">
                <a:solidFill>
                  <a:schemeClr val="accent1">
                    <a:lumMod val="50000"/>
                  </a:schemeClr>
                </a:solidFill>
                <a:latin typeface="Avenir Next" panose="020B0503020202020204" pitchFamily="34" charset="0"/>
                <a:cs typeface="Calibri" panose="020F0502020204030204" pitchFamily="34" charset="0"/>
              </a:rPr>
              <a:t>CGT Catapult (UK)</a:t>
            </a:r>
          </a:p>
          <a:p>
            <a:pPr marL="228600" indent="-228600" fontAlgn="base">
              <a:lnSpc>
                <a:spcPts val="2220"/>
              </a:lnSpc>
              <a:spcBef>
                <a:spcPts val="600"/>
              </a:spcBef>
              <a:spcAft>
                <a:spcPts val="600"/>
              </a:spcAft>
              <a:buClr>
                <a:srgbClr val="00ACB8"/>
              </a:buClr>
              <a:buSzPct val="120000"/>
              <a:buFont typeface="Courier New" panose="02070309020205020404" pitchFamily="49" charset="0"/>
              <a:buChar char="o"/>
              <a:defRPr/>
            </a:pPr>
            <a:r>
              <a:rPr lang="en-GB" sz="1600" spc="-10" dirty="0">
                <a:solidFill>
                  <a:schemeClr val="accent1">
                    <a:lumMod val="50000"/>
                  </a:schemeClr>
                </a:solidFill>
                <a:latin typeface="Avenir Next" panose="020B0503020202020204" pitchFamily="34" charset="0"/>
                <a:cs typeface="Calibri" panose="020F0502020204030204" pitchFamily="34" charset="0"/>
              </a:rPr>
              <a:t>Global clinical supply since Q3 2019</a:t>
            </a:r>
            <a:endParaRPr lang="en-GB" sz="1600" spc="-10" dirty="0">
              <a:solidFill>
                <a:schemeClr val="accent1">
                  <a:lumMod val="50000"/>
                </a:schemeClr>
              </a:solidFill>
              <a:highlight>
                <a:srgbClr val="FFFF00"/>
              </a:highlight>
              <a:latin typeface="Avenir Next" panose="020B0503020202020204" pitchFamily="34" charset="0"/>
              <a:cs typeface="Calibri" panose="020F0502020204030204" pitchFamily="34" charset="0"/>
            </a:endParaRPr>
          </a:p>
        </p:txBody>
      </p:sp>
      <p:sp>
        <p:nvSpPr>
          <p:cNvPr id="8" name="object 25">
            <a:extLst>
              <a:ext uri="{FF2B5EF4-FFF2-40B4-BE49-F238E27FC236}">
                <a16:creationId xmlns:a16="http://schemas.microsoft.com/office/drawing/2014/main" id="{142B6342-1E06-4055-BE1C-7BB33429928F}"/>
              </a:ext>
            </a:extLst>
          </p:cNvPr>
          <p:cNvSpPr txBox="1"/>
          <p:nvPr/>
        </p:nvSpPr>
        <p:spPr>
          <a:xfrm>
            <a:off x="5238691" y="4011746"/>
            <a:ext cx="6115109" cy="1620957"/>
          </a:xfrm>
          <a:prstGeom prst="rect">
            <a:avLst/>
          </a:prstGeom>
        </p:spPr>
        <p:txBody>
          <a:bodyPr vert="horz" wrap="square" lIns="0" tIns="39370" rIns="0" bIns="0" rtlCol="0">
            <a:spAutoFit/>
          </a:bodyPr>
          <a:lstStyle/>
          <a:p>
            <a:pPr fontAlgn="base">
              <a:lnSpc>
                <a:spcPts val="2220"/>
              </a:lnSpc>
              <a:spcBef>
                <a:spcPts val="600"/>
              </a:spcBef>
              <a:spcAft>
                <a:spcPts val="600"/>
              </a:spcAft>
              <a:buClr>
                <a:srgbClr val="00ACB8"/>
              </a:buClr>
              <a:buSzPct val="120000"/>
              <a:defRPr/>
            </a:pPr>
            <a:r>
              <a:rPr lang="en-GB" sz="1600" dirty="0">
                <a:solidFill>
                  <a:schemeClr val="accent1">
                    <a:lumMod val="50000"/>
                  </a:schemeClr>
                </a:solidFill>
                <a:latin typeface="Avenir Next Medium" panose="020B0503020202020204" pitchFamily="34" charset="0"/>
                <a:cs typeface="Calibri" panose="020F0502020204030204" pitchFamily="34" charset="0"/>
              </a:rPr>
              <a:t>Planned US commercial supply</a:t>
            </a:r>
          </a:p>
          <a:p>
            <a:pPr marL="228600" lvl="0" indent="-228600" fontAlgn="base">
              <a:lnSpc>
                <a:spcPts val="2220"/>
              </a:lnSpc>
              <a:spcBef>
                <a:spcPts val="600"/>
              </a:spcBef>
              <a:spcAft>
                <a:spcPts val="600"/>
              </a:spcAft>
              <a:buClr>
                <a:srgbClr val="00ACB8"/>
              </a:buClr>
              <a:buSzPct val="120000"/>
              <a:buFont typeface="Courier New" panose="02070309020205020404" pitchFamily="49" charset="0"/>
              <a:buChar char="o"/>
              <a:defRPr/>
            </a:pPr>
            <a:r>
              <a:rPr lang="en-US" sz="1600" dirty="0">
                <a:solidFill>
                  <a:schemeClr val="accent1">
                    <a:lumMod val="50000"/>
                  </a:schemeClr>
                </a:solidFill>
                <a:latin typeface="Avenir Next" panose="020B0503020202020204" pitchFamily="34" charset="0"/>
                <a:cs typeface="Calibri" panose="020F0502020204030204" pitchFamily="34" charset="0"/>
              </a:rPr>
              <a:t>Collaboration with Alexandria Real Estate Partners (ARE)</a:t>
            </a:r>
          </a:p>
          <a:p>
            <a:pPr marL="228600" lvl="0" indent="-228600" fontAlgn="base">
              <a:lnSpc>
                <a:spcPts val="2220"/>
              </a:lnSpc>
              <a:spcBef>
                <a:spcPts val="600"/>
              </a:spcBef>
              <a:spcAft>
                <a:spcPts val="600"/>
              </a:spcAft>
              <a:buClr>
                <a:srgbClr val="00ACB8"/>
              </a:buClr>
              <a:buSzPct val="120000"/>
              <a:buFont typeface="Courier New" panose="02070309020205020404" pitchFamily="49" charset="0"/>
              <a:buChar char="o"/>
              <a:defRPr/>
            </a:pPr>
            <a:r>
              <a:rPr lang="en-US" sz="1600" dirty="0">
                <a:solidFill>
                  <a:schemeClr val="accent1">
                    <a:lumMod val="50000"/>
                  </a:schemeClr>
                </a:solidFill>
                <a:latin typeface="Avenir Next" panose="020B0503020202020204" pitchFamily="34" charset="0"/>
                <a:cs typeface="Calibri" panose="020F0502020204030204" pitchFamily="34" charset="0"/>
              </a:rPr>
              <a:t>Fully scaled commercial site for cell product supply</a:t>
            </a:r>
          </a:p>
          <a:p>
            <a:pPr marL="228600" indent="-228600" fontAlgn="base">
              <a:lnSpc>
                <a:spcPts val="2220"/>
              </a:lnSpc>
              <a:spcBef>
                <a:spcPts val="600"/>
              </a:spcBef>
              <a:spcAft>
                <a:spcPts val="600"/>
              </a:spcAft>
              <a:buClr>
                <a:srgbClr val="00ACB8"/>
              </a:buClr>
              <a:buSzPct val="120000"/>
              <a:buFont typeface="Courier New" panose="02070309020205020404" pitchFamily="49" charset="0"/>
              <a:buChar char="o"/>
              <a:defRPr/>
            </a:pPr>
            <a:r>
              <a:rPr lang="en-US" sz="1600" dirty="0">
                <a:solidFill>
                  <a:schemeClr val="accent1">
                    <a:lumMod val="50000"/>
                  </a:schemeClr>
                </a:solidFill>
                <a:latin typeface="Avenir Next" panose="020B0503020202020204" pitchFamily="34" charset="0"/>
                <a:cs typeface="Calibri" panose="020F0502020204030204" pitchFamily="34" charset="0"/>
              </a:rPr>
              <a:t>Planned capacity of 5,000 patients p.a.</a:t>
            </a:r>
          </a:p>
        </p:txBody>
      </p:sp>
      <p:grpSp>
        <p:nvGrpSpPr>
          <p:cNvPr id="16" name="Group 15">
            <a:extLst>
              <a:ext uri="{FF2B5EF4-FFF2-40B4-BE49-F238E27FC236}">
                <a16:creationId xmlns:a16="http://schemas.microsoft.com/office/drawing/2014/main" id="{4F0398CA-D70A-431A-8FB3-55927279A179}"/>
              </a:ext>
            </a:extLst>
          </p:cNvPr>
          <p:cNvGrpSpPr/>
          <p:nvPr/>
        </p:nvGrpSpPr>
        <p:grpSpPr>
          <a:xfrm>
            <a:off x="4837177" y="1145268"/>
            <a:ext cx="6516624" cy="2599575"/>
            <a:chOff x="5843262" y="1649264"/>
            <a:chExt cx="4688437" cy="1815816"/>
          </a:xfrm>
        </p:grpSpPr>
        <p:pic>
          <p:nvPicPr>
            <p:cNvPr id="11" name="Picture 10">
              <a:extLst>
                <a:ext uri="{FF2B5EF4-FFF2-40B4-BE49-F238E27FC236}">
                  <a16:creationId xmlns:a16="http://schemas.microsoft.com/office/drawing/2014/main" id="{E413DF62-321E-41A3-8F42-58281BBB6C9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5555"/>
            <a:stretch/>
          </p:blipFill>
          <p:spPr>
            <a:xfrm rot="10800000">
              <a:off x="7968208" y="1649264"/>
              <a:ext cx="2563491" cy="1815815"/>
            </a:xfrm>
            <a:prstGeom prst="rect">
              <a:avLst/>
            </a:prstGeom>
          </p:spPr>
        </p:pic>
        <p:pic>
          <p:nvPicPr>
            <p:cNvPr id="12" name="Content Placeholder 6" descr="A building next to a fence&#10;&#10;Description automatically generated">
              <a:extLst>
                <a:ext uri="{FF2B5EF4-FFF2-40B4-BE49-F238E27FC236}">
                  <a16:creationId xmlns:a16="http://schemas.microsoft.com/office/drawing/2014/main" id="{DCF24BAC-EBB2-4900-B48D-9A251714C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3262" y="1649265"/>
              <a:ext cx="2063399" cy="1815815"/>
            </a:xfrm>
            <a:prstGeom prst="rect">
              <a:avLst/>
            </a:prstGeom>
          </p:spPr>
        </p:pic>
      </p:grpSp>
      <p:pic>
        <p:nvPicPr>
          <p:cNvPr id="13" name="Picture 12">
            <a:extLst>
              <a:ext uri="{FF2B5EF4-FFF2-40B4-BE49-F238E27FC236}">
                <a16:creationId xmlns:a16="http://schemas.microsoft.com/office/drawing/2014/main" id="{2965B422-2073-42F3-8969-C3DB8BB0E938}"/>
              </a:ext>
            </a:extLst>
          </p:cNvPr>
          <p:cNvPicPr>
            <a:picLocks noChangeAspect="1"/>
          </p:cNvPicPr>
          <p:nvPr/>
        </p:nvPicPr>
        <p:blipFill rotWithShape="1">
          <a:blip r:embed="rId5"/>
          <a:srcRect l="3163" t="16466" r="15713"/>
          <a:stretch/>
        </p:blipFill>
        <p:spPr>
          <a:xfrm>
            <a:off x="792353" y="3744843"/>
            <a:ext cx="4044823" cy="2517818"/>
          </a:xfrm>
          <a:prstGeom prst="rect">
            <a:avLst/>
          </a:prstGeom>
        </p:spPr>
      </p:pic>
    </p:spTree>
    <p:extLst>
      <p:ext uri="{BB962C8B-B14F-4D97-AF65-F5344CB8AC3E}">
        <p14:creationId xmlns:p14="http://schemas.microsoft.com/office/powerpoint/2010/main" val="875759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A27CFE9D-15CD-7141-A108-0E1855C02139}"/>
              </a:ext>
            </a:extLst>
          </p:cNvPr>
          <p:cNvSpPr txBox="1">
            <a:spLocks/>
          </p:cNvSpPr>
          <p:nvPr/>
        </p:nvSpPr>
        <p:spPr>
          <a:xfrm>
            <a:off x="838200" y="5632608"/>
            <a:ext cx="10515600" cy="5121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algn="r"/>
            <a:r>
              <a:rPr lang="en-US" b="0" i="0" dirty="0">
                <a:solidFill>
                  <a:schemeClr val="accent1">
                    <a:lumMod val="50000"/>
                  </a:schemeClr>
                </a:solidFill>
                <a:latin typeface="Avenir Next Medium" panose="020B0503020202020204" pitchFamily="34" charset="0"/>
              </a:rPr>
              <a:t>Next Steps</a:t>
            </a:r>
            <a:endParaRPr lang="en-US" sz="1800" b="0" i="0" dirty="0">
              <a:solidFill>
                <a:srgbClr val="00ACB8"/>
              </a:solidFill>
              <a:latin typeface="Avenir Next Medium" panose="020B0503020202020204" pitchFamily="34" charset="0"/>
            </a:endParaRPr>
          </a:p>
        </p:txBody>
      </p:sp>
      <p:sp>
        <p:nvSpPr>
          <p:cNvPr id="10" name="Slide Number Placeholder 4">
            <a:extLst>
              <a:ext uri="{FF2B5EF4-FFF2-40B4-BE49-F238E27FC236}">
                <a16:creationId xmlns:a16="http://schemas.microsoft.com/office/drawing/2014/main" id="{6310FC64-2B03-1742-84A3-FBEEAABFDA8D}"/>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C8BC6DF-6D23-4AB4-B2C6-9FDA3DE90436}" type="slidenum">
              <a:rPr lang="en-GB" sz="1200" smtClean="0">
                <a:solidFill>
                  <a:srgbClr val="00ACB8"/>
                </a:solidFill>
                <a:latin typeface="Avenir Next Medium" panose="020B0503020202020204" pitchFamily="34" charset="0"/>
              </a:rPr>
              <a:pPr algn="r"/>
              <a:t>39</a:t>
            </a:fld>
            <a:endParaRPr lang="en-GB" sz="1200" dirty="0">
              <a:solidFill>
                <a:srgbClr val="00ACB8"/>
              </a:solidFill>
              <a:latin typeface="Avenir Next Medium" panose="020B0503020202020204" pitchFamily="34" charset="0"/>
            </a:endParaRPr>
          </a:p>
        </p:txBody>
      </p:sp>
    </p:spTree>
    <p:extLst>
      <p:ext uri="{BB962C8B-B14F-4D97-AF65-F5344CB8AC3E}">
        <p14:creationId xmlns:p14="http://schemas.microsoft.com/office/powerpoint/2010/main" val="3192226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8349AAF-47C6-DF42-B07E-282EE3552D5A}"/>
              </a:ext>
            </a:extLst>
          </p:cNvPr>
          <p:cNvSpPr txBox="1">
            <a:spLocks/>
          </p:cNvSpPr>
          <p:nvPr/>
        </p:nvSpPr>
        <p:spPr>
          <a:xfrm>
            <a:off x="7630886" y="1817467"/>
            <a:ext cx="4349620" cy="3506687"/>
          </a:xfrm>
          <a:prstGeom prst="rect">
            <a:avLst/>
          </a:prstGeom>
        </p:spPr>
        <p:txBody>
          <a:bodyPr vert="horz" lIns="91440" tIns="45720" rIns="91440" bIns="45720" rtlCol="0">
            <a:noAutofit/>
          </a:bodyPr>
          <a:lstStyle>
            <a:lvl1pPr marL="354013" indent="-354013" algn="l" defTabSz="685783" rtl="0" eaLnBrk="1" latinLnBrk="0" hangingPunct="1">
              <a:lnSpc>
                <a:spcPct val="120000"/>
              </a:lnSpc>
              <a:spcBef>
                <a:spcPts val="0"/>
              </a:spcBef>
              <a:buClr>
                <a:srgbClr val="002060"/>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1pPr>
            <a:lvl2pPr marL="717550" indent="-363538" algn="l" defTabSz="685783" rtl="0" eaLnBrk="1" latinLnBrk="0" hangingPunct="1">
              <a:lnSpc>
                <a:spcPct val="120000"/>
              </a:lnSpc>
              <a:spcBef>
                <a:spcPts val="0"/>
              </a:spcBef>
              <a:buSzPct val="86000"/>
              <a:buFont typeface="Calibri" panose="020F050202020403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982663" indent="-265113" algn="l" defTabSz="685783" rtl="0" eaLnBrk="1" latinLnBrk="0" hangingPunct="1">
              <a:lnSpc>
                <a:spcPct val="120000"/>
              </a:lnSpc>
              <a:spcBef>
                <a:spcPts val="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258888" indent="-276225" algn="l" defTabSz="685783" rtl="0" eaLnBrk="1" latinLnBrk="0" hangingPunct="1">
              <a:lnSpc>
                <a:spcPct val="120000"/>
              </a:lnSpc>
              <a:spcBef>
                <a:spcPts val="0"/>
              </a:spcBef>
              <a:buFont typeface="Calibri Light" panose="020F0302020204030204" pitchFamily="34" charset="0"/>
              <a:buChar char="–"/>
              <a:defRPr sz="1200" kern="1200">
                <a:solidFill>
                  <a:schemeClr val="tx1"/>
                </a:solidFill>
                <a:latin typeface="Calibri" panose="020F0502020204030204" pitchFamily="34" charset="0"/>
                <a:ea typeface="+mn-ea"/>
                <a:cs typeface="Calibri" panose="020F0502020204030204" pitchFamily="34" charset="0"/>
              </a:defRPr>
            </a:lvl4pPr>
            <a:lvl5pPr marL="1435100" indent="-134938" algn="l" defTabSz="685783" rtl="0" eaLnBrk="1" latinLnBrk="0" hangingPunct="1">
              <a:lnSpc>
                <a:spcPct val="120000"/>
              </a:lnSpc>
              <a:spcBef>
                <a:spcPts val="0"/>
              </a:spcBef>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indent="-228600">
              <a:lnSpc>
                <a:spcPts val="2260"/>
              </a:lnSpc>
              <a:spcBef>
                <a:spcPts val="1200"/>
              </a:spcBef>
              <a:buClr>
                <a:srgbClr val="00ACB8"/>
              </a:buClr>
              <a:buSzPct val="120000"/>
              <a:buFont typeface="Courier New" panose="02070309020205020404" pitchFamily="49" charset="0"/>
              <a:buChar char="o"/>
              <a:defRPr/>
            </a:pPr>
            <a:r>
              <a:rPr lang="en-US" dirty="0">
                <a:solidFill>
                  <a:schemeClr val="accent1">
                    <a:lumMod val="50000"/>
                  </a:schemeClr>
                </a:solidFill>
                <a:latin typeface="Avenir Next" panose="020B0503020202020204" pitchFamily="34" charset="0"/>
              </a:rPr>
              <a:t>Plan to partner AUTO3 ahead of progressing into next phase of development</a:t>
            </a:r>
          </a:p>
          <a:p>
            <a:pPr lvl="0" indent="-228600">
              <a:lnSpc>
                <a:spcPts val="2260"/>
              </a:lnSpc>
              <a:spcBef>
                <a:spcPts val="1200"/>
              </a:spcBef>
              <a:buClr>
                <a:srgbClr val="00ACB8"/>
              </a:buClr>
              <a:buSzPct val="120000"/>
              <a:buFont typeface="Courier New" panose="02070309020205020404" pitchFamily="49" charset="0"/>
              <a:buChar char="o"/>
              <a:defRPr/>
            </a:pPr>
            <a:r>
              <a:rPr lang="en-US" dirty="0">
                <a:solidFill>
                  <a:schemeClr val="accent1">
                    <a:lumMod val="50000"/>
                  </a:schemeClr>
                </a:solidFill>
                <a:latin typeface="Avenir Next" panose="020B0503020202020204" pitchFamily="34" charset="0"/>
              </a:rPr>
              <a:t>Additional value steps in T cell lymphoma and first solid tumor indication</a:t>
            </a:r>
            <a:endParaRPr lang="en-GB" strike="sngStrike" dirty="0">
              <a:solidFill>
                <a:schemeClr val="accent1">
                  <a:lumMod val="50000"/>
                </a:schemeClr>
              </a:solidFill>
              <a:highlight>
                <a:srgbClr val="00FFFF"/>
              </a:highlight>
              <a:latin typeface="Avenir Next" panose="020B0503020202020204" pitchFamily="34" charset="0"/>
            </a:endParaRPr>
          </a:p>
          <a:p>
            <a:pPr lvl="0" indent="-228600">
              <a:lnSpc>
                <a:spcPts val="2260"/>
              </a:lnSpc>
              <a:spcBef>
                <a:spcPts val="1200"/>
              </a:spcBef>
              <a:buClr>
                <a:srgbClr val="00ACB8"/>
              </a:buClr>
              <a:buSzPct val="120000"/>
              <a:buFont typeface="Courier New" panose="02070309020205020404" pitchFamily="49" charset="0"/>
              <a:buChar char="o"/>
              <a:defRPr/>
            </a:pPr>
            <a:r>
              <a:rPr lang="en-US" dirty="0">
                <a:solidFill>
                  <a:schemeClr val="accent1">
                    <a:lumMod val="50000"/>
                  </a:schemeClr>
                </a:solidFill>
                <a:latin typeface="Avenir Next" panose="020B0503020202020204" pitchFamily="34" charset="0"/>
              </a:rPr>
              <a:t>Broad preclinical pipeline of next generation programs expected to transition to clinical stage in 2021/2022</a:t>
            </a:r>
            <a:endParaRPr lang="en-GB" dirty="0">
              <a:solidFill>
                <a:schemeClr val="accent1">
                  <a:lumMod val="50000"/>
                </a:schemeClr>
              </a:solidFill>
              <a:latin typeface="Avenir Next" panose="020B0503020202020204" pitchFamily="34" charset="0"/>
            </a:endParaRPr>
          </a:p>
          <a:p>
            <a:pPr lvl="0" indent="-228600">
              <a:lnSpc>
                <a:spcPts val="2260"/>
              </a:lnSpc>
              <a:spcBef>
                <a:spcPts val="1200"/>
              </a:spcBef>
              <a:buClr>
                <a:srgbClr val="00ACB8"/>
              </a:buClr>
              <a:buSzPct val="120000"/>
              <a:buFont typeface="Courier New" panose="02070309020205020404" pitchFamily="49" charset="0"/>
              <a:buChar char="o"/>
              <a:defRPr/>
            </a:pPr>
            <a:r>
              <a:rPr lang="en-US" dirty="0">
                <a:solidFill>
                  <a:schemeClr val="accent1">
                    <a:lumMod val="50000"/>
                  </a:schemeClr>
                </a:solidFill>
                <a:latin typeface="Avenir Next" panose="020B0503020202020204" pitchFamily="34" charset="0"/>
              </a:rPr>
              <a:t>Scalable, fully enclosed manufacturing platform</a:t>
            </a:r>
            <a:endParaRPr lang="en-GB" dirty="0">
              <a:solidFill>
                <a:schemeClr val="accent1">
                  <a:lumMod val="50000"/>
                </a:schemeClr>
              </a:solidFill>
              <a:latin typeface="Avenir Next" panose="020B0503020202020204" pitchFamily="34" charset="0"/>
            </a:endParaRPr>
          </a:p>
        </p:txBody>
      </p:sp>
      <p:sp>
        <p:nvSpPr>
          <p:cNvPr id="9" name="Rectangle 8">
            <a:extLst>
              <a:ext uri="{FF2B5EF4-FFF2-40B4-BE49-F238E27FC236}">
                <a16:creationId xmlns:a16="http://schemas.microsoft.com/office/drawing/2014/main" id="{56AE2CDC-DDF2-A749-9798-5D505F9CEDD5}"/>
              </a:ext>
            </a:extLst>
          </p:cNvPr>
          <p:cNvSpPr/>
          <p:nvPr/>
        </p:nvSpPr>
        <p:spPr>
          <a:xfrm>
            <a:off x="3940630" y="1905000"/>
            <a:ext cx="3797558" cy="1535586"/>
          </a:xfrm>
          <a:prstGeom prst="rect">
            <a:avLst/>
          </a:prstGeom>
          <a:solidFill>
            <a:srgbClr val="00A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0" name="Rectangle 9">
            <a:extLst>
              <a:ext uri="{FF2B5EF4-FFF2-40B4-BE49-F238E27FC236}">
                <a16:creationId xmlns:a16="http://schemas.microsoft.com/office/drawing/2014/main" id="{DD271C9D-B4F6-2148-84E1-079A397C8D1A}"/>
              </a:ext>
            </a:extLst>
          </p:cNvPr>
          <p:cNvSpPr/>
          <p:nvPr/>
        </p:nvSpPr>
        <p:spPr>
          <a:xfrm>
            <a:off x="3516086" y="3556270"/>
            <a:ext cx="4222101" cy="154912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1" name="TextBox 10">
            <a:extLst>
              <a:ext uri="{FF2B5EF4-FFF2-40B4-BE49-F238E27FC236}">
                <a16:creationId xmlns:a16="http://schemas.microsoft.com/office/drawing/2014/main" id="{8A6381D3-0E8B-B245-8E84-747A0358CBD2}"/>
              </a:ext>
            </a:extLst>
          </p:cNvPr>
          <p:cNvSpPr txBox="1"/>
          <p:nvPr/>
        </p:nvSpPr>
        <p:spPr>
          <a:xfrm>
            <a:off x="4800380" y="2076342"/>
            <a:ext cx="2685234" cy="1015663"/>
          </a:xfrm>
          <a:prstGeom prst="rect">
            <a:avLst/>
          </a:prstGeom>
          <a:noFill/>
        </p:spPr>
        <p:txBody>
          <a:bodyPr wrap="square">
            <a:spAutoFit/>
          </a:bodyPr>
          <a:lstStyle/>
          <a:p>
            <a:pPr marL="0" lvl="1" defTabSz="457200">
              <a:defRPr/>
            </a:pPr>
            <a:r>
              <a:rPr lang="en-US" sz="2000" dirty="0">
                <a:solidFill>
                  <a:prstClr val="white"/>
                </a:solidFill>
                <a:latin typeface="Avenir Next Medium" panose="020B0503020202020204" pitchFamily="34" charset="0"/>
              </a:rPr>
              <a:t>Full data for AUTO1 – AL-1 study in adult expected in 2022</a:t>
            </a:r>
            <a:endParaRPr lang="en-GB" sz="2000" dirty="0">
              <a:solidFill>
                <a:prstClr val="white"/>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95C218B7-2B96-AB43-96FB-78A21DADE906}"/>
              </a:ext>
            </a:extLst>
          </p:cNvPr>
          <p:cNvSpPr txBox="1"/>
          <p:nvPr/>
        </p:nvSpPr>
        <p:spPr>
          <a:xfrm>
            <a:off x="4816578" y="3661476"/>
            <a:ext cx="2921610" cy="1323439"/>
          </a:xfrm>
          <a:prstGeom prst="rect">
            <a:avLst/>
          </a:prstGeom>
          <a:noFill/>
        </p:spPr>
        <p:txBody>
          <a:bodyPr wrap="square">
            <a:spAutoFit/>
          </a:bodyPr>
          <a:lstStyle/>
          <a:p>
            <a:pPr>
              <a:spcBef>
                <a:spcPts val="600"/>
              </a:spcBef>
            </a:pPr>
            <a:r>
              <a:rPr lang="en-GB" sz="2000" dirty="0">
                <a:solidFill>
                  <a:prstClr val="white"/>
                </a:solidFill>
                <a:latin typeface="Avenir Next Medium" panose="020B0503020202020204" pitchFamily="34" charset="0"/>
              </a:rPr>
              <a:t>AUTO1 data in PCNSL and NHL expected  in Q4 2021, AUTO1/22 in pALL expected in Q4 2021</a:t>
            </a:r>
            <a:endParaRPr lang="en-US" sz="2000" dirty="0">
              <a:latin typeface="Avenir Next Medium" panose="020B0503020202020204" pitchFamily="34" charset="0"/>
            </a:endParaRPr>
          </a:p>
        </p:txBody>
      </p:sp>
      <p:sp>
        <p:nvSpPr>
          <p:cNvPr id="2" name="Title 1">
            <a:extLst>
              <a:ext uri="{FF2B5EF4-FFF2-40B4-BE49-F238E27FC236}">
                <a16:creationId xmlns:a16="http://schemas.microsoft.com/office/drawing/2014/main" id="{A527F0B4-1B7A-774F-8DC2-4E639302D7FC}"/>
              </a:ext>
            </a:extLst>
          </p:cNvPr>
          <p:cNvSpPr>
            <a:spLocks noGrp="1"/>
          </p:cNvSpPr>
          <p:nvPr>
            <p:ph type="title"/>
          </p:nvPr>
        </p:nvSpPr>
        <p:spPr/>
        <p:txBody>
          <a:bodyPr/>
          <a:lstStyle/>
          <a:p>
            <a:r>
              <a:rPr lang="en-GB" sz="2200" dirty="0"/>
              <a:t>Driving value with potential best-in-class</a:t>
            </a:r>
            <a:r>
              <a:rPr lang="en-GB" dirty="0"/>
              <a:t> </a:t>
            </a:r>
            <a:r>
              <a:rPr lang="en-GB" sz="2200" dirty="0"/>
              <a:t>adult ALL program</a:t>
            </a:r>
          </a:p>
        </p:txBody>
      </p:sp>
      <p:sp>
        <p:nvSpPr>
          <p:cNvPr id="16" name="Oval 15">
            <a:extLst>
              <a:ext uri="{FF2B5EF4-FFF2-40B4-BE49-F238E27FC236}">
                <a16:creationId xmlns:a16="http://schemas.microsoft.com/office/drawing/2014/main" id="{2C3FA007-811E-AD46-9B04-51E313E77FA9}"/>
              </a:ext>
            </a:extLst>
          </p:cNvPr>
          <p:cNvSpPr/>
          <p:nvPr/>
        </p:nvSpPr>
        <p:spPr>
          <a:xfrm>
            <a:off x="838200" y="1461720"/>
            <a:ext cx="3962180" cy="396218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DA5668AB-A282-0445-BCB9-9F51EC2168DF}"/>
              </a:ext>
            </a:extLst>
          </p:cNvPr>
          <p:cNvSpPr txBox="1">
            <a:spLocks/>
          </p:cNvSpPr>
          <p:nvPr/>
        </p:nvSpPr>
        <p:spPr>
          <a:xfrm>
            <a:off x="1531203" y="2290682"/>
            <a:ext cx="2922311" cy="23042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60"/>
              </a:lnSpc>
              <a:spcBef>
                <a:spcPts val="0"/>
              </a:spcBef>
              <a:buNone/>
            </a:pPr>
            <a:r>
              <a:rPr lang="en-US" sz="1800" dirty="0">
                <a:solidFill>
                  <a:schemeClr val="bg1"/>
                </a:solidFill>
                <a:latin typeface="Avenir Next Medium" panose="020B0503020202020204" pitchFamily="34" charset="0"/>
              </a:rPr>
              <a:t>Focusing on delivering AUTO1, a potentially transformational treatment for Adult Acute Lymphoblastic Leukemia (ALL), as well as exploring activity in additional </a:t>
            </a:r>
            <a:br>
              <a:rPr lang="en-US" sz="1800" dirty="0">
                <a:solidFill>
                  <a:schemeClr val="bg1"/>
                </a:solidFill>
                <a:latin typeface="Avenir Next Medium" panose="020B0503020202020204" pitchFamily="34" charset="0"/>
              </a:rPr>
            </a:br>
            <a:r>
              <a:rPr lang="en-US" sz="1800" dirty="0">
                <a:solidFill>
                  <a:schemeClr val="bg1"/>
                </a:solidFill>
                <a:latin typeface="Avenir Next Medium" panose="020B0503020202020204" pitchFamily="34" charset="0"/>
              </a:rPr>
              <a:t>B-cell malignancies</a:t>
            </a:r>
            <a:endParaRPr lang="en-GB" sz="1800" dirty="0">
              <a:solidFill>
                <a:schemeClr val="bg1"/>
              </a:solidFill>
              <a:latin typeface="Avenir Next Medium" panose="020B0503020202020204" pitchFamily="34" charset="0"/>
            </a:endParaRPr>
          </a:p>
        </p:txBody>
      </p:sp>
      <p:sp>
        <p:nvSpPr>
          <p:cNvPr id="14" name="Slide Number Placeholder 2">
            <a:extLst>
              <a:ext uri="{FF2B5EF4-FFF2-40B4-BE49-F238E27FC236}">
                <a16:creationId xmlns:a16="http://schemas.microsoft.com/office/drawing/2014/main" id="{E910F124-A240-8A44-8FAA-E8F98933111C}"/>
              </a:ext>
            </a:extLst>
          </p:cNvPr>
          <p:cNvSpPr>
            <a:spLocks noGrp="1"/>
          </p:cNvSpPr>
          <p:nvPr>
            <p:ph type="sldNum" sz="quarter" idx="10"/>
          </p:nvPr>
        </p:nvSpPr>
        <p:spPr>
          <a:xfrm>
            <a:off x="8610600" y="6356350"/>
            <a:ext cx="2743200" cy="365125"/>
          </a:xfrm>
        </p:spPr>
        <p:txBody>
          <a:bodyPr/>
          <a:lstStyle/>
          <a:p>
            <a:fld id="{EB0983FF-4977-374B-8B5B-8BB7F3D0294A}" type="slidenum">
              <a:rPr lang="en-US" smtClean="0">
                <a:solidFill>
                  <a:srgbClr val="00ACB8"/>
                </a:solidFill>
              </a:rPr>
              <a:pPr/>
              <a:t>4</a:t>
            </a:fld>
            <a:endParaRPr lang="en-US" dirty="0">
              <a:solidFill>
                <a:srgbClr val="00ACB8"/>
              </a:solidFill>
            </a:endParaRPr>
          </a:p>
        </p:txBody>
      </p:sp>
    </p:spTree>
    <p:extLst>
      <p:ext uri="{BB962C8B-B14F-4D97-AF65-F5344CB8AC3E}">
        <p14:creationId xmlns:p14="http://schemas.microsoft.com/office/powerpoint/2010/main" val="2247382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9EEF8CDC-82D5-4540-98ED-521073E750A9}"/>
              </a:ext>
            </a:extLst>
          </p:cNvPr>
          <p:cNvSpPr/>
          <p:nvPr/>
        </p:nvSpPr>
        <p:spPr>
          <a:xfrm>
            <a:off x="791007" y="1788315"/>
            <a:ext cx="10518259" cy="415504"/>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86D03E6-414C-0C41-B45D-DBF5107B5E11}"/>
              </a:ext>
            </a:extLst>
          </p:cNvPr>
          <p:cNvSpPr/>
          <p:nvPr/>
        </p:nvSpPr>
        <p:spPr>
          <a:xfrm>
            <a:off x="798755" y="2601248"/>
            <a:ext cx="10510511" cy="395421"/>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C9D739F-D26C-854F-8AD6-7F0D8A3B8352}"/>
              </a:ext>
            </a:extLst>
          </p:cNvPr>
          <p:cNvSpPr/>
          <p:nvPr/>
        </p:nvSpPr>
        <p:spPr>
          <a:xfrm>
            <a:off x="798755" y="3354208"/>
            <a:ext cx="10502992" cy="343950"/>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063DCBA-29A7-394F-8F33-AA6D6102DFCB}"/>
              </a:ext>
            </a:extLst>
          </p:cNvPr>
          <p:cNvSpPr/>
          <p:nvPr/>
        </p:nvSpPr>
        <p:spPr>
          <a:xfrm>
            <a:off x="806274" y="4073641"/>
            <a:ext cx="10502992" cy="352882"/>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6842C5D-20A1-6A40-ADB1-530763806033}"/>
              </a:ext>
            </a:extLst>
          </p:cNvPr>
          <p:cNvSpPr/>
          <p:nvPr/>
        </p:nvSpPr>
        <p:spPr>
          <a:xfrm>
            <a:off x="798754" y="4794990"/>
            <a:ext cx="10524969" cy="340872"/>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96B8DEC-FF88-C64C-80D4-E3C5B39824A8}"/>
              </a:ext>
            </a:extLst>
          </p:cNvPr>
          <p:cNvSpPr/>
          <p:nvPr/>
        </p:nvSpPr>
        <p:spPr>
          <a:xfrm>
            <a:off x="798754" y="5506567"/>
            <a:ext cx="10510512" cy="340872"/>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itle 1">
            <a:extLst>
              <a:ext uri="{FF2B5EF4-FFF2-40B4-BE49-F238E27FC236}">
                <a16:creationId xmlns:a16="http://schemas.microsoft.com/office/drawing/2014/main" id="{99CCC7FB-A324-C740-A6B7-2DCD0B916DFE}"/>
              </a:ext>
            </a:extLst>
          </p:cNvPr>
          <p:cNvSpPr>
            <a:spLocks noGrp="1"/>
          </p:cNvSpPr>
          <p:nvPr>
            <p:ph type="title"/>
          </p:nvPr>
        </p:nvSpPr>
        <p:spPr>
          <a:xfrm>
            <a:off x="718556" y="325224"/>
            <a:ext cx="9103822" cy="1325563"/>
          </a:xfrm>
        </p:spPr>
        <p:txBody>
          <a:bodyPr/>
          <a:lstStyle/>
          <a:p>
            <a:r>
              <a:rPr lang="en-GB" sz="2200" dirty="0"/>
              <a:t>Multiple clinical milestones </a:t>
            </a:r>
            <a:r>
              <a:rPr lang="en-GB" dirty="0"/>
              <a:t>anticipated</a:t>
            </a:r>
            <a:r>
              <a:rPr lang="en-GB" sz="2200" dirty="0"/>
              <a:t> through 2021/2022</a:t>
            </a:r>
          </a:p>
        </p:txBody>
      </p:sp>
      <p:sp>
        <p:nvSpPr>
          <p:cNvPr id="110" name="TextBox 109">
            <a:extLst>
              <a:ext uri="{FF2B5EF4-FFF2-40B4-BE49-F238E27FC236}">
                <a16:creationId xmlns:a16="http://schemas.microsoft.com/office/drawing/2014/main" id="{B9D28213-CA6F-124E-AAF6-B228A31DCC12}"/>
              </a:ext>
            </a:extLst>
          </p:cNvPr>
          <p:cNvSpPr txBox="1"/>
          <p:nvPr/>
        </p:nvSpPr>
        <p:spPr>
          <a:xfrm>
            <a:off x="1067555" y="6196003"/>
            <a:ext cx="2090584" cy="307777"/>
          </a:xfrm>
          <a:prstGeom prst="rect">
            <a:avLst/>
          </a:prstGeom>
          <a:noFill/>
        </p:spPr>
        <p:txBody>
          <a:bodyPr wrap="square">
            <a:spAutoFit/>
          </a:bodyPr>
          <a:lstStyle/>
          <a:p>
            <a:pPr marL="42545">
              <a:lnSpc>
                <a:spcPct val="100000"/>
              </a:lnSpc>
              <a:spcBef>
                <a:spcPts val="395"/>
              </a:spcBef>
            </a:pPr>
            <a:r>
              <a:rPr lang="en-GB" sz="1400" spc="-5" dirty="0">
                <a:solidFill>
                  <a:schemeClr val="accent1">
                    <a:lumMod val="50000"/>
                  </a:schemeClr>
                </a:solidFill>
                <a:latin typeface="Avenir Next Medium" panose="020B0503020202020204" pitchFamily="34" charset="0"/>
                <a:cs typeface="Calibri" panose="020F0502020204030204" pitchFamily="34" charset="0"/>
              </a:rPr>
              <a:t>B Cell</a:t>
            </a:r>
            <a:r>
              <a:rPr lang="en-GB" sz="1400" spc="-10" dirty="0">
                <a:solidFill>
                  <a:schemeClr val="accent1">
                    <a:lumMod val="50000"/>
                  </a:schemeClr>
                </a:solidFill>
                <a:latin typeface="Avenir Next Medium" panose="020B0503020202020204" pitchFamily="34" charset="0"/>
                <a:cs typeface="Calibri" panose="020F0502020204030204" pitchFamily="34" charset="0"/>
              </a:rPr>
              <a:t> </a:t>
            </a:r>
            <a:r>
              <a:rPr lang="en-GB" sz="1400" spc="-5" dirty="0">
                <a:solidFill>
                  <a:schemeClr val="accent1">
                    <a:lumMod val="50000"/>
                  </a:schemeClr>
                </a:solidFill>
                <a:latin typeface="Avenir Next Medium" panose="020B0503020202020204" pitchFamily="34" charset="0"/>
                <a:cs typeface="Calibri" panose="020F0502020204030204" pitchFamily="34" charset="0"/>
              </a:rPr>
              <a:t>Malignancies</a:t>
            </a:r>
            <a:endParaRPr lang="en-GB" sz="1400" dirty="0">
              <a:solidFill>
                <a:schemeClr val="accent1">
                  <a:lumMod val="50000"/>
                </a:schemeClr>
              </a:solidFill>
              <a:latin typeface="Avenir Next Medium" panose="020B0503020202020204" pitchFamily="34" charset="0"/>
              <a:cs typeface="Calibri" panose="020F0502020204030204" pitchFamily="34" charset="0"/>
            </a:endParaRPr>
          </a:p>
        </p:txBody>
      </p:sp>
      <p:sp>
        <p:nvSpPr>
          <p:cNvPr id="111" name="TextBox 110">
            <a:extLst>
              <a:ext uri="{FF2B5EF4-FFF2-40B4-BE49-F238E27FC236}">
                <a16:creationId xmlns:a16="http://schemas.microsoft.com/office/drawing/2014/main" id="{2C6BC631-6E6A-7245-BE5D-853275DC53EE}"/>
              </a:ext>
            </a:extLst>
          </p:cNvPr>
          <p:cNvSpPr txBox="1"/>
          <p:nvPr/>
        </p:nvSpPr>
        <p:spPr>
          <a:xfrm>
            <a:off x="3366143" y="6196003"/>
            <a:ext cx="2090584" cy="307777"/>
          </a:xfrm>
          <a:prstGeom prst="rect">
            <a:avLst/>
          </a:prstGeom>
          <a:noFill/>
        </p:spPr>
        <p:txBody>
          <a:bodyPr wrap="square">
            <a:spAutoFit/>
          </a:bodyPr>
          <a:lstStyle/>
          <a:p>
            <a:pPr marL="42545">
              <a:lnSpc>
                <a:spcPct val="100000"/>
              </a:lnSpc>
              <a:spcBef>
                <a:spcPts val="395"/>
              </a:spcBef>
            </a:pPr>
            <a:r>
              <a:rPr lang="en-GB" sz="1400" spc="-5" dirty="0">
                <a:solidFill>
                  <a:srgbClr val="00965E"/>
                </a:solidFill>
                <a:latin typeface="Avenir Next Medium" panose="020B0503020202020204" pitchFamily="34" charset="0"/>
                <a:cs typeface="Calibri" panose="020F0502020204030204" pitchFamily="34" charset="0"/>
              </a:rPr>
              <a:t>T Cell Lymphoma</a:t>
            </a:r>
          </a:p>
        </p:txBody>
      </p:sp>
      <p:sp>
        <p:nvSpPr>
          <p:cNvPr id="112" name="Rectangle: Rounded Corners 39">
            <a:extLst>
              <a:ext uri="{FF2B5EF4-FFF2-40B4-BE49-F238E27FC236}">
                <a16:creationId xmlns:a16="http://schemas.microsoft.com/office/drawing/2014/main" id="{1CB3953D-5556-4648-819D-AF2F1C7B2DF3}"/>
              </a:ext>
            </a:extLst>
          </p:cNvPr>
          <p:cNvSpPr/>
          <p:nvPr/>
        </p:nvSpPr>
        <p:spPr>
          <a:xfrm>
            <a:off x="787053" y="6217265"/>
            <a:ext cx="315622" cy="229311"/>
          </a:xfrm>
          <a:prstGeom prst="roundRect">
            <a:avLst>
              <a:gd name="adj" fmla="val 4963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13" name="Rectangle: Rounded Corners 40">
            <a:extLst>
              <a:ext uri="{FF2B5EF4-FFF2-40B4-BE49-F238E27FC236}">
                <a16:creationId xmlns:a16="http://schemas.microsoft.com/office/drawing/2014/main" id="{A80A4D53-8CE8-8643-9815-41BC999492E4}"/>
              </a:ext>
            </a:extLst>
          </p:cNvPr>
          <p:cNvSpPr/>
          <p:nvPr/>
        </p:nvSpPr>
        <p:spPr>
          <a:xfrm>
            <a:off x="3085641" y="6217265"/>
            <a:ext cx="315622" cy="229311"/>
          </a:xfrm>
          <a:prstGeom prst="roundRect">
            <a:avLst>
              <a:gd name="adj" fmla="val 49630"/>
            </a:avLst>
          </a:prstGeom>
          <a:solidFill>
            <a:srgbClr val="009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14" name="TextBox 113">
            <a:extLst>
              <a:ext uri="{FF2B5EF4-FFF2-40B4-BE49-F238E27FC236}">
                <a16:creationId xmlns:a16="http://schemas.microsoft.com/office/drawing/2014/main" id="{C4F1F48C-47B9-3744-8468-E0D0398A0C57}"/>
              </a:ext>
            </a:extLst>
          </p:cNvPr>
          <p:cNvSpPr txBox="1"/>
          <p:nvPr/>
        </p:nvSpPr>
        <p:spPr>
          <a:xfrm>
            <a:off x="5476310" y="6202461"/>
            <a:ext cx="2090584" cy="307777"/>
          </a:xfrm>
          <a:prstGeom prst="rect">
            <a:avLst/>
          </a:prstGeom>
          <a:noFill/>
        </p:spPr>
        <p:txBody>
          <a:bodyPr wrap="square">
            <a:spAutoFit/>
          </a:bodyPr>
          <a:lstStyle/>
          <a:p>
            <a:pPr marL="42545">
              <a:lnSpc>
                <a:spcPct val="100000"/>
              </a:lnSpc>
              <a:spcBef>
                <a:spcPts val="395"/>
              </a:spcBef>
            </a:pPr>
            <a:r>
              <a:rPr lang="en-GB" sz="1400" spc="-5" dirty="0">
                <a:latin typeface="Avenir Next Medium" panose="020B0503020202020204" pitchFamily="34" charset="0"/>
                <a:cs typeface="Calibri" panose="020F0502020204030204" pitchFamily="34" charset="0"/>
              </a:rPr>
              <a:t>Solid </a:t>
            </a:r>
            <a:r>
              <a:rPr lang="en-GB" sz="1400" spc="-5" dirty="0" err="1">
                <a:latin typeface="Avenir Next Medium" panose="020B0503020202020204" pitchFamily="34" charset="0"/>
                <a:cs typeface="Calibri" panose="020F0502020204030204" pitchFamily="34" charset="0"/>
              </a:rPr>
              <a:t>Tumors</a:t>
            </a:r>
            <a:endParaRPr lang="en-GB" sz="1400" dirty="0">
              <a:latin typeface="Avenir Next Medium" panose="020B0503020202020204" pitchFamily="34" charset="0"/>
              <a:cs typeface="Calibri" panose="020F0502020204030204" pitchFamily="34" charset="0"/>
            </a:endParaRPr>
          </a:p>
        </p:txBody>
      </p:sp>
      <p:sp>
        <p:nvSpPr>
          <p:cNvPr id="115" name="TextBox 114">
            <a:extLst>
              <a:ext uri="{FF2B5EF4-FFF2-40B4-BE49-F238E27FC236}">
                <a16:creationId xmlns:a16="http://schemas.microsoft.com/office/drawing/2014/main" id="{68251C81-316A-C548-ABD7-456AEFFADA8E}"/>
              </a:ext>
            </a:extLst>
          </p:cNvPr>
          <p:cNvSpPr txBox="1"/>
          <p:nvPr/>
        </p:nvSpPr>
        <p:spPr>
          <a:xfrm>
            <a:off x="7306074" y="6202461"/>
            <a:ext cx="2090584" cy="307777"/>
          </a:xfrm>
          <a:prstGeom prst="rect">
            <a:avLst/>
          </a:prstGeom>
          <a:noFill/>
        </p:spPr>
        <p:txBody>
          <a:bodyPr wrap="square">
            <a:spAutoFit/>
          </a:bodyPr>
          <a:lstStyle/>
          <a:p>
            <a:pPr marL="42545">
              <a:lnSpc>
                <a:spcPct val="100000"/>
              </a:lnSpc>
              <a:spcBef>
                <a:spcPts val="395"/>
              </a:spcBef>
            </a:pPr>
            <a:r>
              <a:rPr lang="en-GB" sz="1400" spc="-5" dirty="0">
                <a:solidFill>
                  <a:srgbClr val="00ACB8"/>
                </a:solidFill>
                <a:latin typeface="Avenir Next Medium" panose="020B0503020202020204" pitchFamily="34" charset="0"/>
                <a:cs typeface="Calibri" panose="020F0502020204030204" pitchFamily="34" charset="0"/>
              </a:rPr>
              <a:t>Multiple Myeloma</a:t>
            </a:r>
          </a:p>
        </p:txBody>
      </p:sp>
      <p:sp>
        <p:nvSpPr>
          <p:cNvPr id="116" name="Rectangle: Rounded Corners 39">
            <a:extLst>
              <a:ext uri="{FF2B5EF4-FFF2-40B4-BE49-F238E27FC236}">
                <a16:creationId xmlns:a16="http://schemas.microsoft.com/office/drawing/2014/main" id="{773A6752-C7C5-F944-A35B-02BAE42411D1}"/>
              </a:ext>
            </a:extLst>
          </p:cNvPr>
          <p:cNvSpPr/>
          <p:nvPr/>
        </p:nvSpPr>
        <p:spPr>
          <a:xfrm>
            <a:off x="5195808" y="6223723"/>
            <a:ext cx="315622" cy="229311"/>
          </a:xfrm>
          <a:prstGeom prst="roundRect">
            <a:avLst>
              <a:gd name="adj" fmla="val 496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17" name="Rectangle: Rounded Corners 40">
            <a:extLst>
              <a:ext uri="{FF2B5EF4-FFF2-40B4-BE49-F238E27FC236}">
                <a16:creationId xmlns:a16="http://schemas.microsoft.com/office/drawing/2014/main" id="{41EE4EFD-5966-2C49-B4C1-30392A3E46D7}"/>
              </a:ext>
            </a:extLst>
          </p:cNvPr>
          <p:cNvSpPr/>
          <p:nvPr/>
        </p:nvSpPr>
        <p:spPr>
          <a:xfrm>
            <a:off x="7025572" y="6223723"/>
            <a:ext cx="315622" cy="229311"/>
          </a:xfrm>
          <a:prstGeom prst="roundRect">
            <a:avLst>
              <a:gd name="adj" fmla="val 49630"/>
            </a:avLst>
          </a:prstGeom>
          <a:solidFill>
            <a:srgbClr val="00A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18" name="TextBox 117">
            <a:extLst>
              <a:ext uri="{FF2B5EF4-FFF2-40B4-BE49-F238E27FC236}">
                <a16:creationId xmlns:a16="http://schemas.microsoft.com/office/drawing/2014/main" id="{37A07D40-74FA-E54D-B68B-4EA7A711D4EA}"/>
              </a:ext>
            </a:extLst>
          </p:cNvPr>
          <p:cNvSpPr txBox="1"/>
          <p:nvPr/>
        </p:nvSpPr>
        <p:spPr>
          <a:xfrm>
            <a:off x="9546671" y="6202461"/>
            <a:ext cx="2090584" cy="307777"/>
          </a:xfrm>
          <a:prstGeom prst="rect">
            <a:avLst/>
          </a:prstGeom>
          <a:noFill/>
        </p:spPr>
        <p:txBody>
          <a:bodyPr wrap="square">
            <a:spAutoFit/>
          </a:bodyPr>
          <a:lstStyle/>
          <a:p>
            <a:pPr marL="42545">
              <a:lnSpc>
                <a:spcPct val="100000"/>
              </a:lnSpc>
              <a:spcBef>
                <a:spcPts val="395"/>
              </a:spcBef>
            </a:pPr>
            <a:r>
              <a:rPr lang="en-GB" sz="1400" spc="-5" dirty="0">
                <a:solidFill>
                  <a:srgbClr val="7030A0"/>
                </a:solidFill>
                <a:latin typeface="Avenir Next Medium" panose="020B0503020202020204" pitchFamily="34" charset="0"/>
                <a:cs typeface="Calibri" panose="020F0502020204030204" pitchFamily="34" charset="0"/>
              </a:rPr>
              <a:t>Allogenic</a:t>
            </a:r>
          </a:p>
        </p:txBody>
      </p:sp>
      <p:sp>
        <p:nvSpPr>
          <p:cNvPr id="119" name="Rectangle: Rounded Corners 40">
            <a:extLst>
              <a:ext uri="{FF2B5EF4-FFF2-40B4-BE49-F238E27FC236}">
                <a16:creationId xmlns:a16="http://schemas.microsoft.com/office/drawing/2014/main" id="{5B212C45-0613-B543-8047-131A751A127C}"/>
              </a:ext>
            </a:extLst>
          </p:cNvPr>
          <p:cNvSpPr/>
          <p:nvPr/>
        </p:nvSpPr>
        <p:spPr>
          <a:xfrm>
            <a:off x="9266169" y="6223723"/>
            <a:ext cx="315622" cy="229311"/>
          </a:xfrm>
          <a:prstGeom prst="roundRect">
            <a:avLst>
              <a:gd name="adj" fmla="val 4963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20" name="Slide Number Placeholder 1">
            <a:extLst>
              <a:ext uri="{FF2B5EF4-FFF2-40B4-BE49-F238E27FC236}">
                <a16:creationId xmlns:a16="http://schemas.microsoft.com/office/drawing/2014/main" id="{8960AF3B-0F7B-8A47-92DD-5CF425F7EBD5}"/>
              </a:ext>
            </a:extLst>
          </p:cNvPr>
          <p:cNvSpPr>
            <a:spLocks noGrp="1"/>
          </p:cNvSpPr>
          <p:nvPr>
            <p:ph type="sldNum" sz="quarter" idx="10"/>
          </p:nvPr>
        </p:nvSpPr>
        <p:spPr>
          <a:xfrm>
            <a:off x="8610600" y="6356350"/>
            <a:ext cx="2743200" cy="365125"/>
          </a:xfrm>
        </p:spPr>
        <p:txBody>
          <a:bodyPr/>
          <a:lstStyle/>
          <a:p>
            <a:fld id="{BC8BC6DF-6D23-4AB4-B2C6-9FDA3DE90436}" type="slidenum">
              <a:rPr lang="en-GB" smtClean="0">
                <a:solidFill>
                  <a:srgbClr val="00ACB8"/>
                </a:solidFill>
              </a:rPr>
              <a:pPr/>
              <a:t>40</a:t>
            </a:fld>
            <a:endParaRPr lang="en-GB" dirty="0">
              <a:solidFill>
                <a:srgbClr val="00ACB8"/>
              </a:solidFill>
            </a:endParaRPr>
          </a:p>
        </p:txBody>
      </p:sp>
      <p:cxnSp>
        <p:nvCxnSpPr>
          <p:cNvPr id="122" name="Straight Connector 121">
            <a:extLst>
              <a:ext uri="{FF2B5EF4-FFF2-40B4-BE49-F238E27FC236}">
                <a16:creationId xmlns:a16="http://schemas.microsoft.com/office/drawing/2014/main" id="{26D7E2C6-B54F-D348-8D11-0C40D25FA7C7}"/>
              </a:ext>
            </a:extLst>
          </p:cNvPr>
          <p:cNvCxnSpPr>
            <a:cxnSpLocks/>
          </p:cNvCxnSpPr>
          <p:nvPr/>
        </p:nvCxnSpPr>
        <p:spPr>
          <a:xfrm flipV="1">
            <a:off x="2154502" y="1561693"/>
            <a:ext cx="0" cy="428574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A317463-BCC5-DB4F-9F07-F1498BE48C26}"/>
              </a:ext>
            </a:extLst>
          </p:cNvPr>
          <p:cNvCxnSpPr>
            <a:cxnSpLocks/>
          </p:cNvCxnSpPr>
          <p:nvPr/>
        </p:nvCxnSpPr>
        <p:spPr>
          <a:xfrm>
            <a:off x="798754" y="1789364"/>
            <a:ext cx="10518439"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EAF6CC5-853F-FF46-BC6C-D2AE2C04DAC2}"/>
              </a:ext>
            </a:extLst>
          </p:cNvPr>
          <p:cNvCxnSpPr>
            <a:cxnSpLocks/>
          </p:cNvCxnSpPr>
          <p:nvPr/>
        </p:nvCxnSpPr>
        <p:spPr>
          <a:xfrm flipV="1">
            <a:off x="11309444" y="1566175"/>
            <a:ext cx="0" cy="428126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074B5FE-8990-344E-A212-2D0604888552}"/>
              </a:ext>
            </a:extLst>
          </p:cNvPr>
          <p:cNvCxnSpPr>
            <a:cxnSpLocks/>
          </p:cNvCxnSpPr>
          <p:nvPr/>
        </p:nvCxnSpPr>
        <p:spPr>
          <a:xfrm flipV="1">
            <a:off x="7146065" y="1568950"/>
            <a:ext cx="0" cy="427848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AEBBCB6-431F-EC4B-9FF2-7EB5EC9591D3}"/>
              </a:ext>
            </a:extLst>
          </p:cNvPr>
          <p:cNvCxnSpPr>
            <a:cxnSpLocks/>
          </p:cNvCxnSpPr>
          <p:nvPr/>
        </p:nvCxnSpPr>
        <p:spPr>
          <a:xfrm flipV="1">
            <a:off x="5089045" y="1568950"/>
            <a:ext cx="0" cy="427848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E3AFE75-BD9A-0442-AAAC-5490FF9D4720}"/>
              </a:ext>
            </a:extLst>
          </p:cNvPr>
          <p:cNvCxnSpPr>
            <a:cxnSpLocks/>
          </p:cNvCxnSpPr>
          <p:nvPr/>
        </p:nvCxnSpPr>
        <p:spPr>
          <a:xfrm flipV="1">
            <a:off x="8132261" y="1568952"/>
            <a:ext cx="0" cy="42784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1C8EB5D-EE91-3443-B8FE-437A54F2906E}"/>
              </a:ext>
            </a:extLst>
          </p:cNvPr>
          <p:cNvCxnSpPr>
            <a:cxnSpLocks/>
          </p:cNvCxnSpPr>
          <p:nvPr/>
        </p:nvCxnSpPr>
        <p:spPr>
          <a:xfrm>
            <a:off x="806274" y="2196562"/>
            <a:ext cx="1049771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E047084-9442-4A4A-9084-C554B737FBED}"/>
              </a:ext>
            </a:extLst>
          </p:cNvPr>
          <p:cNvCxnSpPr>
            <a:cxnSpLocks/>
          </p:cNvCxnSpPr>
          <p:nvPr/>
        </p:nvCxnSpPr>
        <p:spPr>
          <a:xfrm flipV="1">
            <a:off x="798756" y="1566174"/>
            <a:ext cx="0" cy="428126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B38E02F-47A4-3A48-AC1C-01ED11BA55B3}"/>
              </a:ext>
            </a:extLst>
          </p:cNvPr>
          <p:cNvCxnSpPr>
            <a:cxnSpLocks/>
          </p:cNvCxnSpPr>
          <p:nvPr/>
        </p:nvCxnSpPr>
        <p:spPr>
          <a:xfrm>
            <a:off x="798754" y="2601248"/>
            <a:ext cx="1050523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13B4972-E53D-0A4A-8D73-1DEAA850DA30}"/>
              </a:ext>
            </a:extLst>
          </p:cNvPr>
          <p:cNvCxnSpPr>
            <a:cxnSpLocks/>
          </p:cNvCxnSpPr>
          <p:nvPr/>
        </p:nvCxnSpPr>
        <p:spPr>
          <a:xfrm>
            <a:off x="798754" y="2996670"/>
            <a:ext cx="1048229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90CEEBFC-1FC7-B846-B836-648ACA01F191}"/>
              </a:ext>
            </a:extLst>
          </p:cNvPr>
          <p:cNvCxnSpPr>
            <a:cxnSpLocks/>
          </p:cNvCxnSpPr>
          <p:nvPr/>
        </p:nvCxnSpPr>
        <p:spPr>
          <a:xfrm>
            <a:off x="798754" y="3350238"/>
            <a:ext cx="1049016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34044C1-E0A2-374B-B64D-286F39155AEE}"/>
              </a:ext>
            </a:extLst>
          </p:cNvPr>
          <p:cNvCxnSpPr>
            <a:cxnSpLocks/>
          </p:cNvCxnSpPr>
          <p:nvPr/>
        </p:nvCxnSpPr>
        <p:spPr>
          <a:xfrm>
            <a:off x="798754" y="3692042"/>
            <a:ext cx="1050209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1D5697C-A13F-3948-AF3A-C98DF90FDF98}"/>
              </a:ext>
            </a:extLst>
          </p:cNvPr>
          <p:cNvCxnSpPr>
            <a:cxnSpLocks/>
          </p:cNvCxnSpPr>
          <p:nvPr/>
        </p:nvCxnSpPr>
        <p:spPr>
          <a:xfrm>
            <a:off x="798754" y="4066147"/>
            <a:ext cx="1048888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3B64632-A610-0247-94ED-9F603EDBE149}"/>
              </a:ext>
            </a:extLst>
          </p:cNvPr>
          <p:cNvCxnSpPr>
            <a:cxnSpLocks/>
          </p:cNvCxnSpPr>
          <p:nvPr/>
        </p:nvCxnSpPr>
        <p:spPr>
          <a:xfrm>
            <a:off x="791007" y="4427000"/>
            <a:ext cx="10496632"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E7E1665-0530-AB4F-9CF0-0F5B68996ACD}"/>
              </a:ext>
            </a:extLst>
          </p:cNvPr>
          <p:cNvCxnSpPr>
            <a:cxnSpLocks/>
          </p:cNvCxnSpPr>
          <p:nvPr/>
        </p:nvCxnSpPr>
        <p:spPr>
          <a:xfrm>
            <a:off x="806274" y="4794990"/>
            <a:ext cx="10458429"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72C4ECC-52AA-8F4A-BE84-7582F21E575C}"/>
              </a:ext>
            </a:extLst>
          </p:cNvPr>
          <p:cNvCxnSpPr>
            <a:cxnSpLocks/>
          </p:cNvCxnSpPr>
          <p:nvPr/>
        </p:nvCxnSpPr>
        <p:spPr>
          <a:xfrm>
            <a:off x="798754" y="5139414"/>
            <a:ext cx="1047381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2B03051A-C52B-F344-8498-7C7B048EA6F9}"/>
              </a:ext>
            </a:extLst>
          </p:cNvPr>
          <p:cNvCxnSpPr>
            <a:cxnSpLocks/>
          </p:cNvCxnSpPr>
          <p:nvPr/>
        </p:nvCxnSpPr>
        <p:spPr>
          <a:xfrm>
            <a:off x="798754" y="5505174"/>
            <a:ext cx="1048888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904A6147-10A0-214D-933C-FA34089C81B5}"/>
              </a:ext>
            </a:extLst>
          </p:cNvPr>
          <p:cNvCxnSpPr>
            <a:cxnSpLocks/>
          </p:cNvCxnSpPr>
          <p:nvPr/>
        </p:nvCxnSpPr>
        <p:spPr>
          <a:xfrm>
            <a:off x="791007" y="5849598"/>
            <a:ext cx="105045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1" name="Table 4">
            <a:extLst>
              <a:ext uri="{FF2B5EF4-FFF2-40B4-BE49-F238E27FC236}">
                <a16:creationId xmlns:a16="http://schemas.microsoft.com/office/drawing/2014/main" id="{1F259242-5BAB-444B-9EE5-105CC5644378}"/>
              </a:ext>
            </a:extLst>
          </p:cNvPr>
          <p:cNvGraphicFramePr>
            <a:graphicFrameLocks noGrp="1"/>
          </p:cNvGraphicFramePr>
          <p:nvPr>
            <p:extLst>
              <p:ext uri="{D42A27DB-BD31-4B8C-83A1-F6EECF244321}">
                <p14:modId xmlns:p14="http://schemas.microsoft.com/office/powerpoint/2010/main" val="1595185248"/>
              </p:ext>
            </p:extLst>
          </p:nvPr>
        </p:nvGraphicFramePr>
        <p:xfrm>
          <a:off x="822003" y="1469698"/>
          <a:ext cx="10554735" cy="4418119"/>
        </p:xfrm>
        <a:graphic>
          <a:graphicData uri="http://schemas.openxmlformats.org/drawingml/2006/table">
            <a:tbl>
              <a:tblPr firstRow="1" bandRow="1">
                <a:tableStyleId>{2D5ABB26-0587-4C30-8999-92F81FD0307C}</a:tableStyleId>
              </a:tblPr>
              <a:tblGrid>
                <a:gridCol w="1374083">
                  <a:extLst>
                    <a:ext uri="{9D8B030D-6E8A-4147-A177-3AD203B41FA5}">
                      <a16:colId xmlns:a16="http://schemas.microsoft.com/office/drawing/2014/main" val="703418650"/>
                    </a:ext>
                  </a:extLst>
                </a:gridCol>
                <a:gridCol w="2931154">
                  <a:extLst>
                    <a:ext uri="{9D8B030D-6E8A-4147-A177-3AD203B41FA5}">
                      <a16:colId xmlns:a16="http://schemas.microsoft.com/office/drawing/2014/main" val="452602640"/>
                    </a:ext>
                  </a:extLst>
                </a:gridCol>
                <a:gridCol w="2048475">
                  <a:extLst>
                    <a:ext uri="{9D8B030D-6E8A-4147-A177-3AD203B41FA5}">
                      <a16:colId xmlns:a16="http://schemas.microsoft.com/office/drawing/2014/main" val="721681963"/>
                    </a:ext>
                  </a:extLst>
                </a:gridCol>
                <a:gridCol w="976393">
                  <a:extLst>
                    <a:ext uri="{9D8B030D-6E8A-4147-A177-3AD203B41FA5}">
                      <a16:colId xmlns:a16="http://schemas.microsoft.com/office/drawing/2014/main" val="138435153"/>
                    </a:ext>
                  </a:extLst>
                </a:gridCol>
                <a:gridCol w="3224630">
                  <a:extLst>
                    <a:ext uri="{9D8B030D-6E8A-4147-A177-3AD203B41FA5}">
                      <a16:colId xmlns:a16="http://schemas.microsoft.com/office/drawing/2014/main" val="1319196539"/>
                    </a:ext>
                  </a:extLst>
                </a:gridCol>
              </a:tblGrid>
              <a:tr h="358902">
                <a:tc>
                  <a:txBody>
                    <a:bodyPr/>
                    <a:lstStyle/>
                    <a:p>
                      <a:r>
                        <a:rPr lang="en-US" sz="1200" b="0" i="0" dirty="0">
                          <a:solidFill>
                            <a:srgbClr val="00ACB8"/>
                          </a:solidFill>
                          <a:latin typeface="Avenir Next Medium" panose="020B0503020202020204" pitchFamily="34" charset="0"/>
                        </a:rPr>
                        <a:t>PRODUCT </a:t>
                      </a:r>
                      <a:endParaRPr lang="en-GB" sz="1200" b="0" i="0" dirty="0">
                        <a:solidFill>
                          <a:srgbClr val="00ACB8"/>
                        </a:solidFill>
                        <a:latin typeface="Avenir Next Medium" panose="020B0503020202020204" pitchFamily="34" charset="0"/>
                        <a:cs typeface="Calibri" panose="020F0502020204030204" pitchFamily="34" charset="0"/>
                      </a:endParaRPr>
                    </a:p>
                  </a:txBody>
                  <a:tcPr anchor="ctr"/>
                </a:tc>
                <a:tc>
                  <a:txBody>
                    <a:bodyPr/>
                    <a:lstStyle/>
                    <a:p>
                      <a:r>
                        <a:rPr lang="en-US" sz="1200" b="0" i="0" dirty="0">
                          <a:solidFill>
                            <a:srgbClr val="00ACB8"/>
                          </a:solidFill>
                          <a:latin typeface="Avenir Next Medium" panose="020B0503020202020204" pitchFamily="34" charset="0"/>
                        </a:rPr>
                        <a:t>INDICATION</a:t>
                      </a:r>
                      <a:endParaRPr lang="en-GB" sz="1200" b="0" i="0" dirty="0">
                        <a:solidFill>
                          <a:srgbClr val="00ACB8"/>
                        </a:solidFill>
                        <a:latin typeface="Avenir Next Medium" panose="020B0503020202020204" pitchFamily="34" charset="0"/>
                        <a:cs typeface="Calibri" panose="020F0502020204030204" pitchFamily="34" charset="0"/>
                      </a:endParaRPr>
                    </a:p>
                  </a:txBody>
                  <a:tcPr anchor="ctr"/>
                </a:tc>
                <a:tc>
                  <a:txBody>
                    <a:bodyPr/>
                    <a:lstStyle/>
                    <a:p>
                      <a:r>
                        <a:rPr lang="en-US" sz="1200" b="0" i="0" dirty="0">
                          <a:solidFill>
                            <a:srgbClr val="00ACB8"/>
                          </a:solidFill>
                          <a:latin typeface="Avenir Next Medium" panose="020B0503020202020204" pitchFamily="34" charset="0"/>
                        </a:rPr>
                        <a:t>TARGET</a:t>
                      </a:r>
                      <a:endParaRPr lang="en-GB" sz="1200" b="0" i="0" dirty="0">
                        <a:solidFill>
                          <a:srgbClr val="00ACB8"/>
                        </a:solidFill>
                        <a:latin typeface="Avenir Next Medium" panose="020B0503020202020204" pitchFamily="34" charset="0"/>
                        <a:cs typeface="Calibri" panose="020F0502020204030204" pitchFamily="34" charset="0"/>
                      </a:endParaRPr>
                    </a:p>
                  </a:txBody>
                  <a:tcPr anchor="ctr"/>
                </a:tc>
                <a:tc>
                  <a:txBody>
                    <a:bodyPr/>
                    <a:lstStyle/>
                    <a:p>
                      <a:r>
                        <a:rPr lang="en-US" sz="1200" b="0" i="0" dirty="0">
                          <a:solidFill>
                            <a:srgbClr val="00ACB8"/>
                          </a:solidFill>
                          <a:latin typeface="Avenir Next Medium" panose="020B0503020202020204" pitchFamily="34" charset="0"/>
                        </a:rPr>
                        <a:t>PHASE</a:t>
                      </a:r>
                      <a:endParaRPr lang="en-GB" sz="1200" b="0" i="0" dirty="0">
                        <a:solidFill>
                          <a:srgbClr val="00ACB8"/>
                        </a:solidFill>
                        <a:latin typeface="Avenir Next Medium" panose="020B0503020202020204" pitchFamily="34" charset="0"/>
                        <a:cs typeface="Calibri" panose="020F0502020204030204" pitchFamily="34" charset="0"/>
                      </a:endParaRPr>
                    </a:p>
                  </a:txBody>
                  <a:tcPr anchor="ctr"/>
                </a:tc>
                <a:tc>
                  <a:txBody>
                    <a:bodyPr/>
                    <a:lstStyle/>
                    <a:p>
                      <a:r>
                        <a:rPr lang="en-US" sz="1200" b="0" i="0" dirty="0">
                          <a:solidFill>
                            <a:srgbClr val="00ACB8"/>
                          </a:solidFill>
                          <a:latin typeface="Avenir Next Medium" panose="020B0503020202020204" pitchFamily="34" charset="0"/>
                        </a:rPr>
                        <a:t>NEXT MILESTONE</a:t>
                      </a:r>
                      <a:endParaRPr lang="en-GB" sz="1200" b="0" i="0" dirty="0">
                        <a:solidFill>
                          <a:srgbClr val="00ACB8"/>
                        </a:solidFill>
                        <a:latin typeface="Avenir Next Medium" panose="020B0503020202020204" pitchFamily="34" charset="0"/>
                        <a:cs typeface="Calibri" panose="020F0502020204030204" pitchFamily="34" charset="0"/>
                      </a:endParaRPr>
                    </a:p>
                  </a:txBody>
                  <a:tcPr anchor="ctr"/>
                </a:tc>
                <a:extLst>
                  <a:ext uri="{0D108BD9-81ED-4DB2-BD59-A6C34878D82A}">
                    <a16:rowId xmlns:a16="http://schemas.microsoft.com/office/drawing/2014/main" val="520990754"/>
                  </a:ext>
                </a:extLst>
              </a:tr>
              <a:tr h="358902">
                <a:tc>
                  <a:txBody>
                    <a:bodyPr/>
                    <a:lstStyle/>
                    <a:p>
                      <a:r>
                        <a:rPr kumimoji="0" lang="en-GB" sz="1200" b="0" i="0" u="none" strike="noStrike" kern="1200" cap="none" spc="-5" normalizeH="0" baseline="0" noProof="0">
                          <a:ln>
                            <a:noFill/>
                          </a:ln>
                          <a:solidFill>
                            <a:schemeClr val="accent1">
                              <a:lumMod val="50000"/>
                            </a:schemeClr>
                          </a:solidFill>
                          <a:effectLst/>
                          <a:uLnTx/>
                          <a:uFillTx/>
                          <a:latin typeface="Avenir Next Medium" panose="020B0503020202020204" pitchFamily="34" charset="0"/>
                        </a:rPr>
                        <a:t>AUTO1</a:t>
                      </a:r>
                      <a:endParaRPr lang="en-GB" sz="1200" b="0" i="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 normalizeH="0" baseline="0" noProof="0" dirty="0">
                          <a:ln>
                            <a:noFill/>
                          </a:ln>
                          <a:solidFill>
                            <a:schemeClr val="accent1">
                              <a:lumMod val="50000"/>
                            </a:schemeClr>
                          </a:solidFill>
                          <a:effectLst/>
                          <a:uLnTx/>
                          <a:uFillTx/>
                          <a:latin typeface="Avenir Next Medium" panose="020B0503020202020204" pitchFamily="34" charset="0"/>
                        </a:rPr>
                        <a:t>Adult ALL</a:t>
                      </a:r>
                      <a:endParaRPr lang="en-GB" sz="1200" b="0" i="0" dirty="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 normalizeH="0" baseline="0" noProof="0" dirty="0">
                          <a:ln>
                            <a:noFill/>
                          </a:ln>
                          <a:solidFill>
                            <a:schemeClr val="accent1">
                              <a:lumMod val="50000"/>
                            </a:schemeClr>
                          </a:solidFill>
                          <a:effectLst/>
                          <a:uLnTx/>
                          <a:uFillTx/>
                          <a:latin typeface="Avenir Next Medium" panose="020B0503020202020204" pitchFamily="34" charset="0"/>
                        </a:rPr>
                        <a:t>CD19</a:t>
                      </a:r>
                      <a:endParaRPr lang="en-GB" sz="1200" b="0" i="0" dirty="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200" b="0" i="0">
                          <a:solidFill>
                            <a:schemeClr val="accent1">
                              <a:lumMod val="50000"/>
                            </a:schemeClr>
                          </a:solidFill>
                          <a:latin typeface="Avenir Next Medium" panose="020B0503020202020204" pitchFamily="34" charset="0"/>
                        </a:rPr>
                        <a:t>Pivotal</a:t>
                      </a:r>
                      <a:endParaRPr lang="en-GB" sz="1200" b="0" i="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200" b="0" i="0" dirty="0">
                          <a:solidFill>
                            <a:schemeClr val="accent1">
                              <a:lumMod val="50000"/>
                            </a:schemeClr>
                          </a:solidFill>
                          <a:latin typeface="Avenir Next Medium" panose="020B0503020202020204" pitchFamily="34" charset="0"/>
                        </a:rPr>
                        <a:t>Ph1 long-term f/u, AL-1 data in 2022</a:t>
                      </a:r>
                      <a:endParaRPr lang="en-US" sz="1200" b="0" i="0" dirty="0">
                        <a:solidFill>
                          <a:schemeClr val="accent1">
                            <a:lumMod val="50000"/>
                          </a:schemeClr>
                        </a:solidFill>
                        <a:latin typeface="Avenir Next Medium" panose="020B0503020202020204" pitchFamily="34" charset="0"/>
                        <a:cs typeface="Calibri" panose="020F0502020204030204" pitchFamily="34" charset="0"/>
                      </a:endParaRPr>
                    </a:p>
                  </a:txBody>
                  <a:tcPr anchor="ctr"/>
                </a:tc>
                <a:extLst>
                  <a:ext uri="{0D108BD9-81ED-4DB2-BD59-A6C34878D82A}">
                    <a16:rowId xmlns:a16="http://schemas.microsoft.com/office/drawing/2014/main" val="545522073"/>
                  </a:ext>
                </a:extLst>
              </a:tr>
              <a:tr h="470197">
                <a:tc>
                  <a:txBody>
                    <a:bodyPr/>
                    <a:lstStyle/>
                    <a:p>
                      <a:r>
                        <a:rPr kumimoji="0" lang="en-GB" sz="1200" b="0" i="0" u="none" strike="noStrike" kern="1200" cap="none" spc="-5" normalizeH="0" baseline="0" noProof="0" dirty="0">
                          <a:ln>
                            <a:noFill/>
                          </a:ln>
                          <a:solidFill>
                            <a:schemeClr val="accent1">
                              <a:lumMod val="50000"/>
                            </a:schemeClr>
                          </a:solidFill>
                          <a:effectLst/>
                          <a:uLnTx/>
                          <a:uFillTx/>
                          <a:latin typeface="Avenir Next Medium" panose="020B0503020202020204" pitchFamily="34" charset="0"/>
                        </a:rPr>
                        <a:t>AUTO1 </a:t>
                      </a:r>
                      <a:r>
                        <a:rPr kumimoji="0" lang="en-GB" sz="1000" b="0" i="0" u="none" strike="noStrike" kern="1200" cap="none" spc="-5" normalizeH="0" baseline="0" noProof="0" dirty="0">
                          <a:ln>
                            <a:noFill/>
                          </a:ln>
                          <a:solidFill>
                            <a:schemeClr val="accent1">
                              <a:lumMod val="50000"/>
                            </a:schemeClr>
                          </a:solidFill>
                          <a:effectLst/>
                          <a:uLnTx/>
                          <a:uFillTx/>
                          <a:latin typeface="Avenir Next Medium" panose="020B0503020202020204" pitchFamily="34" charset="0"/>
                        </a:rPr>
                        <a:t>/22</a:t>
                      </a:r>
                      <a:endParaRPr lang="en-GB" sz="1000" b="0" i="0" dirty="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 normalizeH="0" baseline="0" noProof="0" dirty="0" err="1">
                          <a:ln>
                            <a:noFill/>
                          </a:ln>
                          <a:solidFill>
                            <a:schemeClr val="accent1">
                              <a:lumMod val="50000"/>
                            </a:schemeClr>
                          </a:solidFill>
                          <a:effectLst/>
                          <a:uLnTx/>
                          <a:uFillTx/>
                          <a:latin typeface="Avenir Next Medium" panose="020B0503020202020204" pitchFamily="34" charset="0"/>
                        </a:rPr>
                        <a:t>Pediatric</a:t>
                      </a:r>
                      <a:r>
                        <a:rPr kumimoji="0" lang="en-GB" sz="1200" b="0" i="0" u="none" strike="noStrike" kern="1200" cap="none" spc="-5" normalizeH="0" baseline="0" noProof="0" dirty="0">
                          <a:ln>
                            <a:noFill/>
                          </a:ln>
                          <a:solidFill>
                            <a:schemeClr val="accent1">
                              <a:lumMod val="50000"/>
                            </a:schemeClr>
                          </a:solidFill>
                          <a:effectLst/>
                          <a:uLnTx/>
                          <a:uFillTx/>
                          <a:latin typeface="Avenir Next Medium" panose="020B0503020202020204" pitchFamily="34" charset="0"/>
                        </a:rPr>
                        <a:t> ALL</a:t>
                      </a:r>
                      <a:endParaRPr kumimoji="0" lang="en-GB" sz="1200" b="0" i="0" u="none" strike="noStrike" kern="1200" cap="none" spc="-5" normalizeH="0" baseline="0" noProof="0" dirty="0">
                        <a:ln>
                          <a:noFill/>
                        </a:ln>
                        <a:solidFill>
                          <a:schemeClr val="accent1">
                            <a:lumMod val="50000"/>
                          </a:schemeClr>
                        </a:solidFill>
                        <a:effectLst/>
                        <a:uLnTx/>
                        <a:uFillTx/>
                        <a:latin typeface="Avenir Next Medium" panose="020B0503020202020204" pitchFamily="34" charset="0"/>
                        <a:ea typeface="+mn-ea"/>
                        <a:cs typeface="Calibri" panose="020F0502020204030204" pitchFamily="34" charset="0"/>
                      </a:endParaRPr>
                    </a:p>
                  </a:txBody>
                  <a:tcPr anchor="ctr"/>
                </a:tc>
                <a:tc>
                  <a:txBody>
                    <a:bodyPr/>
                    <a:lstStyle/>
                    <a:p>
                      <a:r>
                        <a:rPr kumimoji="0" lang="en-GB" sz="1200" b="0" i="0" u="none" strike="noStrike" kern="1200" cap="none" spc="-5" normalizeH="0" baseline="0" noProof="0">
                          <a:ln>
                            <a:noFill/>
                          </a:ln>
                          <a:solidFill>
                            <a:schemeClr val="accent1">
                              <a:lumMod val="50000"/>
                            </a:schemeClr>
                          </a:solidFill>
                          <a:effectLst/>
                          <a:uLnTx/>
                          <a:uFillTx/>
                          <a:latin typeface="Avenir Next Medium" panose="020B0503020202020204" pitchFamily="34" charset="0"/>
                        </a:rPr>
                        <a:t>CD19/CD22</a:t>
                      </a:r>
                      <a:endParaRPr lang="en-GB" sz="1200" b="0" i="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200" b="0" i="0">
                          <a:solidFill>
                            <a:schemeClr val="accent1">
                              <a:lumMod val="50000"/>
                            </a:schemeClr>
                          </a:solidFill>
                          <a:latin typeface="Avenir Next Medium" panose="020B0503020202020204" pitchFamily="34" charset="0"/>
                        </a:rPr>
                        <a:t>Phase 1</a:t>
                      </a:r>
                      <a:endParaRPr lang="en-GB" sz="1200" b="0" i="0" dirty="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200" b="0" i="0" dirty="0">
                          <a:solidFill>
                            <a:schemeClr val="accent1">
                              <a:lumMod val="50000"/>
                            </a:schemeClr>
                          </a:solidFill>
                          <a:latin typeface="Avenir Next Medium" panose="020B0503020202020204" pitchFamily="34" charset="0"/>
                        </a:rPr>
                        <a:t>Started Ph1 Q4 2020, </a:t>
                      </a:r>
                      <a:r>
                        <a:rPr lang="en-US" sz="1200" b="0" i="0" kern="1200" dirty="0">
                          <a:solidFill>
                            <a:schemeClr val="accent1">
                              <a:lumMod val="50000"/>
                            </a:schemeClr>
                          </a:solidFill>
                          <a:latin typeface="Avenir Next Medium" panose="020B0503020202020204" pitchFamily="34" charset="0"/>
                        </a:rPr>
                        <a:t>first data Q4 2021</a:t>
                      </a:r>
                      <a:endParaRPr lang="en-US" sz="1200" b="0" i="0" kern="1200" dirty="0">
                        <a:solidFill>
                          <a:schemeClr val="accent1">
                            <a:lumMod val="50000"/>
                          </a:schemeClr>
                        </a:solidFill>
                        <a:latin typeface="Avenir Next Medium" panose="020B0503020202020204" pitchFamily="34" charset="0"/>
                        <a:ea typeface="+mn-ea"/>
                        <a:cs typeface="Calibri" panose="020F0502020204030204" pitchFamily="34" charset="0"/>
                      </a:endParaRPr>
                    </a:p>
                  </a:txBody>
                  <a:tcPr anchor="ctr"/>
                </a:tc>
                <a:extLst>
                  <a:ext uri="{0D108BD9-81ED-4DB2-BD59-A6C34878D82A}">
                    <a16:rowId xmlns:a16="http://schemas.microsoft.com/office/drawing/2014/main" val="1464480830"/>
                  </a:ext>
                </a:extLst>
              </a:tr>
              <a:tr h="358902">
                <a:tc>
                  <a:txBody>
                    <a:bodyPr/>
                    <a:lstStyle/>
                    <a:p>
                      <a:r>
                        <a:rPr kumimoji="0" lang="en-GB" sz="1200" b="0" i="0" u="none" strike="noStrike" kern="1200" cap="none" spc="-5" normalizeH="0" baseline="0" noProof="0">
                          <a:ln>
                            <a:noFill/>
                          </a:ln>
                          <a:solidFill>
                            <a:schemeClr val="accent1">
                              <a:lumMod val="50000"/>
                            </a:schemeClr>
                          </a:solidFill>
                          <a:effectLst/>
                          <a:uLnTx/>
                          <a:uFillTx/>
                          <a:latin typeface="Avenir Next Medium" panose="020B0503020202020204" pitchFamily="34" charset="0"/>
                        </a:rPr>
                        <a:t>AUTO1</a:t>
                      </a:r>
                      <a:endParaRPr lang="en-GB" sz="1200" b="0" i="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r>
                        <a:rPr kumimoji="0" lang="en-GB" sz="1200" b="0" i="0" u="none" strike="noStrike" kern="1200" cap="none" spc="-5" normalizeH="0" baseline="0" noProof="0" dirty="0">
                          <a:ln>
                            <a:noFill/>
                          </a:ln>
                          <a:solidFill>
                            <a:schemeClr val="accent1">
                              <a:lumMod val="50000"/>
                            </a:schemeClr>
                          </a:solidFill>
                          <a:effectLst/>
                          <a:uLnTx/>
                          <a:uFillTx/>
                          <a:latin typeface="Avenir Next Medium" panose="020B0503020202020204" pitchFamily="34" charset="0"/>
                        </a:rPr>
                        <a:t>B-NHL</a:t>
                      </a:r>
                      <a:endParaRPr lang="en-GB" sz="1200" b="0" i="0" dirty="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r>
                        <a:rPr kumimoji="0" lang="en-GB" sz="1200" b="0" i="0" u="none" strike="noStrike" kern="1200" cap="none" spc="-5" normalizeH="0" baseline="0" noProof="0">
                          <a:ln>
                            <a:noFill/>
                          </a:ln>
                          <a:solidFill>
                            <a:schemeClr val="accent1">
                              <a:lumMod val="50000"/>
                            </a:schemeClr>
                          </a:solidFill>
                          <a:effectLst/>
                          <a:uLnTx/>
                          <a:uFillTx/>
                          <a:latin typeface="Avenir Next Medium" panose="020B0503020202020204" pitchFamily="34" charset="0"/>
                        </a:rPr>
                        <a:t>CD19</a:t>
                      </a:r>
                      <a:endParaRPr lang="en-GB" sz="1200" b="0" i="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200" b="0" i="0" dirty="0">
                          <a:solidFill>
                            <a:schemeClr val="accent1">
                              <a:lumMod val="50000"/>
                            </a:schemeClr>
                          </a:solidFill>
                          <a:latin typeface="Avenir Next Medium" panose="020B0503020202020204" pitchFamily="34" charset="0"/>
                        </a:rPr>
                        <a:t>Phase 1</a:t>
                      </a:r>
                      <a:endParaRPr lang="en-GB" sz="1200" b="0" i="0" dirty="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200" b="0" i="0" dirty="0">
                          <a:solidFill>
                            <a:schemeClr val="accent1">
                              <a:lumMod val="50000"/>
                            </a:schemeClr>
                          </a:solidFill>
                          <a:latin typeface="Avenir Next Medium" panose="020B0503020202020204" pitchFamily="34" charset="0"/>
                        </a:rPr>
                        <a:t>Started Ph1 Q3 2020, data updates 2021</a:t>
                      </a:r>
                      <a:endParaRPr lang="en-US" sz="1200" b="0" i="0" dirty="0">
                        <a:solidFill>
                          <a:schemeClr val="accent1">
                            <a:lumMod val="50000"/>
                          </a:schemeClr>
                        </a:solidFill>
                        <a:latin typeface="Avenir Next Medium" panose="020B0503020202020204" pitchFamily="34" charset="0"/>
                        <a:cs typeface="Calibri" panose="020F0502020204030204" pitchFamily="34" charset="0"/>
                      </a:endParaRPr>
                    </a:p>
                  </a:txBody>
                  <a:tcPr anchor="ctr"/>
                </a:tc>
                <a:extLst>
                  <a:ext uri="{0D108BD9-81ED-4DB2-BD59-A6C34878D82A}">
                    <a16:rowId xmlns:a16="http://schemas.microsoft.com/office/drawing/2014/main" val="1877189974"/>
                  </a:ext>
                </a:extLst>
              </a:tr>
              <a:tr h="358902">
                <a:tc>
                  <a:txBody>
                    <a:bodyPr/>
                    <a:lstStyle/>
                    <a:p>
                      <a:r>
                        <a:rPr kumimoji="0" lang="en-GB" sz="1200" b="0" i="0" u="none" strike="noStrike" kern="1200" cap="none" spc="-5" normalizeH="0" baseline="0" noProof="0">
                          <a:ln>
                            <a:noFill/>
                          </a:ln>
                          <a:solidFill>
                            <a:schemeClr val="accent1">
                              <a:lumMod val="50000"/>
                            </a:schemeClr>
                          </a:solidFill>
                          <a:effectLst/>
                          <a:uLnTx/>
                          <a:uFillTx/>
                          <a:latin typeface="Avenir Next Medium" panose="020B0503020202020204" pitchFamily="34" charset="0"/>
                        </a:rPr>
                        <a:t>AUTO1</a:t>
                      </a:r>
                      <a:endParaRPr lang="en-GB" sz="1200" b="0" i="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r>
                        <a:rPr kumimoji="0" lang="en-GB" sz="1200" b="0" i="0" u="none" strike="noStrike" kern="1200" cap="none" spc="-5" normalizeH="0" baseline="0" noProof="0" dirty="0">
                          <a:ln>
                            <a:noFill/>
                          </a:ln>
                          <a:solidFill>
                            <a:schemeClr val="accent1">
                              <a:lumMod val="50000"/>
                            </a:schemeClr>
                          </a:solidFill>
                          <a:effectLst/>
                          <a:uLnTx/>
                          <a:uFillTx/>
                          <a:latin typeface="Avenir Next Medium" panose="020B0503020202020204" pitchFamily="34" charset="0"/>
                        </a:rPr>
                        <a:t>PCNSL</a:t>
                      </a:r>
                      <a:endParaRPr lang="en-GB" sz="1200" b="0" i="0" dirty="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r>
                        <a:rPr kumimoji="0" lang="en-GB" sz="1200" b="0" i="0" u="none" strike="noStrike" kern="1200" cap="none" spc="-5" normalizeH="0" baseline="0" noProof="0">
                          <a:ln>
                            <a:noFill/>
                          </a:ln>
                          <a:solidFill>
                            <a:schemeClr val="accent1">
                              <a:lumMod val="50000"/>
                            </a:schemeClr>
                          </a:solidFill>
                          <a:effectLst/>
                          <a:uLnTx/>
                          <a:uFillTx/>
                          <a:latin typeface="Avenir Next Medium" panose="020B0503020202020204" pitchFamily="34" charset="0"/>
                        </a:rPr>
                        <a:t>CD19</a:t>
                      </a:r>
                      <a:endParaRPr lang="en-GB" sz="1200" b="0" i="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200" b="0" i="0" dirty="0">
                          <a:solidFill>
                            <a:schemeClr val="accent1">
                              <a:lumMod val="50000"/>
                            </a:schemeClr>
                          </a:solidFill>
                          <a:latin typeface="Avenir Next Medium" panose="020B0503020202020204" pitchFamily="34" charset="0"/>
                        </a:rPr>
                        <a:t>Phase 1</a:t>
                      </a:r>
                      <a:endParaRPr lang="en-GB" sz="1200" b="0" i="0" dirty="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 normalizeH="0" baseline="0" noProof="0" dirty="0">
                          <a:ln>
                            <a:noFill/>
                          </a:ln>
                          <a:solidFill>
                            <a:schemeClr val="accent1">
                              <a:lumMod val="50000"/>
                            </a:schemeClr>
                          </a:solidFill>
                          <a:effectLst/>
                          <a:uLnTx/>
                          <a:uFillTx/>
                          <a:latin typeface="Avenir Next Medium" panose="020B0503020202020204" pitchFamily="34" charset="0"/>
                        </a:rPr>
                        <a:t>Start Ph1 Q1 2021</a:t>
                      </a:r>
                      <a:endParaRPr kumimoji="0" lang="en-GB" sz="1200" b="0" i="0" u="none" strike="noStrike" kern="1200" cap="none" spc="-5" normalizeH="0" baseline="0" noProof="0" dirty="0">
                        <a:ln>
                          <a:noFill/>
                        </a:ln>
                        <a:solidFill>
                          <a:schemeClr val="accent1">
                            <a:lumMod val="50000"/>
                          </a:schemeClr>
                        </a:solidFill>
                        <a:effectLst/>
                        <a:uLnTx/>
                        <a:uFillTx/>
                        <a:latin typeface="Avenir Next Medium" panose="020B0503020202020204" pitchFamily="34" charset="0"/>
                        <a:ea typeface="+mn-ea"/>
                        <a:cs typeface="+mn-cs"/>
                      </a:endParaRPr>
                    </a:p>
                  </a:txBody>
                  <a:tcPr anchor="ctr"/>
                </a:tc>
                <a:extLst>
                  <a:ext uri="{0D108BD9-81ED-4DB2-BD59-A6C34878D82A}">
                    <a16:rowId xmlns:a16="http://schemas.microsoft.com/office/drawing/2014/main" val="2360766031"/>
                  </a:ext>
                </a:extLst>
              </a:tr>
              <a:tr h="358902">
                <a:tc>
                  <a:txBody>
                    <a:bodyPr/>
                    <a:lstStyle/>
                    <a:p>
                      <a:r>
                        <a:rPr kumimoji="0" lang="en-GB" sz="1200" b="0" i="0" u="none" strike="noStrike" kern="1200" cap="none" spc="-5" normalizeH="0" baseline="0" noProof="0">
                          <a:ln>
                            <a:noFill/>
                          </a:ln>
                          <a:solidFill>
                            <a:schemeClr val="accent1">
                              <a:lumMod val="50000"/>
                            </a:schemeClr>
                          </a:solidFill>
                          <a:effectLst/>
                          <a:uLnTx/>
                          <a:uFillTx/>
                          <a:latin typeface="Avenir Next Medium" panose="020B0503020202020204" pitchFamily="34" charset="0"/>
                        </a:rPr>
                        <a:t>AUTO3</a:t>
                      </a:r>
                      <a:endParaRPr lang="en-GB" sz="1200" b="0" i="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r>
                        <a:rPr kumimoji="0" lang="en-GB" sz="1200" b="0" i="0" u="none" strike="noStrike" kern="1200" cap="none" spc="-5" normalizeH="0" baseline="0" noProof="0" dirty="0">
                          <a:ln>
                            <a:noFill/>
                          </a:ln>
                          <a:solidFill>
                            <a:schemeClr val="accent1">
                              <a:lumMod val="50000"/>
                            </a:schemeClr>
                          </a:solidFill>
                          <a:effectLst/>
                          <a:uLnTx/>
                          <a:uFillTx/>
                          <a:latin typeface="Avenir Next Medium" panose="020B0503020202020204" pitchFamily="34" charset="0"/>
                        </a:rPr>
                        <a:t>DLBCL</a:t>
                      </a:r>
                      <a:endParaRPr lang="en-GB" sz="1200" b="0" i="0" dirty="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r>
                        <a:rPr kumimoji="0" lang="en-GB" sz="1200" b="0" i="0" u="none" strike="noStrike" kern="1200" cap="none" spc="-5" normalizeH="0" baseline="0" noProof="0">
                          <a:ln>
                            <a:noFill/>
                          </a:ln>
                          <a:solidFill>
                            <a:schemeClr val="accent1">
                              <a:lumMod val="50000"/>
                            </a:schemeClr>
                          </a:solidFill>
                          <a:effectLst/>
                          <a:uLnTx/>
                          <a:uFillTx/>
                          <a:latin typeface="Avenir Next Medium" panose="020B0503020202020204" pitchFamily="34" charset="0"/>
                        </a:rPr>
                        <a:t>CD19/CD22</a:t>
                      </a:r>
                      <a:endParaRPr lang="en-GB" sz="1200" b="0" i="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200" b="0" i="0" dirty="0">
                          <a:solidFill>
                            <a:schemeClr val="accent1">
                              <a:lumMod val="50000"/>
                            </a:schemeClr>
                          </a:solidFill>
                          <a:latin typeface="Avenir Next Medium" panose="020B0503020202020204" pitchFamily="34" charset="0"/>
                        </a:rPr>
                        <a:t>Phase 1</a:t>
                      </a:r>
                      <a:endParaRPr lang="en-GB" sz="1200" b="0" i="0" dirty="0">
                        <a:solidFill>
                          <a:schemeClr val="accent1">
                            <a:lumMod val="50000"/>
                          </a:schemeClr>
                        </a:solidFill>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200" b="0" i="0" dirty="0">
                          <a:solidFill>
                            <a:schemeClr val="accent1">
                              <a:lumMod val="50000"/>
                            </a:schemeClr>
                          </a:solidFill>
                          <a:latin typeface="Avenir Next Medium" panose="020B0503020202020204" pitchFamily="34" charset="0"/>
                        </a:rPr>
                        <a:t>Ph1 long-term f/u, intend to partner</a:t>
                      </a:r>
                      <a:endParaRPr lang="en-US" sz="1200" b="0" i="0" dirty="0">
                        <a:solidFill>
                          <a:schemeClr val="accent1">
                            <a:lumMod val="50000"/>
                          </a:schemeClr>
                        </a:solidFill>
                        <a:latin typeface="Avenir Next Medium" panose="020B0503020202020204" pitchFamily="34" charset="0"/>
                        <a:cs typeface="Calibri" panose="020F0502020204030204" pitchFamily="34" charset="0"/>
                      </a:endParaRPr>
                    </a:p>
                  </a:txBody>
                  <a:tcPr anchor="ctr"/>
                </a:tc>
                <a:extLst>
                  <a:ext uri="{0D108BD9-81ED-4DB2-BD59-A6C34878D82A}">
                    <a16:rowId xmlns:a16="http://schemas.microsoft.com/office/drawing/2014/main" val="1018532810"/>
                  </a:ext>
                </a:extLst>
              </a:tr>
              <a:tr h="358902">
                <a:tc>
                  <a:txBody>
                    <a:bodyPr/>
                    <a:lstStyle/>
                    <a:p>
                      <a:r>
                        <a:rPr kumimoji="0" lang="en-GB" sz="1200" b="0" i="0" u="none" strike="noStrike" kern="1200" cap="none" spc="-5" normalizeH="0" baseline="0" noProof="0">
                          <a:ln>
                            <a:noFill/>
                          </a:ln>
                          <a:solidFill>
                            <a:srgbClr val="00965E"/>
                          </a:solidFill>
                          <a:effectLst/>
                          <a:uLnTx/>
                          <a:uFillTx/>
                          <a:latin typeface="Avenir Next Medium" panose="020B0503020202020204" pitchFamily="34" charset="0"/>
                        </a:rPr>
                        <a:t>AUTO4</a:t>
                      </a:r>
                      <a:endParaRPr lang="en-GB" sz="1200" b="0" i="0">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 normalizeH="0" baseline="0" noProof="0">
                          <a:ln>
                            <a:noFill/>
                          </a:ln>
                          <a:solidFill>
                            <a:srgbClr val="00965E"/>
                          </a:solidFill>
                          <a:effectLst/>
                          <a:uLnTx/>
                          <a:uFillTx/>
                          <a:latin typeface="Avenir Next Medium" panose="020B0503020202020204" pitchFamily="34" charset="0"/>
                        </a:rPr>
                        <a:t>TRBC1+ Peripheral TCL</a:t>
                      </a:r>
                      <a:endParaRPr lang="en-GB" sz="1200" b="0" i="0">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 normalizeH="0" baseline="0" noProof="0" dirty="0">
                          <a:ln>
                            <a:noFill/>
                          </a:ln>
                          <a:solidFill>
                            <a:srgbClr val="00965E"/>
                          </a:solidFill>
                          <a:effectLst/>
                          <a:uLnTx/>
                          <a:uFillTx/>
                          <a:latin typeface="Avenir Next Medium" panose="020B0503020202020204" pitchFamily="34" charset="0"/>
                        </a:rPr>
                        <a:t>TRBC1+ Peripheral TCL</a:t>
                      </a:r>
                      <a:endParaRPr lang="en-GB" sz="1200" b="0" i="0" dirty="0">
                        <a:latin typeface="Avenir Next Medium" panose="020B0503020202020204" pitchFamily="34" charset="0"/>
                        <a:cs typeface="Calibri" panose="020F0502020204030204" pitchFamily="34" charset="0"/>
                      </a:endParaRPr>
                    </a:p>
                  </a:txBody>
                  <a:tcPr anchor="ctr"/>
                </a:tc>
                <a:tc>
                  <a:txBody>
                    <a:bodyPr/>
                    <a:lstStyle/>
                    <a:p>
                      <a:r>
                        <a:rPr lang="en-US" sz="1200" b="0" i="0" dirty="0">
                          <a:solidFill>
                            <a:srgbClr val="00965E"/>
                          </a:solidFill>
                          <a:latin typeface="Avenir Next Medium" panose="020B0503020202020204" pitchFamily="34" charset="0"/>
                        </a:rPr>
                        <a:t>Phase 1</a:t>
                      </a:r>
                      <a:endParaRPr lang="en-GB" sz="1200" b="0" i="0" dirty="0">
                        <a:solidFill>
                          <a:srgbClr val="00965E"/>
                        </a:solidFill>
                        <a:latin typeface="Avenir Next Medium" panose="020B0503020202020204" pitchFamily="34" charset="0"/>
                        <a:cs typeface="Calibri" panose="020F0502020204030204" pitchFamily="34" charset="0"/>
                      </a:endParaRPr>
                    </a:p>
                  </a:txBody>
                  <a:tcPr anchor="ctr"/>
                </a:tc>
                <a:tc>
                  <a:txBody>
                    <a:bodyPr/>
                    <a:lstStyle/>
                    <a:p>
                      <a:r>
                        <a:rPr lang="en-US" sz="1200" b="0" i="0" dirty="0">
                          <a:solidFill>
                            <a:srgbClr val="00965E"/>
                          </a:solidFill>
                          <a:latin typeface="Avenir Next Medium" panose="020B0503020202020204" pitchFamily="34" charset="0"/>
                        </a:rPr>
                        <a:t>Ph1 interim data 2021</a:t>
                      </a:r>
                      <a:endParaRPr lang="en-US" sz="1200" b="0" i="0" dirty="0">
                        <a:solidFill>
                          <a:srgbClr val="00965E"/>
                        </a:solidFill>
                        <a:latin typeface="Avenir Next Medium" panose="020B0503020202020204" pitchFamily="34" charset="0"/>
                        <a:cs typeface="Calibri" panose="020F0502020204030204" pitchFamily="34" charset="0"/>
                      </a:endParaRPr>
                    </a:p>
                  </a:txBody>
                  <a:tcPr anchor="ctr"/>
                </a:tc>
                <a:extLst>
                  <a:ext uri="{0D108BD9-81ED-4DB2-BD59-A6C34878D82A}">
                    <a16:rowId xmlns:a16="http://schemas.microsoft.com/office/drawing/2014/main" val="1742224153"/>
                  </a:ext>
                </a:extLst>
              </a:tr>
              <a:tr h="358902">
                <a:tc>
                  <a:txBody>
                    <a:bodyPr/>
                    <a:lstStyle/>
                    <a:p>
                      <a:r>
                        <a:rPr kumimoji="0" lang="en-GB" sz="1200" b="0" i="0" u="none" strike="noStrike" kern="1200" cap="none" spc="-5" normalizeH="0" baseline="0" noProof="0">
                          <a:ln>
                            <a:noFill/>
                          </a:ln>
                          <a:solidFill>
                            <a:srgbClr val="00965E"/>
                          </a:solidFill>
                          <a:effectLst/>
                          <a:uLnTx/>
                          <a:uFillTx/>
                          <a:latin typeface="Avenir Next Medium" panose="020B0503020202020204" pitchFamily="34" charset="0"/>
                        </a:rPr>
                        <a:t>AUTO5</a:t>
                      </a:r>
                      <a:endParaRPr lang="en-GB" sz="1200" b="0" i="0">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 normalizeH="0" baseline="0" noProof="0" dirty="0">
                          <a:ln>
                            <a:noFill/>
                          </a:ln>
                          <a:solidFill>
                            <a:srgbClr val="00965E"/>
                          </a:solidFill>
                          <a:effectLst/>
                          <a:uLnTx/>
                          <a:uFillTx/>
                          <a:latin typeface="Avenir Next Medium" panose="020B0503020202020204" pitchFamily="34" charset="0"/>
                        </a:rPr>
                        <a:t>TRBC2+ Peripheral TCL</a:t>
                      </a:r>
                      <a:endParaRPr lang="en-GB" sz="1200" b="0" i="0" dirty="0">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 normalizeH="0" baseline="0" noProof="0">
                          <a:ln>
                            <a:noFill/>
                          </a:ln>
                          <a:solidFill>
                            <a:srgbClr val="00965E"/>
                          </a:solidFill>
                          <a:effectLst/>
                          <a:uLnTx/>
                          <a:uFillTx/>
                          <a:latin typeface="Avenir Next Medium" panose="020B0503020202020204" pitchFamily="34" charset="0"/>
                        </a:rPr>
                        <a:t>TRBC2+ Peripheral TCL</a:t>
                      </a:r>
                      <a:endParaRPr lang="en-GB" sz="1200" b="0" i="0">
                        <a:latin typeface="Avenir Next Medium" panose="020B0503020202020204" pitchFamily="34" charset="0"/>
                        <a:cs typeface="Calibri" panose="020F0502020204030204" pitchFamily="34" charset="0"/>
                      </a:endParaRPr>
                    </a:p>
                  </a:txBody>
                  <a:tcPr anchor="ctr"/>
                </a:tc>
                <a:tc>
                  <a:txBody>
                    <a:bodyPr/>
                    <a:lstStyle/>
                    <a:p>
                      <a:r>
                        <a:rPr lang="en-US" sz="1200" b="0" i="0" dirty="0">
                          <a:solidFill>
                            <a:srgbClr val="00965E"/>
                          </a:solidFill>
                          <a:latin typeface="Avenir Next Medium" panose="020B0503020202020204" pitchFamily="34" charset="0"/>
                        </a:rPr>
                        <a:t>Preclinical</a:t>
                      </a:r>
                      <a:endParaRPr lang="en-GB" sz="1200" b="0" i="0" dirty="0">
                        <a:solidFill>
                          <a:srgbClr val="00965E"/>
                        </a:solidFill>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200" b="0" i="0">
                          <a:solidFill>
                            <a:srgbClr val="00965E"/>
                          </a:solidFill>
                          <a:latin typeface="Avenir Next Medium" panose="020B0503020202020204" pitchFamily="34" charset="0"/>
                        </a:rPr>
                        <a:t>Start Ph1 2021</a:t>
                      </a:r>
                      <a:endParaRPr lang="en-US" sz="1200" b="0" i="0">
                        <a:solidFill>
                          <a:srgbClr val="00965E"/>
                        </a:solidFill>
                        <a:latin typeface="Avenir Next Medium" panose="020B0503020202020204" pitchFamily="34" charset="0"/>
                        <a:cs typeface="Calibri" panose="020F0502020204030204" pitchFamily="34" charset="0"/>
                      </a:endParaRPr>
                    </a:p>
                  </a:txBody>
                  <a:tcPr anchor="ctr"/>
                </a:tc>
                <a:extLst>
                  <a:ext uri="{0D108BD9-81ED-4DB2-BD59-A6C34878D82A}">
                    <a16:rowId xmlns:a16="http://schemas.microsoft.com/office/drawing/2014/main" val="4254408005"/>
                  </a:ext>
                </a:extLst>
              </a:tr>
              <a:tr h="358902">
                <a:tc>
                  <a:txBody>
                    <a:bodyPr/>
                    <a:lstStyle/>
                    <a:p>
                      <a:r>
                        <a:rPr kumimoji="0" lang="en-GB" sz="1200" b="0" i="0" u="none" strike="noStrike" kern="1200" cap="none" spc="-5" normalizeH="0" baseline="0" noProof="0" dirty="0">
                          <a:ln>
                            <a:noFill/>
                          </a:ln>
                          <a:solidFill>
                            <a:schemeClr val="tx1"/>
                          </a:solidFill>
                          <a:effectLst/>
                          <a:uLnTx/>
                          <a:uFillTx/>
                          <a:latin typeface="Avenir Next Medium" panose="020B0503020202020204" pitchFamily="34" charset="0"/>
                        </a:rPr>
                        <a:t>AUTO6 </a:t>
                      </a:r>
                      <a:r>
                        <a:rPr kumimoji="0" lang="en-GB" sz="1000" b="0" i="0" u="none" strike="noStrike" kern="1200" cap="none" spc="-5" normalizeH="0" baseline="0" noProof="0" dirty="0">
                          <a:ln>
                            <a:noFill/>
                          </a:ln>
                          <a:solidFill>
                            <a:schemeClr val="tx1"/>
                          </a:solidFill>
                          <a:effectLst/>
                          <a:uLnTx/>
                          <a:uFillTx/>
                          <a:latin typeface="Avenir Next Medium" panose="020B0503020202020204" pitchFamily="34" charset="0"/>
                        </a:rPr>
                        <a:t>NG</a:t>
                      </a:r>
                      <a:endParaRPr lang="en-GB" sz="1000" b="0" i="0" dirty="0">
                        <a:solidFill>
                          <a:schemeClr val="tx1"/>
                        </a:solidFill>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 normalizeH="0" baseline="0" noProof="0" dirty="0">
                          <a:ln>
                            <a:noFill/>
                          </a:ln>
                          <a:solidFill>
                            <a:schemeClr val="tx1"/>
                          </a:solidFill>
                          <a:effectLst/>
                          <a:uLnTx/>
                          <a:uFillTx/>
                          <a:latin typeface="Avenir Next Medium" panose="020B0503020202020204" pitchFamily="34" charset="0"/>
                        </a:rPr>
                        <a:t>Neuroblastoma;  Osteosarcoma; SCLC</a:t>
                      </a:r>
                      <a:endParaRPr kumimoji="0" lang="en-GB" sz="1200" b="0" i="0" u="none" strike="noStrike" kern="1200" cap="none" spc="-5" normalizeH="0" baseline="0" noProof="0" dirty="0">
                        <a:ln>
                          <a:noFill/>
                        </a:ln>
                        <a:solidFill>
                          <a:schemeClr val="tx1"/>
                        </a:solidFill>
                        <a:effectLst/>
                        <a:uLnTx/>
                        <a:uFillTx/>
                        <a:latin typeface="Avenir Next Medium" panose="020B0503020202020204" pitchFamily="34" charset="0"/>
                        <a:ea typeface="+mn-ea"/>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 normalizeH="0" baseline="0" noProof="0">
                          <a:ln>
                            <a:noFill/>
                          </a:ln>
                          <a:solidFill>
                            <a:schemeClr val="tx1"/>
                          </a:solidFill>
                          <a:effectLst/>
                          <a:uLnTx/>
                          <a:uFillTx/>
                          <a:latin typeface="Avenir Next Medium" panose="020B0503020202020204" pitchFamily="34" charset="0"/>
                        </a:rPr>
                        <a:t>GD2</a:t>
                      </a:r>
                      <a:endParaRPr kumimoji="0" lang="en-GB" sz="1200" b="0" i="0" u="none" strike="noStrike" kern="1200" cap="none" spc="-5" normalizeH="0" baseline="0" noProof="0">
                        <a:ln>
                          <a:noFill/>
                        </a:ln>
                        <a:solidFill>
                          <a:schemeClr val="tx1"/>
                        </a:solidFill>
                        <a:effectLst/>
                        <a:uLnTx/>
                        <a:uFillTx/>
                        <a:latin typeface="Avenir Next Medium" panose="020B0503020202020204" pitchFamily="34" charset="0"/>
                        <a:ea typeface="+mn-ea"/>
                        <a:cs typeface="Calibri" panose="020F0502020204030204" pitchFamily="34" charset="0"/>
                      </a:endParaRPr>
                    </a:p>
                  </a:txBody>
                  <a:tcPr anchor="ctr"/>
                </a:tc>
                <a:tc>
                  <a:txBody>
                    <a:bodyPr/>
                    <a:lstStyle/>
                    <a:p>
                      <a:r>
                        <a:rPr lang="en-US" sz="1200" b="0" i="0" dirty="0">
                          <a:solidFill>
                            <a:schemeClr val="tx1"/>
                          </a:solidFill>
                          <a:latin typeface="Avenir Next Medium" panose="020B0503020202020204" pitchFamily="34" charset="0"/>
                        </a:rPr>
                        <a:t>Preclinical</a:t>
                      </a:r>
                      <a:endParaRPr lang="en-GB" sz="1200" b="0" i="0" dirty="0">
                        <a:solidFill>
                          <a:schemeClr val="tx1"/>
                        </a:solidFill>
                        <a:latin typeface="Avenir Next Medium" panose="020B0503020202020204" pitchFamily="34" charset="0"/>
                        <a:cs typeface="Calibri" panose="020F0502020204030204" pitchFamily="34" charset="0"/>
                      </a:endParaRPr>
                    </a:p>
                  </a:txBody>
                  <a:tcPr anchor="ctr"/>
                </a:tc>
                <a:tc>
                  <a:txBody>
                    <a:bodyPr/>
                    <a:lstStyle/>
                    <a:p>
                      <a:r>
                        <a:rPr lang="en-US" sz="1200" b="0" i="0" dirty="0">
                          <a:solidFill>
                            <a:schemeClr val="tx1"/>
                          </a:solidFill>
                          <a:latin typeface="Avenir Next Medium" panose="020B0503020202020204" pitchFamily="34" charset="0"/>
                        </a:rPr>
                        <a:t>Start Ph1 2021</a:t>
                      </a:r>
                      <a:endParaRPr lang="en-US" sz="1200" b="0" i="0" dirty="0">
                        <a:solidFill>
                          <a:schemeClr val="tx1"/>
                        </a:solidFill>
                        <a:latin typeface="Avenir Next Medium" panose="020B0503020202020204" pitchFamily="34" charset="0"/>
                        <a:cs typeface="Calibri" panose="020F0502020204030204" pitchFamily="34" charset="0"/>
                      </a:endParaRPr>
                    </a:p>
                  </a:txBody>
                  <a:tcPr anchor="ctr"/>
                </a:tc>
                <a:extLst>
                  <a:ext uri="{0D108BD9-81ED-4DB2-BD59-A6C34878D82A}">
                    <a16:rowId xmlns:a16="http://schemas.microsoft.com/office/drawing/2014/main" val="3007240224"/>
                  </a:ext>
                </a:extLst>
              </a:tr>
              <a:tr h="358902">
                <a:tc>
                  <a:txBody>
                    <a:bodyPr/>
                    <a:lstStyle/>
                    <a:p>
                      <a:r>
                        <a:rPr kumimoji="0" lang="en-GB" sz="1200" b="0" i="0" u="none" strike="noStrike" kern="1200" cap="none" spc="-5" normalizeH="0" baseline="0" noProof="0">
                          <a:ln>
                            <a:noFill/>
                          </a:ln>
                          <a:solidFill>
                            <a:schemeClr val="tx1"/>
                          </a:solidFill>
                          <a:effectLst/>
                          <a:uLnTx/>
                          <a:uFillTx/>
                          <a:latin typeface="Avenir Next Medium" panose="020B0503020202020204" pitchFamily="34" charset="0"/>
                        </a:rPr>
                        <a:t>AUTO7</a:t>
                      </a:r>
                      <a:endParaRPr lang="en-GB" sz="1200" b="0" i="0">
                        <a:solidFill>
                          <a:schemeClr val="tx1"/>
                        </a:solidFill>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 normalizeH="0" baseline="0" noProof="0">
                          <a:ln>
                            <a:noFill/>
                          </a:ln>
                          <a:solidFill>
                            <a:schemeClr val="tx1"/>
                          </a:solidFill>
                          <a:effectLst/>
                          <a:uLnTx/>
                          <a:uFillTx/>
                          <a:latin typeface="Avenir Next Medium" panose="020B0503020202020204" pitchFamily="34" charset="0"/>
                        </a:rPr>
                        <a:t>Prostate</a:t>
                      </a:r>
                      <a:endParaRPr kumimoji="0" lang="en-GB" sz="1200" b="0" i="0" u="none" strike="noStrike" kern="1200" cap="none" spc="-5" normalizeH="0" baseline="0" noProof="0">
                        <a:ln>
                          <a:noFill/>
                        </a:ln>
                        <a:solidFill>
                          <a:schemeClr val="tx1"/>
                        </a:solidFill>
                        <a:effectLst/>
                        <a:uLnTx/>
                        <a:uFillTx/>
                        <a:latin typeface="Avenir Next Medium" panose="020B0503020202020204" pitchFamily="34" charset="0"/>
                        <a:ea typeface="+mn-ea"/>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 normalizeH="0" baseline="0" noProof="0" dirty="0">
                          <a:ln>
                            <a:noFill/>
                          </a:ln>
                          <a:solidFill>
                            <a:schemeClr val="tx1"/>
                          </a:solidFill>
                          <a:effectLst/>
                          <a:uLnTx/>
                          <a:uFillTx/>
                          <a:latin typeface="Avenir Next Medium" panose="020B0503020202020204" pitchFamily="34" charset="0"/>
                        </a:rPr>
                        <a:t>PSMA</a:t>
                      </a:r>
                      <a:endParaRPr kumimoji="0" lang="en-GB" sz="1200" b="0" i="0" u="none" strike="noStrike" kern="1200" cap="none" spc="-5" normalizeH="0" baseline="0" noProof="0" dirty="0">
                        <a:ln>
                          <a:noFill/>
                        </a:ln>
                        <a:solidFill>
                          <a:schemeClr val="tx1"/>
                        </a:solidFill>
                        <a:effectLst/>
                        <a:uLnTx/>
                        <a:uFillTx/>
                        <a:latin typeface="Avenir Next Medium" panose="020B0503020202020204" pitchFamily="34" charset="0"/>
                        <a:ea typeface="+mn-ea"/>
                        <a:cs typeface="Calibri" panose="020F0502020204030204" pitchFamily="34" charset="0"/>
                      </a:endParaRPr>
                    </a:p>
                  </a:txBody>
                  <a:tcPr anchor="ctr"/>
                </a:tc>
                <a:tc>
                  <a:txBody>
                    <a:bodyPr/>
                    <a:lstStyle/>
                    <a:p>
                      <a:r>
                        <a:rPr lang="en-US" sz="1200" b="0" i="0" dirty="0">
                          <a:solidFill>
                            <a:schemeClr val="tx1"/>
                          </a:solidFill>
                          <a:latin typeface="Avenir Next Medium" panose="020B0503020202020204" pitchFamily="34" charset="0"/>
                        </a:rPr>
                        <a:t>Preclinical</a:t>
                      </a:r>
                      <a:endParaRPr lang="en-GB" sz="1200" b="0" i="0" dirty="0">
                        <a:solidFill>
                          <a:schemeClr val="tx1"/>
                        </a:solidFill>
                        <a:latin typeface="Avenir Next Medium" panose="020B0503020202020204" pitchFamily="34" charset="0"/>
                        <a:cs typeface="Calibri" panose="020F0502020204030204" pitchFamily="34" charset="0"/>
                      </a:endParaRPr>
                    </a:p>
                  </a:txBody>
                  <a:tcPr anchor="ctr"/>
                </a:tc>
                <a:tc>
                  <a:txBody>
                    <a:bodyPr/>
                    <a:lstStyle/>
                    <a:p>
                      <a:r>
                        <a:rPr lang="en-US" sz="1200" b="0" i="0" dirty="0">
                          <a:solidFill>
                            <a:schemeClr val="tx1"/>
                          </a:solidFill>
                          <a:latin typeface="Avenir Next Medium" panose="020B0503020202020204" pitchFamily="34" charset="0"/>
                        </a:rPr>
                        <a:t>Start Ph1 H1 2022</a:t>
                      </a:r>
                      <a:endParaRPr lang="en-US" sz="1200" b="0" i="0" dirty="0">
                        <a:solidFill>
                          <a:schemeClr val="tx1"/>
                        </a:solidFill>
                        <a:latin typeface="Avenir Next Medium" panose="020B0503020202020204" pitchFamily="34" charset="0"/>
                        <a:cs typeface="Calibri" panose="020F0502020204030204" pitchFamily="34" charset="0"/>
                      </a:endParaRPr>
                    </a:p>
                  </a:txBody>
                  <a:tcPr anchor="ctr"/>
                </a:tc>
                <a:extLst>
                  <a:ext uri="{0D108BD9-81ED-4DB2-BD59-A6C34878D82A}">
                    <a16:rowId xmlns:a16="http://schemas.microsoft.com/office/drawing/2014/main" val="2910772612"/>
                  </a:ext>
                </a:extLst>
              </a:tr>
              <a:tr h="358902">
                <a:tc>
                  <a:txBody>
                    <a:bodyPr/>
                    <a:lstStyle/>
                    <a:p>
                      <a:r>
                        <a:rPr lang="en-US" sz="1200" b="0" i="0">
                          <a:solidFill>
                            <a:srgbClr val="00ACB8"/>
                          </a:solidFill>
                          <a:latin typeface="Avenir Next Medium" panose="020B0503020202020204" pitchFamily="34" charset="0"/>
                        </a:rPr>
                        <a:t>AUTO8</a:t>
                      </a:r>
                      <a:endParaRPr lang="en-GB" sz="1200" b="0" i="0">
                        <a:solidFill>
                          <a:srgbClr val="00ACB8"/>
                        </a:solidFill>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 normalizeH="0" baseline="0" noProof="0">
                          <a:ln>
                            <a:noFill/>
                          </a:ln>
                          <a:solidFill>
                            <a:srgbClr val="00ACB8"/>
                          </a:solidFill>
                          <a:effectLst/>
                          <a:uLnTx/>
                          <a:uFillTx/>
                          <a:latin typeface="Avenir Next Medium" panose="020B0503020202020204" pitchFamily="34" charset="0"/>
                        </a:rPr>
                        <a:t>Multiple Myeloma</a:t>
                      </a:r>
                      <a:endParaRPr lang="en-GB" sz="1200" b="0" i="0">
                        <a:solidFill>
                          <a:srgbClr val="00ACB8"/>
                        </a:solidFill>
                        <a:latin typeface="Avenir Next Medium" panose="020B0503020202020204" pitchFamily="34" charset="0"/>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 normalizeH="0" baseline="0" noProof="0" dirty="0">
                          <a:ln>
                            <a:noFill/>
                          </a:ln>
                          <a:solidFill>
                            <a:srgbClr val="00ACB8"/>
                          </a:solidFill>
                          <a:effectLst/>
                          <a:uLnTx/>
                          <a:uFillTx/>
                          <a:latin typeface="Avenir Next Medium" panose="020B0503020202020204" pitchFamily="34" charset="0"/>
                        </a:rPr>
                        <a:t>BCMA/CAR-X</a:t>
                      </a:r>
                      <a:endParaRPr lang="en-GB" sz="1200" b="0" i="0" dirty="0">
                        <a:solidFill>
                          <a:srgbClr val="00ACB8"/>
                        </a:solidFill>
                        <a:latin typeface="Avenir Next Medium" panose="020B0503020202020204" pitchFamily="34" charset="0"/>
                        <a:cs typeface="Calibri" panose="020F0502020204030204" pitchFamily="34" charset="0"/>
                      </a:endParaRPr>
                    </a:p>
                  </a:txBody>
                  <a:tcPr anchor="ctr"/>
                </a:tc>
                <a:tc>
                  <a:txBody>
                    <a:bodyPr/>
                    <a:lstStyle/>
                    <a:p>
                      <a:r>
                        <a:rPr lang="en-US" sz="1200" b="0" i="0" dirty="0">
                          <a:solidFill>
                            <a:srgbClr val="00ACB8"/>
                          </a:solidFill>
                          <a:latin typeface="Avenir Next Medium" panose="020B0503020202020204" pitchFamily="34" charset="0"/>
                        </a:rPr>
                        <a:t>Preclinical</a:t>
                      </a:r>
                      <a:endParaRPr lang="en-GB" sz="1200" b="0" i="0" dirty="0">
                        <a:solidFill>
                          <a:srgbClr val="00ACB8"/>
                        </a:solidFill>
                        <a:latin typeface="Avenir Next Medium" panose="020B0503020202020204" pitchFamily="34" charset="0"/>
                        <a:cs typeface="Calibri" panose="020F0502020204030204" pitchFamily="34" charset="0"/>
                      </a:endParaRPr>
                    </a:p>
                  </a:txBody>
                  <a:tcPr anchor="ctr"/>
                </a:tc>
                <a:tc>
                  <a:txBody>
                    <a:bodyPr/>
                    <a:lstStyle/>
                    <a:p>
                      <a:r>
                        <a:rPr lang="en-US" sz="1200" b="0" i="0" dirty="0">
                          <a:solidFill>
                            <a:srgbClr val="00ACB8"/>
                          </a:solidFill>
                          <a:latin typeface="Avenir Next Medium" panose="020B0503020202020204" pitchFamily="34" charset="0"/>
                        </a:rPr>
                        <a:t>Start Ph1 study H1 2021</a:t>
                      </a:r>
                      <a:endParaRPr lang="en-US" sz="1200" b="0" i="0" dirty="0">
                        <a:solidFill>
                          <a:srgbClr val="00ACB8"/>
                        </a:solidFill>
                        <a:latin typeface="Avenir Next Medium" panose="020B0503020202020204" pitchFamily="34" charset="0"/>
                        <a:cs typeface="Calibri" panose="020F0502020204030204" pitchFamily="34" charset="0"/>
                      </a:endParaRPr>
                    </a:p>
                  </a:txBody>
                  <a:tcPr anchor="ctr"/>
                </a:tc>
                <a:extLst>
                  <a:ext uri="{0D108BD9-81ED-4DB2-BD59-A6C34878D82A}">
                    <a16:rowId xmlns:a16="http://schemas.microsoft.com/office/drawing/2014/main" val="148502419"/>
                  </a:ext>
                </a:extLst>
              </a:tr>
              <a:tr h="358902">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5" normalizeH="0" baseline="0" noProof="0">
                          <a:ln>
                            <a:noFill/>
                          </a:ln>
                          <a:solidFill>
                            <a:srgbClr val="7030A0"/>
                          </a:solidFill>
                          <a:effectLst/>
                          <a:uLnTx/>
                          <a:uFillTx/>
                          <a:latin typeface="Avenir Next Medium" panose="020B0503020202020204" pitchFamily="34" charset="0"/>
                        </a:rPr>
                        <a:t>ALLO Program</a:t>
                      </a:r>
                      <a:endParaRPr kumimoji="0" lang="en-GB" sz="1000" b="0" i="0" u="none" strike="noStrike" kern="1200" cap="none" spc="-5" normalizeH="0" baseline="0" noProof="0" dirty="0">
                        <a:ln>
                          <a:noFill/>
                        </a:ln>
                        <a:solidFill>
                          <a:srgbClr val="7030A0"/>
                        </a:solidFill>
                        <a:effectLst/>
                        <a:uLnTx/>
                        <a:uFillTx/>
                        <a:latin typeface="Avenir Next Medium" panose="020B0503020202020204" pitchFamily="34" charset="0"/>
                        <a:ea typeface="+mn-ea"/>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 normalizeH="0" baseline="0" noProof="0" dirty="0">
                          <a:ln>
                            <a:noFill/>
                          </a:ln>
                          <a:solidFill>
                            <a:srgbClr val="7030A0"/>
                          </a:solidFill>
                          <a:effectLst/>
                          <a:uLnTx/>
                          <a:uFillTx/>
                          <a:latin typeface="Avenir Next Medium" panose="020B0503020202020204" pitchFamily="34" charset="0"/>
                        </a:rPr>
                        <a:t>Undisclosed</a:t>
                      </a:r>
                      <a:endParaRPr kumimoji="0" lang="en-GB" sz="1200" b="0" i="0" u="none" strike="noStrike" kern="1200" cap="none" spc="-5" normalizeH="0" baseline="0" noProof="0" dirty="0">
                        <a:ln>
                          <a:noFill/>
                        </a:ln>
                        <a:solidFill>
                          <a:srgbClr val="7030A0"/>
                        </a:solidFill>
                        <a:effectLst/>
                        <a:uLnTx/>
                        <a:uFillTx/>
                        <a:latin typeface="Avenir Next Medium" panose="020B0503020202020204" pitchFamily="34" charset="0"/>
                        <a:ea typeface="+mn-ea"/>
                        <a:cs typeface="Calibri" panose="020F0502020204030204" pitchFamily="34" charset="0"/>
                      </a:endParaRPr>
                    </a:p>
                  </a:txBody>
                  <a:tcPr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 normalizeH="0" baseline="0" noProof="0" dirty="0">
                          <a:ln>
                            <a:noFill/>
                          </a:ln>
                          <a:solidFill>
                            <a:srgbClr val="7030A0"/>
                          </a:solidFill>
                          <a:effectLst/>
                          <a:uLnTx/>
                          <a:uFillTx/>
                          <a:latin typeface="Avenir Next Medium" panose="020B0503020202020204" pitchFamily="34" charset="0"/>
                        </a:rPr>
                        <a:t>Undisclosed</a:t>
                      </a:r>
                      <a:endParaRPr kumimoji="0" lang="en-GB" sz="1200" b="0" i="0" u="none" strike="noStrike" kern="1200" cap="none" spc="-5" normalizeH="0" baseline="0" noProof="0" dirty="0">
                        <a:ln>
                          <a:noFill/>
                        </a:ln>
                        <a:solidFill>
                          <a:srgbClr val="7030A0"/>
                        </a:solidFill>
                        <a:effectLst/>
                        <a:uLnTx/>
                        <a:uFillTx/>
                        <a:latin typeface="Avenir Next Medium" panose="020B0503020202020204" pitchFamily="34" charset="0"/>
                        <a:ea typeface="+mn-ea"/>
                        <a:cs typeface="Calibri" panose="020F0502020204030204" pitchFamily="34" charset="0"/>
                      </a:endParaRPr>
                    </a:p>
                  </a:txBody>
                  <a:tcPr anchor="ctr"/>
                </a:tc>
                <a:tc>
                  <a:txBody>
                    <a:bodyPr/>
                    <a:lstStyle/>
                    <a:p>
                      <a:r>
                        <a:rPr lang="en-US" sz="1200" b="0" i="0" dirty="0">
                          <a:solidFill>
                            <a:srgbClr val="7030A0"/>
                          </a:solidFill>
                          <a:latin typeface="Avenir Next Medium" panose="020B0503020202020204" pitchFamily="34" charset="0"/>
                        </a:rPr>
                        <a:t>Preclinical</a:t>
                      </a:r>
                      <a:endParaRPr lang="en-GB" sz="1200" b="0" i="0" dirty="0">
                        <a:solidFill>
                          <a:srgbClr val="7030A0"/>
                        </a:solidFill>
                        <a:latin typeface="Avenir Next Medium" panose="020B0503020202020204" pitchFamily="34" charset="0"/>
                        <a:cs typeface="Calibri" panose="020F0502020204030204" pitchFamily="34" charset="0"/>
                      </a:endParaRPr>
                    </a:p>
                  </a:txBody>
                  <a:tcPr anchor="ctr"/>
                </a:tc>
                <a:tc>
                  <a:txBody>
                    <a:bodyPr/>
                    <a:lstStyle/>
                    <a:p>
                      <a:r>
                        <a:rPr lang="en-US" sz="1200" b="0" i="0" dirty="0">
                          <a:solidFill>
                            <a:srgbClr val="7030A0"/>
                          </a:solidFill>
                          <a:latin typeface="Avenir Next Medium" panose="020B0503020202020204" pitchFamily="34" charset="0"/>
                        </a:rPr>
                        <a:t>Start Ph1 H1 2021</a:t>
                      </a:r>
                      <a:endParaRPr lang="en-US" sz="1200" b="0" i="0" dirty="0">
                        <a:solidFill>
                          <a:srgbClr val="7030A0"/>
                        </a:solidFill>
                        <a:latin typeface="Avenir Next Medium" panose="020B0503020202020204" pitchFamily="34" charset="0"/>
                        <a:cs typeface="Calibri" panose="020F0502020204030204" pitchFamily="34" charset="0"/>
                      </a:endParaRPr>
                    </a:p>
                  </a:txBody>
                  <a:tcPr anchor="ctr"/>
                </a:tc>
                <a:extLst>
                  <a:ext uri="{0D108BD9-81ED-4DB2-BD59-A6C34878D82A}">
                    <a16:rowId xmlns:a16="http://schemas.microsoft.com/office/drawing/2014/main" val="630245631"/>
                  </a:ext>
                </a:extLst>
              </a:tr>
            </a:tbl>
          </a:graphicData>
        </a:graphic>
      </p:graphicFrame>
    </p:spTree>
    <p:extLst>
      <p:ext uri="{BB962C8B-B14F-4D97-AF65-F5344CB8AC3E}">
        <p14:creationId xmlns:p14="http://schemas.microsoft.com/office/powerpoint/2010/main" val="1537867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30D9-D933-46EE-A159-3A63415AF1CF}"/>
              </a:ext>
            </a:extLst>
          </p:cNvPr>
          <p:cNvSpPr>
            <a:spLocks noGrp="1"/>
          </p:cNvSpPr>
          <p:nvPr>
            <p:ph type="title"/>
          </p:nvPr>
        </p:nvSpPr>
        <p:spPr/>
        <p:txBody>
          <a:bodyPr/>
          <a:lstStyle/>
          <a:p>
            <a:r>
              <a:rPr lang="en-GB" sz="2200" dirty="0"/>
              <a:t>Autolus poised for potential value inflection</a:t>
            </a:r>
            <a:endParaRPr lang="en-GB" sz="2200" strike="sngStrike" dirty="0"/>
          </a:p>
        </p:txBody>
      </p:sp>
      <p:sp>
        <p:nvSpPr>
          <p:cNvPr id="7" name="Content Placeholder 6">
            <a:extLst>
              <a:ext uri="{FF2B5EF4-FFF2-40B4-BE49-F238E27FC236}">
                <a16:creationId xmlns:a16="http://schemas.microsoft.com/office/drawing/2014/main" id="{31F5E2B8-FC0B-4386-9F05-E7E38228F997}"/>
              </a:ext>
            </a:extLst>
          </p:cNvPr>
          <p:cNvSpPr>
            <a:spLocks noGrp="1"/>
          </p:cNvSpPr>
          <p:nvPr>
            <p:ph idx="4294967295"/>
          </p:nvPr>
        </p:nvSpPr>
        <p:spPr>
          <a:xfrm>
            <a:off x="718556" y="1627415"/>
            <a:ext cx="11161712" cy="4692650"/>
          </a:xfrm>
        </p:spPr>
        <p:txBody>
          <a:bodyPr/>
          <a:lstStyle/>
          <a:p>
            <a:pPr>
              <a:lnSpc>
                <a:spcPts val="2220"/>
              </a:lnSpc>
              <a:spcBef>
                <a:spcPts val="600"/>
              </a:spcBef>
              <a:buClr>
                <a:srgbClr val="00ACB8"/>
              </a:buClr>
              <a:buSzPct val="120000"/>
              <a:buFont typeface="Courier New" panose="02070309020205020404" pitchFamily="49" charset="0"/>
              <a:buChar char="o"/>
            </a:pPr>
            <a:r>
              <a:rPr lang="en-US" sz="1600" dirty="0">
                <a:solidFill>
                  <a:schemeClr val="accent1">
                    <a:lumMod val="50000"/>
                  </a:schemeClr>
                </a:solidFill>
                <a:latin typeface="Avenir Next Medium" panose="020B0503020202020204" pitchFamily="34" charset="0"/>
              </a:rPr>
              <a:t>AUTO1 and AUTO1/22</a:t>
            </a:r>
          </a:p>
          <a:p>
            <a:pPr marL="457200" lvl="1">
              <a:lnSpc>
                <a:spcPts val="2020"/>
              </a:lnSpc>
              <a:spcBef>
                <a:spcPts val="600"/>
              </a:spcBef>
              <a:buClr>
                <a:srgbClr val="00ACB8"/>
              </a:buClr>
              <a:buSzPct val="120000"/>
            </a:pPr>
            <a:r>
              <a:rPr lang="en-US" sz="1600" dirty="0">
                <a:solidFill>
                  <a:schemeClr val="accent1">
                    <a:lumMod val="50000"/>
                  </a:schemeClr>
                </a:solidFill>
                <a:latin typeface="Avenir Next" panose="020B0503020202020204" pitchFamily="34" charset="0"/>
              </a:rPr>
              <a:t>Currently enrolling Autolus’ first Ph1b/2 pivotal program in adult ALL data expected in 2022 </a:t>
            </a:r>
          </a:p>
          <a:p>
            <a:pPr marL="457200" lvl="1">
              <a:lnSpc>
                <a:spcPts val="2020"/>
              </a:lnSpc>
              <a:spcBef>
                <a:spcPts val="600"/>
              </a:spcBef>
              <a:buClr>
                <a:srgbClr val="00ACB8"/>
              </a:buClr>
              <a:buSzPct val="120000"/>
            </a:pPr>
            <a:r>
              <a:rPr lang="en-US" sz="1600" dirty="0">
                <a:solidFill>
                  <a:schemeClr val="accent1">
                    <a:lumMod val="50000"/>
                  </a:schemeClr>
                </a:solidFill>
                <a:latin typeface="Avenir Next" panose="020B0503020202020204" pitchFamily="34" charset="0"/>
              </a:rPr>
              <a:t>Granted orphan drug designation by the FDA for treatment of ALL</a:t>
            </a:r>
          </a:p>
          <a:p>
            <a:pPr marL="457200" lvl="1">
              <a:lnSpc>
                <a:spcPts val="2020"/>
              </a:lnSpc>
              <a:spcBef>
                <a:spcPts val="600"/>
              </a:spcBef>
              <a:buClr>
                <a:srgbClr val="00ACB8"/>
              </a:buClr>
              <a:buSzPct val="120000"/>
            </a:pPr>
            <a:r>
              <a:rPr lang="en-US" sz="1600" dirty="0">
                <a:solidFill>
                  <a:schemeClr val="accent1">
                    <a:lumMod val="50000"/>
                  </a:schemeClr>
                </a:solidFill>
                <a:latin typeface="Avenir Next" panose="020B0503020202020204" pitchFamily="34" charset="0"/>
              </a:rPr>
              <a:t>Pediatric ALL—AUTO1/22 P1 started in Dec 2020, first data expected for Q4 2021</a:t>
            </a:r>
          </a:p>
          <a:p>
            <a:pPr marL="457200" lvl="1">
              <a:lnSpc>
                <a:spcPts val="2020"/>
              </a:lnSpc>
              <a:spcBef>
                <a:spcPts val="600"/>
              </a:spcBef>
              <a:buClr>
                <a:srgbClr val="00ACB8"/>
              </a:buClr>
              <a:buSzPct val="120000"/>
            </a:pPr>
            <a:r>
              <a:rPr lang="en-GB" sz="1600" dirty="0">
                <a:solidFill>
                  <a:schemeClr val="accent1">
                    <a:lumMod val="50000"/>
                  </a:schemeClr>
                </a:solidFill>
                <a:latin typeface="Avenir Next" panose="020B0503020202020204" pitchFamily="34" charset="0"/>
              </a:rPr>
              <a:t>ALLCAR study extension in </a:t>
            </a:r>
            <a:r>
              <a:rPr lang="en-GB" sz="1600" dirty="0" err="1">
                <a:solidFill>
                  <a:schemeClr val="accent1">
                    <a:lumMod val="50000"/>
                  </a:schemeClr>
                </a:solidFill>
                <a:latin typeface="Avenir Next" panose="020B0503020202020204" pitchFamily="34" charset="0"/>
              </a:rPr>
              <a:t>iNHL</a:t>
            </a:r>
            <a:r>
              <a:rPr lang="en-GB" sz="1600" dirty="0">
                <a:solidFill>
                  <a:schemeClr val="accent1">
                    <a:lumMod val="50000"/>
                  </a:schemeClr>
                </a:solidFill>
                <a:latin typeface="Avenir Next" panose="020B0503020202020204" pitchFamily="34" charset="0"/>
              </a:rPr>
              <a:t> and CLL ongoing, data updates expected in 2021</a:t>
            </a:r>
          </a:p>
          <a:p>
            <a:pPr marL="457200" lvl="1">
              <a:lnSpc>
                <a:spcPts val="2020"/>
              </a:lnSpc>
              <a:spcBef>
                <a:spcPts val="600"/>
              </a:spcBef>
              <a:buClr>
                <a:srgbClr val="00ACB8"/>
              </a:buClr>
              <a:buSzPct val="120000"/>
            </a:pPr>
            <a:r>
              <a:rPr lang="en-GB" sz="1600" dirty="0">
                <a:solidFill>
                  <a:schemeClr val="accent1">
                    <a:lumMod val="50000"/>
                  </a:schemeClr>
                </a:solidFill>
                <a:latin typeface="Avenir Next" panose="020B0503020202020204" pitchFamily="34" charset="0"/>
              </a:rPr>
              <a:t>O</a:t>
            </a:r>
            <a:r>
              <a:rPr lang="en-US" sz="1600" dirty="0" err="1">
                <a:solidFill>
                  <a:schemeClr val="accent1">
                    <a:lumMod val="50000"/>
                  </a:schemeClr>
                </a:solidFill>
                <a:latin typeface="Avenir Next" panose="020B0503020202020204" pitchFamily="34" charset="0"/>
              </a:rPr>
              <a:t>pportunity</a:t>
            </a:r>
            <a:r>
              <a:rPr lang="en-US" sz="1600" dirty="0">
                <a:solidFill>
                  <a:schemeClr val="accent1">
                    <a:lumMod val="50000"/>
                  </a:schemeClr>
                </a:solidFill>
                <a:latin typeface="Avenir Next" panose="020B0503020202020204" pitchFamily="34" charset="0"/>
              </a:rPr>
              <a:t> to develop AUTO1 in Primary CNS Lymphoma, study start planned for Q1 2021</a:t>
            </a:r>
          </a:p>
          <a:p>
            <a:pPr>
              <a:lnSpc>
                <a:spcPts val="2220"/>
              </a:lnSpc>
              <a:spcBef>
                <a:spcPts val="600"/>
              </a:spcBef>
              <a:buClr>
                <a:srgbClr val="00ACB8"/>
              </a:buClr>
              <a:buSzPct val="120000"/>
              <a:buFont typeface="Courier New" panose="02070309020205020404" pitchFamily="49" charset="0"/>
              <a:buChar char="o"/>
            </a:pPr>
            <a:r>
              <a:rPr lang="en-US" sz="1600" dirty="0">
                <a:solidFill>
                  <a:schemeClr val="accent1">
                    <a:lumMod val="50000"/>
                  </a:schemeClr>
                </a:solidFill>
                <a:latin typeface="Avenir Next Medium" panose="020B0503020202020204" pitchFamily="34" charset="0"/>
              </a:rPr>
              <a:t>AUTO3</a:t>
            </a:r>
            <a:r>
              <a:rPr lang="en-US" sz="1600" dirty="0">
                <a:solidFill>
                  <a:srgbClr val="00ACB8"/>
                </a:solidFill>
                <a:latin typeface="Avenir Next Medium" panose="020B0503020202020204" pitchFamily="34" charset="0"/>
              </a:rPr>
              <a:t> </a:t>
            </a:r>
          </a:p>
          <a:p>
            <a:pPr marL="457200" lvl="1">
              <a:lnSpc>
                <a:spcPts val="2220"/>
              </a:lnSpc>
              <a:spcBef>
                <a:spcPts val="600"/>
              </a:spcBef>
              <a:buClr>
                <a:srgbClr val="00ACB8"/>
              </a:buClr>
              <a:buSzPct val="120000"/>
            </a:pPr>
            <a:r>
              <a:rPr lang="en-US" sz="1600" dirty="0">
                <a:solidFill>
                  <a:schemeClr val="accent1">
                    <a:lumMod val="50000"/>
                  </a:schemeClr>
                </a:solidFill>
                <a:latin typeface="Avenir Next" panose="020B0503020202020204" pitchFamily="34" charset="0"/>
              </a:rPr>
              <a:t>Company plans to seek a partner for the AUTO3 program</a:t>
            </a:r>
          </a:p>
          <a:p>
            <a:pPr>
              <a:lnSpc>
                <a:spcPts val="2220"/>
              </a:lnSpc>
              <a:spcBef>
                <a:spcPts val="600"/>
              </a:spcBef>
              <a:buClr>
                <a:srgbClr val="00ACB8"/>
              </a:buClr>
              <a:buSzPct val="120000"/>
              <a:buFont typeface="Courier New" panose="02070309020205020404" pitchFamily="49" charset="0"/>
              <a:buChar char="o"/>
            </a:pPr>
            <a:r>
              <a:rPr lang="en-US" sz="1600" dirty="0">
                <a:solidFill>
                  <a:schemeClr val="accent1">
                    <a:lumMod val="50000"/>
                  </a:schemeClr>
                </a:solidFill>
                <a:latin typeface="Avenir Next Medium" panose="020B0503020202020204" pitchFamily="34" charset="0"/>
              </a:rPr>
              <a:t>AUTO4</a:t>
            </a:r>
            <a:r>
              <a:rPr lang="en-US" sz="1600" dirty="0">
                <a:solidFill>
                  <a:srgbClr val="00ACB8"/>
                </a:solidFill>
                <a:latin typeface="Avenir Next Medium" panose="020B0503020202020204" pitchFamily="34" charset="0"/>
              </a:rPr>
              <a:t> </a:t>
            </a:r>
          </a:p>
          <a:p>
            <a:pPr marL="457200" lvl="1">
              <a:lnSpc>
                <a:spcPts val="2220"/>
              </a:lnSpc>
              <a:spcBef>
                <a:spcPts val="600"/>
              </a:spcBef>
              <a:buClr>
                <a:srgbClr val="00ACB8"/>
              </a:buClr>
              <a:buSzPct val="120000"/>
            </a:pPr>
            <a:r>
              <a:rPr lang="en-US" sz="1600" dirty="0">
                <a:solidFill>
                  <a:schemeClr val="accent1">
                    <a:lumMod val="50000"/>
                  </a:schemeClr>
                </a:solidFill>
                <a:latin typeface="Avenir Next" panose="020B0503020202020204" pitchFamily="34" charset="0"/>
              </a:rPr>
              <a:t>Ph1 interim data expected in 2021</a:t>
            </a:r>
            <a:endParaRPr lang="en-US" sz="1600" dirty="0">
              <a:solidFill>
                <a:schemeClr val="accent1">
                  <a:lumMod val="50000"/>
                </a:schemeClr>
              </a:solidFill>
              <a:latin typeface="Avenir Next Medium" panose="020B0503020202020204" pitchFamily="34" charset="0"/>
            </a:endParaRPr>
          </a:p>
          <a:p>
            <a:pPr>
              <a:lnSpc>
                <a:spcPct val="150000"/>
              </a:lnSpc>
              <a:spcBef>
                <a:spcPts val="600"/>
              </a:spcBef>
              <a:buClr>
                <a:srgbClr val="00ACB8"/>
              </a:buClr>
              <a:buSzPct val="120000"/>
              <a:buFont typeface="Courier New" panose="02070309020205020404" pitchFamily="49" charset="0"/>
              <a:buChar char="o"/>
            </a:pPr>
            <a:r>
              <a:rPr lang="en-US" sz="1600" dirty="0">
                <a:solidFill>
                  <a:schemeClr val="accent1">
                    <a:lumMod val="50000"/>
                  </a:schemeClr>
                </a:solidFill>
                <a:latin typeface="Avenir Next Medium" panose="020B0503020202020204" pitchFamily="34" charset="0"/>
              </a:rPr>
              <a:t>Multiple Next Generation development candidates entering clinical development in 2021</a:t>
            </a:r>
          </a:p>
          <a:p>
            <a:pPr>
              <a:lnSpc>
                <a:spcPct val="150000"/>
              </a:lnSpc>
              <a:spcBef>
                <a:spcPts val="600"/>
              </a:spcBef>
              <a:buClr>
                <a:srgbClr val="00ACB8"/>
              </a:buClr>
              <a:buSzPct val="120000"/>
              <a:buFont typeface="Courier New" panose="02070309020205020404" pitchFamily="49" charset="0"/>
              <a:buChar char="o"/>
            </a:pPr>
            <a:r>
              <a:rPr lang="en-US" sz="1600" dirty="0">
                <a:solidFill>
                  <a:schemeClr val="accent1">
                    <a:lumMod val="50000"/>
                  </a:schemeClr>
                </a:solidFill>
                <a:latin typeface="Avenir Next Medium" panose="020B0503020202020204" pitchFamily="34" charset="0"/>
              </a:rPr>
              <a:t>Cash Balance at September 30, 2020 was $178m.  Cash runway into 2022</a:t>
            </a:r>
            <a:br>
              <a:rPr lang="en-US" sz="1600" dirty="0">
                <a:solidFill>
                  <a:schemeClr val="accent1">
                    <a:lumMod val="50000"/>
                  </a:schemeClr>
                </a:solidFill>
                <a:latin typeface="Avenir Next" panose="020B0503020202020204" pitchFamily="34" charset="0"/>
              </a:rPr>
            </a:br>
            <a:endParaRPr lang="en-US" sz="1600" dirty="0">
              <a:solidFill>
                <a:schemeClr val="accent1">
                  <a:lumMod val="50000"/>
                </a:schemeClr>
              </a:solidFill>
              <a:latin typeface="Avenir Next" panose="020B0503020202020204" pitchFamily="34" charset="0"/>
            </a:endParaRPr>
          </a:p>
        </p:txBody>
      </p:sp>
      <p:sp>
        <p:nvSpPr>
          <p:cNvPr id="3" name="TextBox 2">
            <a:extLst>
              <a:ext uri="{FF2B5EF4-FFF2-40B4-BE49-F238E27FC236}">
                <a16:creationId xmlns:a16="http://schemas.microsoft.com/office/drawing/2014/main" id="{222966BD-B1E4-4B12-B28D-4377BE97C858}"/>
              </a:ext>
            </a:extLst>
          </p:cNvPr>
          <p:cNvSpPr txBox="1"/>
          <p:nvPr/>
        </p:nvSpPr>
        <p:spPr>
          <a:xfrm>
            <a:off x="2222952" y="5903893"/>
            <a:ext cx="184731" cy="646331"/>
          </a:xfrm>
          <a:prstGeom prst="rect">
            <a:avLst/>
          </a:prstGeom>
          <a:noFill/>
        </p:spPr>
        <p:txBody>
          <a:bodyPr wrap="none" rtlCol="0">
            <a:spAutoFit/>
          </a:bodyPr>
          <a:lstStyle/>
          <a:p>
            <a:endParaRPr lang="en-US" dirty="0"/>
          </a:p>
          <a:p>
            <a:endParaRPr lang="en-GB" dirty="0"/>
          </a:p>
        </p:txBody>
      </p:sp>
      <p:cxnSp>
        <p:nvCxnSpPr>
          <p:cNvPr id="6" name="Straight Connector 5">
            <a:extLst>
              <a:ext uri="{FF2B5EF4-FFF2-40B4-BE49-F238E27FC236}">
                <a16:creationId xmlns:a16="http://schemas.microsoft.com/office/drawing/2014/main" id="{D2899748-FCEA-4A46-9D7C-542A3FB73398}"/>
              </a:ext>
            </a:extLst>
          </p:cNvPr>
          <p:cNvCxnSpPr>
            <a:cxnSpLocks/>
          </p:cNvCxnSpPr>
          <p:nvPr/>
        </p:nvCxnSpPr>
        <p:spPr>
          <a:xfrm>
            <a:off x="816046" y="3668134"/>
            <a:ext cx="1042438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4B3D58A-5F0B-9C40-B853-2B13418A95FC}"/>
              </a:ext>
            </a:extLst>
          </p:cNvPr>
          <p:cNvCxnSpPr>
            <a:cxnSpLocks/>
          </p:cNvCxnSpPr>
          <p:nvPr/>
        </p:nvCxnSpPr>
        <p:spPr>
          <a:xfrm>
            <a:off x="816046" y="4384356"/>
            <a:ext cx="1042438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7D0D77C-B88A-D94A-8582-391CB55C4484}"/>
              </a:ext>
            </a:extLst>
          </p:cNvPr>
          <p:cNvCxnSpPr>
            <a:cxnSpLocks/>
          </p:cNvCxnSpPr>
          <p:nvPr/>
        </p:nvCxnSpPr>
        <p:spPr>
          <a:xfrm>
            <a:off x="816046" y="5067819"/>
            <a:ext cx="1042438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Slide Number Placeholder 1">
            <a:extLst>
              <a:ext uri="{FF2B5EF4-FFF2-40B4-BE49-F238E27FC236}">
                <a16:creationId xmlns:a16="http://schemas.microsoft.com/office/drawing/2014/main" id="{B0C931D2-F4B7-7945-AE97-B1BF43A177F7}"/>
              </a:ext>
            </a:extLst>
          </p:cNvPr>
          <p:cNvSpPr>
            <a:spLocks noGrp="1"/>
          </p:cNvSpPr>
          <p:nvPr>
            <p:ph type="sldNum" sz="quarter" idx="10"/>
          </p:nvPr>
        </p:nvSpPr>
        <p:spPr>
          <a:xfrm>
            <a:off x="8610600" y="6356350"/>
            <a:ext cx="2743200" cy="365125"/>
          </a:xfrm>
        </p:spPr>
        <p:txBody>
          <a:bodyPr/>
          <a:lstStyle/>
          <a:p>
            <a:fld id="{BC8BC6DF-6D23-4AB4-B2C6-9FDA3DE90436}" type="slidenum">
              <a:rPr lang="en-GB" smtClean="0">
                <a:solidFill>
                  <a:srgbClr val="00ACB8"/>
                </a:solidFill>
              </a:rPr>
              <a:pPr/>
              <a:t>41</a:t>
            </a:fld>
            <a:endParaRPr lang="en-GB" dirty="0">
              <a:solidFill>
                <a:srgbClr val="00ACB8"/>
              </a:solidFill>
            </a:endParaRPr>
          </a:p>
        </p:txBody>
      </p:sp>
      <p:cxnSp>
        <p:nvCxnSpPr>
          <p:cNvPr id="11" name="Straight Connector 10">
            <a:extLst>
              <a:ext uri="{FF2B5EF4-FFF2-40B4-BE49-F238E27FC236}">
                <a16:creationId xmlns:a16="http://schemas.microsoft.com/office/drawing/2014/main" id="{9A005B1F-8FE9-7446-8A66-E1CD17DFD111}"/>
              </a:ext>
            </a:extLst>
          </p:cNvPr>
          <p:cNvCxnSpPr>
            <a:cxnSpLocks/>
          </p:cNvCxnSpPr>
          <p:nvPr/>
        </p:nvCxnSpPr>
        <p:spPr>
          <a:xfrm>
            <a:off x="816046" y="5558034"/>
            <a:ext cx="1042438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BF60E23-52B0-4B03-99EA-1DA7DC44F3B8}"/>
              </a:ext>
            </a:extLst>
          </p:cNvPr>
          <p:cNvCxnSpPr>
            <a:cxnSpLocks/>
          </p:cNvCxnSpPr>
          <p:nvPr/>
        </p:nvCxnSpPr>
        <p:spPr>
          <a:xfrm>
            <a:off x="816046" y="6046336"/>
            <a:ext cx="1042438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95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A27CFE9D-15CD-7141-A108-0E1855C02139}"/>
              </a:ext>
            </a:extLst>
          </p:cNvPr>
          <p:cNvSpPr txBox="1">
            <a:spLocks/>
          </p:cNvSpPr>
          <p:nvPr/>
        </p:nvSpPr>
        <p:spPr>
          <a:xfrm>
            <a:off x="838200" y="5632608"/>
            <a:ext cx="10515600" cy="5121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algn="r"/>
            <a:r>
              <a:rPr lang="en-US" b="0" i="0" dirty="0">
                <a:solidFill>
                  <a:schemeClr val="accent1">
                    <a:lumMod val="50000"/>
                  </a:schemeClr>
                </a:solidFill>
                <a:latin typeface="Avenir Next Medium" panose="020B0503020202020204" pitchFamily="34" charset="0"/>
              </a:rPr>
              <a:t>Thank you</a:t>
            </a:r>
            <a:endParaRPr lang="en-US" sz="1800" b="0" i="0" dirty="0">
              <a:solidFill>
                <a:srgbClr val="00ACB8"/>
              </a:solidFill>
              <a:latin typeface="Avenir Next Medium" panose="020B0503020202020204" pitchFamily="34" charset="0"/>
            </a:endParaRPr>
          </a:p>
        </p:txBody>
      </p:sp>
      <p:sp>
        <p:nvSpPr>
          <p:cNvPr id="10" name="Slide Number Placeholder 4">
            <a:extLst>
              <a:ext uri="{FF2B5EF4-FFF2-40B4-BE49-F238E27FC236}">
                <a16:creationId xmlns:a16="http://schemas.microsoft.com/office/drawing/2014/main" id="{6310FC64-2B03-1742-84A3-FBEEAABFDA8D}"/>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C8BC6DF-6D23-4AB4-B2C6-9FDA3DE90436}" type="slidenum">
              <a:rPr lang="en-GB" sz="1200" smtClean="0">
                <a:solidFill>
                  <a:srgbClr val="00ACB8"/>
                </a:solidFill>
                <a:latin typeface="Avenir Next Medium" panose="020B0503020202020204" pitchFamily="34" charset="0"/>
              </a:rPr>
              <a:pPr algn="r"/>
              <a:t>42</a:t>
            </a:fld>
            <a:endParaRPr lang="en-GB" sz="1200" dirty="0">
              <a:solidFill>
                <a:srgbClr val="00ACB8"/>
              </a:solidFill>
              <a:latin typeface="Avenir Next Medium" panose="020B0503020202020204" pitchFamily="34" charset="0"/>
            </a:endParaRPr>
          </a:p>
        </p:txBody>
      </p:sp>
    </p:spTree>
    <p:extLst>
      <p:ext uri="{BB962C8B-B14F-4D97-AF65-F5344CB8AC3E}">
        <p14:creationId xmlns:p14="http://schemas.microsoft.com/office/powerpoint/2010/main" val="315302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E9FB545-04C7-624B-9506-FF1FD1BE8A56}"/>
              </a:ext>
            </a:extLst>
          </p:cNvPr>
          <p:cNvSpPr/>
          <p:nvPr/>
        </p:nvSpPr>
        <p:spPr>
          <a:xfrm>
            <a:off x="714245" y="1551410"/>
            <a:ext cx="10582232" cy="722646"/>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7E8D8B60-7664-E044-83AB-C00785F83947}"/>
              </a:ext>
            </a:extLst>
          </p:cNvPr>
          <p:cNvSpPr/>
          <p:nvPr/>
        </p:nvSpPr>
        <p:spPr>
          <a:xfrm>
            <a:off x="714244" y="3069942"/>
            <a:ext cx="10582232" cy="746897"/>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5147E25-5022-324B-93B8-66C2F7CF8FBB}"/>
              </a:ext>
            </a:extLst>
          </p:cNvPr>
          <p:cNvSpPr/>
          <p:nvPr/>
        </p:nvSpPr>
        <p:spPr>
          <a:xfrm>
            <a:off x="726638" y="4572150"/>
            <a:ext cx="10565149" cy="748480"/>
          </a:xfrm>
          <a:prstGeom prst="rect">
            <a:avLst/>
          </a:prstGeom>
          <a:solidFill>
            <a:srgbClr val="00AC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Slide Number Placeholder 2">
            <a:extLst>
              <a:ext uri="{FF2B5EF4-FFF2-40B4-BE49-F238E27FC236}">
                <a16:creationId xmlns:a16="http://schemas.microsoft.com/office/drawing/2014/main" id="{FE7C8D0A-983B-FB42-BB36-DBF0F7F5DD27}"/>
              </a:ext>
            </a:extLst>
          </p:cNvPr>
          <p:cNvSpPr>
            <a:spLocks noGrp="1"/>
          </p:cNvSpPr>
          <p:nvPr>
            <p:ph type="sldNum" sz="quarter" idx="10"/>
          </p:nvPr>
        </p:nvSpPr>
        <p:spPr>
          <a:xfrm>
            <a:off x="8610600" y="6356350"/>
            <a:ext cx="2743200" cy="365125"/>
          </a:xfrm>
        </p:spPr>
        <p:txBody>
          <a:bodyPr/>
          <a:lstStyle/>
          <a:p>
            <a:fld id="{EB0983FF-4977-374B-8B5B-8BB7F3D0294A}" type="slidenum">
              <a:rPr lang="en-US" smtClean="0">
                <a:solidFill>
                  <a:srgbClr val="00ACB8"/>
                </a:solidFill>
              </a:rPr>
              <a:pPr/>
              <a:t>5</a:t>
            </a:fld>
            <a:endParaRPr lang="en-US" dirty="0">
              <a:solidFill>
                <a:srgbClr val="00ACB8"/>
              </a:solidFill>
            </a:endParaRPr>
          </a:p>
        </p:txBody>
      </p:sp>
      <p:sp>
        <p:nvSpPr>
          <p:cNvPr id="90" name="Footer Placeholder 3">
            <a:extLst>
              <a:ext uri="{FF2B5EF4-FFF2-40B4-BE49-F238E27FC236}">
                <a16:creationId xmlns:a16="http://schemas.microsoft.com/office/drawing/2014/main" id="{68B11160-C422-C148-A189-A51AABAD9109}"/>
              </a:ext>
            </a:extLst>
          </p:cNvPr>
          <p:cNvSpPr txBox="1">
            <a:spLocks/>
          </p:cNvSpPr>
          <p:nvPr/>
        </p:nvSpPr>
        <p:spPr>
          <a:xfrm>
            <a:off x="6671374" y="6124908"/>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bg1">
                    <a:lumMod val="50000"/>
                  </a:schemeClr>
                </a:solidFill>
                <a:latin typeface="Avenir Next" panose="020B0503020202020204" pitchFamily="34" charset="0"/>
              </a:rPr>
              <a:t>*Subject to confirmation by regulatory authorities</a:t>
            </a:r>
          </a:p>
          <a:p>
            <a:r>
              <a:rPr lang="en-GB" sz="1100" b="0" i="0" baseline="30000" dirty="0">
                <a:solidFill>
                  <a:schemeClr val="accent1">
                    <a:lumMod val="50000"/>
                  </a:schemeClr>
                </a:solidFill>
                <a:latin typeface="Avenir Next" panose="020B0503020202020204" pitchFamily="34" charset="0"/>
              </a:rPr>
              <a:t>† </a:t>
            </a:r>
            <a:r>
              <a:rPr lang="en-GB" sz="1100" dirty="0">
                <a:solidFill>
                  <a:schemeClr val="bg1">
                    <a:lumMod val="50000"/>
                  </a:schemeClr>
                </a:solidFill>
                <a:latin typeface="Avenir Next" panose="020B0503020202020204" pitchFamily="34" charset="0"/>
              </a:rPr>
              <a:t>Non-Hodgkin lymphoma</a:t>
            </a:r>
          </a:p>
          <a:p>
            <a:r>
              <a:rPr lang="en-GB" sz="1100" b="0" i="0" baseline="30000" dirty="0">
                <a:solidFill>
                  <a:schemeClr val="accent1">
                    <a:lumMod val="50000"/>
                  </a:schemeClr>
                </a:solidFill>
                <a:latin typeface="Avenir Next" panose="020B0503020202020204" pitchFamily="34" charset="0"/>
              </a:rPr>
              <a:t>† † </a:t>
            </a:r>
            <a:r>
              <a:rPr lang="en-US" sz="1100" dirty="0">
                <a:solidFill>
                  <a:schemeClr val="bg1">
                    <a:lumMod val="50000"/>
                  </a:schemeClr>
                </a:solidFill>
                <a:latin typeface="Avenir Next" panose="020B0503020202020204" pitchFamily="34" charset="0"/>
              </a:rPr>
              <a:t>PCNSL = Primary CNS Lymphoma </a:t>
            </a:r>
            <a:endParaRPr lang="en-GB" sz="1100" dirty="0">
              <a:solidFill>
                <a:schemeClr val="bg1">
                  <a:lumMod val="50000"/>
                </a:schemeClr>
              </a:solidFill>
              <a:latin typeface="Avenir Next" panose="020B0503020202020204" pitchFamily="34" charset="0"/>
            </a:endParaRPr>
          </a:p>
        </p:txBody>
      </p:sp>
      <p:sp>
        <p:nvSpPr>
          <p:cNvPr id="91" name="Rectangle: Rounded Corners 10">
            <a:extLst>
              <a:ext uri="{FF2B5EF4-FFF2-40B4-BE49-F238E27FC236}">
                <a16:creationId xmlns:a16="http://schemas.microsoft.com/office/drawing/2014/main" id="{CDFC18F8-97A2-5E47-8F14-065B80756EE2}"/>
              </a:ext>
            </a:extLst>
          </p:cNvPr>
          <p:cNvSpPr/>
          <p:nvPr/>
        </p:nvSpPr>
        <p:spPr>
          <a:xfrm>
            <a:off x="6871317" y="1744783"/>
            <a:ext cx="1843387" cy="416103"/>
          </a:xfrm>
          <a:prstGeom prst="roundRect">
            <a:avLst>
              <a:gd name="adj" fmla="val 4963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92" name="TextBox 91">
            <a:extLst>
              <a:ext uri="{FF2B5EF4-FFF2-40B4-BE49-F238E27FC236}">
                <a16:creationId xmlns:a16="http://schemas.microsoft.com/office/drawing/2014/main" id="{86D4548E-EFBE-3748-9AE3-B3CE48310D09}"/>
              </a:ext>
            </a:extLst>
          </p:cNvPr>
          <p:cNvSpPr txBox="1"/>
          <p:nvPr/>
        </p:nvSpPr>
        <p:spPr>
          <a:xfrm>
            <a:off x="6977335" y="1777896"/>
            <a:ext cx="1580779" cy="338554"/>
          </a:xfrm>
          <a:prstGeom prst="rect">
            <a:avLst/>
          </a:prstGeom>
          <a:noFill/>
        </p:spPr>
        <p:txBody>
          <a:bodyPr wrap="square">
            <a:spAutoFit/>
          </a:bodyPr>
          <a:lstStyle/>
          <a:p>
            <a:pPr algn="ctr"/>
            <a:r>
              <a:rPr lang="en-GB" sz="1600" b="1" spc="-5" dirty="0">
                <a:solidFill>
                  <a:schemeClr val="bg1"/>
                </a:solidFill>
                <a:latin typeface="Avenir Next Demi Bold" panose="020B0503020202020204" pitchFamily="34" charset="0"/>
                <a:cs typeface="Calibri" panose="020F0502020204030204" pitchFamily="34" charset="0"/>
              </a:rPr>
              <a:t> ALLCAR19</a:t>
            </a:r>
            <a:endParaRPr lang="en-GB" sz="1600" b="1" dirty="0">
              <a:latin typeface="Avenir Next Demi Bold" panose="020B0503020202020204" pitchFamily="34" charset="0"/>
            </a:endParaRPr>
          </a:p>
        </p:txBody>
      </p:sp>
      <p:sp>
        <p:nvSpPr>
          <p:cNvPr id="93" name="Rectangle: Rounded Corners 31">
            <a:extLst>
              <a:ext uri="{FF2B5EF4-FFF2-40B4-BE49-F238E27FC236}">
                <a16:creationId xmlns:a16="http://schemas.microsoft.com/office/drawing/2014/main" id="{260FCFF3-8F8A-8C4D-9CEC-5329CAA072F7}"/>
              </a:ext>
            </a:extLst>
          </p:cNvPr>
          <p:cNvSpPr/>
          <p:nvPr/>
        </p:nvSpPr>
        <p:spPr>
          <a:xfrm>
            <a:off x="6871317" y="3976494"/>
            <a:ext cx="1843387" cy="416103"/>
          </a:xfrm>
          <a:prstGeom prst="roundRect">
            <a:avLst>
              <a:gd name="adj" fmla="val 4963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94" name="TextBox 93">
            <a:extLst>
              <a:ext uri="{FF2B5EF4-FFF2-40B4-BE49-F238E27FC236}">
                <a16:creationId xmlns:a16="http://schemas.microsoft.com/office/drawing/2014/main" id="{8C1DA5DB-2F29-C644-9CBB-3152E57621EF}"/>
              </a:ext>
            </a:extLst>
          </p:cNvPr>
          <p:cNvSpPr txBox="1"/>
          <p:nvPr/>
        </p:nvSpPr>
        <p:spPr>
          <a:xfrm>
            <a:off x="7010528" y="4035381"/>
            <a:ext cx="1527387" cy="338554"/>
          </a:xfrm>
          <a:prstGeom prst="rect">
            <a:avLst/>
          </a:prstGeom>
          <a:noFill/>
        </p:spPr>
        <p:txBody>
          <a:bodyPr wrap="square">
            <a:spAutoFit/>
          </a:bodyPr>
          <a:lstStyle/>
          <a:p>
            <a:pPr algn="ctr"/>
            <a:r>
              <a:rPr lang="en-GB" sz="1600" b="1" spc="-5" dirty="0">
                <a:solidFill>
                  <a:schemeClr val="bg1"/>
                </a:solidFill>
                <a:latin typeface="Avenir Next Demi Bold" panose="020B0503020202020204" pitchFamily="34" charset="0"/>
                <a:cs typeface="Calibri" panose="020F0502020204030204" pitchFamily="34" charset="0"/>
              </a:rPr>
              <a:t>CARPALL</a:t>
            </a:r>
            <a:endParaRPr lang="en-GB" sz="1600" b="1" dirty="0">
              <a:latin typeface="Avenir Next Demi Bold" panose="020B0503020202020204" pitchFamily="34" charset="0"/>
            </a:endParaRPr>
          </a:p>
        </p:txBody>
      </p:sp>
      <p:sp>
        <p:nvSpPr>
          <p:cNvPr id="95" name="Rectangle: Rounded Corners 33">
            <a:extLst>
              <a:ext uri="{FF2B5EF4-FFF2-40B4-BE49-F238E27FC236}">
                <a16:creationId xmlns:a16="http://schemas.microsoft.com/office/drawing/2014/main" id="{14EA4559-7200-904A-AD53-21CC15AE11A1}"/>
              </a:ext>
            </a:extLst>
          </p:cNvPr>
          <p:cNvSpPr/>
          <p:nvPr/>
        </p:nvSpPr>
        <p:spPr>
          <a:xfrm>
            <a:off x="6871317" y="4715194"/>
            <a:ext cx="1843387" cy="416103"/>
          </a:xfrm>
          <a:prstGeom prst="roundRect">
            <a:avLst>
              <a:gd name="adj" fmla="val 4963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96" name="TextBox 95">
            <a:extLst>
              <a:ext uri="{FF2B5EF4-FFF2-40B4-BE49-F238E27FC236}">
                <a16:creationId xmlns:a16="http://schemas.microsoft.com/office/drawing/2014/main" id="{3EDE6FDA-286D-E54D-986A-C79A7347A460}"/>
              </a:ext>
            </a:extLst>
          </p:cNvPr>
          <p:cNvSpPr txBox="1"/>
          <p:nvPr/>
        </p:nvSpPr>
        <p:spPr>
          <a:xfrm>
            <a:off x="6987383" y="4758035"/>
            <a:ext cx="1582060" cy="338554"/>
          </a:xfrm>
          <a:prstGeom prst="rect">
            <a:avLst/>
          </a:prstGeom>
          <a:noFill/>
        </p:spPr>
        <p:txBody>
          <a:bodyPr wrap="square">
            <a:spAutoFit/>
          </a:bodyPr>
          <a:lstStyle/>
          <a:p>
            <a:pPr algn="ctr"/>
            <a:r>
              <a:rPr lang="en-GB" sz="1600" b="1" spc="-5" dirty="0">
                <a:solidFill>
                  <a:schemeClr val="bg1"/>
                </a:solidFill>
                <a:latin typeface="Avenir Next Demi Bold" panose="020B0503020202020204" pitchFamily="34" charset="0"/>
                <a:cs typeface="Calibri" panose="020F0502020204030204" pitchFamily="34" charset="0"/>
              </a:rPr>
              <a:t>ALEXANDER</a:t>
            </a:r>
            <a:endParaRPr lang="en-GB" sz="1600" b="1" dirty="0">
              <a:latin typeface="Avenir Next Demi Bold" panose="020B0503020202020204" pitchFamily="34" charset="0"/>
            </a:endParaRPr>
          </a:p>
        </p:txBody>
      </p:sp>
      <p:sp>
        <p:nvSpPr>
          <p:cNvPr id="97" name="TextBox 96">
            <a:extLst>
              <a:ext uri="{FF2B5EF4-FFF2-40B4-BE49-F238E27FC236}">
                <a16:creationId xmlns:a16="http://schemas.microsoft.com/office/drawing/2014/main" id="{8C8DE441-3CAF-314C-B188-C0FBC6178506}"/>
              </a:ext>
            </a:extLst>
          </p:cNvPr>
          <p:cNvSpPr txBox="1"/>
          <p:nvPr/>
        </p:nvSpPr>
        <p:spPr>
          <a:xfrm>
            <a:off x="986268" y="6228631"/>
            <a:ext cx="2090584" cy="307777"/>
          </a:xfrm>
          <a:prstGeom prst="rect">
            <a:avLst/>
          </a:prstGeom>
          <a:noFill/>
        </p:spPr>
        <p:txBody>
          <a:bodyPr wrap="square">
            <a:spAutoFit/>
          </a:bodyPr>
          <a:lstStyle/>
          <a:p>
            <a:pPr marL="42545">
              <a:lnSpc>
                <a:spcPct val="100000"/>
              </a:lnSpc>
              <a:spcBef>
                <a:spcPts val="395"/>
              </a:spcBef>
            </a:pPr>
            <a:r>
              <a:rPr lang="en-GB" sz="1400" spc="-5" dirty="0">
                <a:solidFill>
                  <a:schemeClr val="accent1">
                    <a:lumMod val="50000"/>
                  </a:schemeClr>
                </a:solidFill>
                <a:latin typeface="Avenir Next Medium" panose="020B0503020202020204" pitchFamily="34" charset="0"/>
                <a:cs typeface="Calibri" panose="020F0502020204030204" pitchFamily="34" charset="0"/>
              </a:rPr>
              <a:t>B Cell</a:t>
            </a:r>
            <a:r>
              <a:rPr lang="en-GB" sz="1400" spc="-10" dirty="0">
                <a:solidFill>
                  <a:schemeClr val="accent1">
                    <a:lumMod val="50000"/>
                  </a:schemeClr>
                </a:solidFill>
                <a:latin typeface="Avenir Next Medium" panose="020B0503020202020204" pitchFamily="34" charset="0"/>
                <a:cs typeface="Calibri" panose="020F0502020204030204" pitchFamily="34" charset="0"/>
              </a:rPr>
              <a:t> </a:t>
            </a:r>
            <a:r>
              <a:rPr lang="en-GB" sz="1400" spc="-5" dirty="0">
                <a:solidFill>
                  <a:schemeClr val="accent1">
                    <a:lumMod val="50000"/>
                  </a:schemeClr>
                </a:solidFill>
                <a:latin typeface="Avenir Next Medium" panose="020B0503020202020204" pitchFamily="34" charset="0"/>
                <a:cs typeface="Calibri" panose="020F0502020204030204" pitchFamily="34" charset="0"/>
              </a:rPr>
              <a:t>Malignancies</a:t>
            </a:r>
            <a:endParaRPr lang="en-GB" sz="1400" dirty="0">
              <a:solidFill>
                <a:schemeClr val="accent1">
                  <a:lumMod val="50000"/>
                </a:schemeClr>
              </a:solidFill>
              <a:latin typeface="Avenir Next Medium" panose="020B0503020202020204" pitchFamily="34" charset="0"/>
              <a:cs typeface="Calibri" panose="020F0502020204030204" pitchFamily="34" charset="0"/>
            </a:endParaRPr>
          </a:p>
        </p:txBody>
      </p:sp>
      <p:sp>
        <p:nvSpPr>
          <p:cNvPr id="98" name="TextBox 97">
            <a:extLst>
              <a:ext uri="{FF2B5EF4-FFF2-40B4-BE49-F238E27FC236}">
                <a16:creationId xmlns:a16="http://schemas.microsoft.com/office/drawing/2014/main" id="{24D0BDA6-651C-AD47-8D42-A5BA8A7FDAFD}"/>
              </a:ext>
            </a:extLst>
          </p:cNvPr>
          <p:cNvSpPr txBox="1"/>
          <p:nvPr/>
        </p:nvSpPr>
        <p:spPr>
          <a:xfrm>
            <a:off x="3442147" y="6228631"/>
            <a:ext cx="2090584" cy="307777"/>
          </a:xfrm>
          <a:prstGeom prst="rect">
            <a:avLst/>
          </a:prstGeom>
          <a:noFill/>
        </p:spPr>
        <p:txBody>
          <a:bodyPr wrap="square">
            <a:spAutoFit/>
          </a:bodyPr>
          <a:lstStyle/>
          <a:p>
            <a:pPr marL="42545">
              <a:lnSpc>
                <a:spcPct val="100000"/>
              </a:lnSpc>
              <a:spcBef>
                <a:spcPts val="395"/>
              </a:spcBef>
            </a:pPr>
            <a:r>
              <a:rPr lang="en-GB" sz="1400" spc="-5" dirty="0">
                <a:solidFill>
                  <a:srgbClr val="00965E"/>
                </a:solidFill>
                <a:latin typeface="Avenir Next Medium" panose="020B0503020202020204" pitchFamily="34" charset="0"/>
                <a:cs typeface="Calibri" panose="020F0502020204030204" pitchFamily="34" charset="0"/>
              </a:rPr>
              <a:t>T Cell Lymphoma</a:t>
            </a:r>
          </a:p>
        </p:txBody>
      </p:sp>
      <p:sp>
        <p:nvSpPr>
          <p:cNvPr id="99" name="Rectangle: Rounded Corners 39">
            <a:extLst>
              <a:ext uri="{FF2B5EF4-FFF2-40B4-BE49-F238E27FC236}">
                <a16:creationId xmlns:a16="http://schemas.microsoft.com/office/drawing/2014/main" id="{591C0121-DFB3-2F40-8AF5-05C257C3B51D}"/>
              </a:ext>
            </a:extLst>
          </p:cNvPr>
          <p:cNvSpPr/>
          <p:nvPr/>
        </p:nvSpPr>
        <p:spPr>
          <a:xfrm>
            <a:off x="705766" y="6249893"/>
            <a:ext cx="315622" cy="229311"/>
          </a:xfrm>
          <a:prstGeom prst="roundRect">
            <a:avLst>
              <a:gd name="adj" fmla="val 4963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00" name="Rectangle: Rounded Corners 40">
            <a:extLst>
              <a:ext uri="{FF2B5EF4-FFF2-40B4-BE49-F238E27FC236}">
                <a16:creationId xmlns:a16="http://schemas.microsoft.com/office/drawing/2014/main" id="{406A448B-0E99-5C43-8CDC-8F4B9D59EFA8}"/>
              </a:ext>
            </a:extLst>
          </p:cNvPr>
          <p:cNvSpPr/>
          <p:nvPr/>
        </p:nvSpPr>
        <p:spPr>
          <a:xfrm>
            <a:off x="3161645" y="6249893"/>
            <a:ext cx="315622" cy="229311"/>
          </a:xfrm>
          <a:prstGeom prst="roundRect">
            <a:avLst>
              <a:gd name="adj" fmla="val 49630"/>
            </a:avLst>
          </a:prstGeom>
          <a:solidFill>
            <a:srgbClr val="009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01" name="Rectangle: Rounded Corners 44">
            <a:extLst>
              <a:ext uri="{FF2B5EF4-FFF2-40B4-BE49-F238E27FC236}">
                <a16:creationId xmlns:a16="http://schemas.microsoft.com/office/drawing/2014/main" id="{AB6130AA-1DFC-A54E-9247-C9BD36A83B54}"/>
              </a:ext>
            </a:extLst>
          </p:cNvPr>
          <p:cNvSpPr/>
          <p:nvPr/>
        </p:nvSpPr>
        <p:spPr>
          <a:xfrm>
            <a:off x="6881149" y="5464083"/>
            <a:ext cx="1833555" cy="416103"/>
          </a:xfrm>
          <a:prstGeom prst="roundRect">
            <a:avLst>
              <a:gd name="adj" fmla="val 49630"/>
            </a:avLst>
          </a:prstGeom>
          <a:solidFill>
            <a:srgbClr val="009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02" name="TextBox 101">
            <a:extLst>
              <a:ext uri="{FF2B5EF4-FFF2-40B4-BE49-F238E27FC236}">
                <a16:creationId xmlns:a16="http://schemas.microsoft.com/office/drawing/2014/main" id="{52E06E18-602B-E145-AD3A-4CFA650A0A3D}"/>
              </a:ext>
            </a:extLst>
          </p:cNvPr>
          <p:cNvSpPr txBox="1"/>
          <p:nvPr/>
        </p:nvSpPr>
        <p:spPr>
          <a:xfrm>
            <a:off x="7028312" y="5508363"/>
            <a:ext cx="1560587" cy="338554"/>
          </a:xfrm>
          <a:prstGeom prst="rect">
            <a:avLst/>
          </a:prstGeom>
          <a:noFill/>
        </p:spPr>
        <p:txBody>
          <a:bodyPr wrap="square">
            <a:spAutoFit/>
          </a:bodyPr>
          <a:lstStyle/>
          <a:p>
            <a:pPr algn="ctr"/>
            <a:r>
              <a:rPr lang="en-GB" sz="1600" b="1" spc="-5" dirty="0">
                <a:solidFill>
                  <a:schemeClr val="bg1"/>
                </a:solidFill>
                <a:latin typeface="Avenir Next Demi Bold" panose="020B0503020202020204" pitchFamily="34" charset="0"/>
                <a:cs typeface="Calibri" panose="020F0502020204030204" pitchFamily="34" charset="0"/>
              </a:rPr>
              <a:t> </a:t>
            </a:r>
            <a:r>
              <a:rPr lang="en-GB" sz="1600" b="1" spc="-5" dirty="0" err="1">
                <a:solidFill>
                  <a:schemeClr val="bg1"/>
                </a:solidFill>
                <a:latin typeface="Avenir Next Demi Bold" panose="020B0503020202020204" pitchFamily="34" charset="0"/>
                <a:cs typeface="Calibri" panose="020F0502020204030204" pitchFamily="34" charset="0"/>
              </a:rPr>
              <a:t>LibrA</a:t>
            </a:r>
            <a:r>
              <a:rPr lang="en-GB" sz="1600" b="1" spc="-5" dirty="0">
                <a:solidFill>
                  <a:schemeClr val="bg1"/>
                </a:solidFill>
                <a:latin typeface="Avenir Next Demi Bold" panose="020B0503020202020204" pitchFamily="34" charset="0"/>
                <a:cs typeface="Calibri" panose="020F0502020204030204" pitchFamily="34" charset="0"/>
              </a:rPr>
              <a:t> T1</a:t>
            </a:r>
            <a:endParaRPr lang="en-GB" sz="1600" b="1" dirty="0">
              <a:latin typeface="Avenir Next Demi Bold" panose="020B0503020202020204" pitchFamily="34" charset="0"/>
            </a:endParaRPr>
          </a:p>
        </p:txBody>
      </p:sp>
      <p:sp>
        <p:nvSpPr>
          <p:cNvPr id="103" name="TextBox 102">
            <a:extLst>
              <a:ext uri="{FF2B5EF4-FFF2-40B4-BE49-F238E27FC236}">
                <a16:creationId xmlns:a16="http://schemas.microsoft.com/office/drawing/2014/main" id="{24121986-B679-BA46-8AB8-838B3B6EF71F}"/>
              </a:ext>
            </a:extLst>
          </p:cNvPr>
          <p:cNvSpPr txBox="1"/>
          <p:nvPr/>
        </p:nvSpPr>
        <p:spPr>
          <a:xfrm>
            <a:off x="771234" y="1797352"/>
            <a:ext cx="1275990" cy="338554"/>
          </a:xfrm>
          <a:prstGeom prst="rect">
            <a:avLst/>
          </a:prstGeom>
          <a:noFill/>
        </p:spPr>
        <p:txBody>
          <a:bodyPr wrap="square">
            <a:spAutoFit/>
          </a:bodyPr>
          <a:lstStyle/>
          <a:p>
            <a:r>
              <a:rPr lang="en-GB" sz="1600" spc="-5" dirty="0">
                <a:solidFill>
                  <a:schemeClr val="accent1">
                    <a:lumMod val="50000"/>
                  </a:schemeClr>
                </a:solidFill>
                <a:latin typeface="Avenir Next Medium" panose="020B0503020202020204" pitchFamily="34" charset="0"/>
              </a:rPr>
              <a:t>AUTO1</a:t>
            </a:r>
            <a:endParaRPr lang="en-GB" sz="1600" dirty="0">
              <a:solidFill>
                <a:schemeClr val="accent1">
                  <a:lumMod val="50000"/>
                </a:schemeClr>
              </a:solidFill>
              <a:latin typeface="Avenir Next Medium" panose="020B0503020202020204" pitchFamily="34" charset="0"/>
            </a:endParaRPr>
          </a:p>
        </p:txBody>
      </p:sp>
      <p:sp>
        <p:nvSpPr>
          <p:cNvPr id="104" name="TextBox 103">
            <a:extLst>
              <a:ext uri="{FF2B5EF4-FFF2-40B4-BE49-F238E27FC236}">
                <a16:creationId xmlns:a16="http://schemas.microsoft.com/office/drawing/2014/main" id="{F7B324A0-CEF5-3D4A-8DBD-1E7C26C2E910}"/>
              </a:ext>
            </a:extLst>
          </p:cNvPr>
          <p:cNvSpPr txBox="1"/>
          <p:nvPr/>
        </p:nvSpPr>
        <p:spPr>
          <a:xfrm>
            <a:off x="724110" y="4006710"/>
            <a:ext cx="1458075" cy="338554"/>
          </a:xfrm>
          <a:prstGeom prst="rect">
            <a:avLst/>
          </a:prstGeom>
          <a:noFill/>
        </p:spPr>
        <p:txBody>
          <a:bodyPr wrap="square">
            <a:spAutoFit/>
          </a:bodyPr>
          <a:lstStyle/>
          <a:p>
            <a:r>
              <a:rPr lang="en-GB" sz="1600" spc="-5" dirty="0">
                <a:solidFill>
                  <a:schemeClr val="accent1">
                    <a:lumMod val="50000"/>
                  </a:schemeClr>
                </a:solidFill>
                <a:latin typeface="Avenir Next Medium" panose="020B0503020202020204" pitchFamily="34" charset="0"/>
              </a:rPr>
              <a:t>AUTO1/22</a:t>
            </a:r>
            <a:endParaRPr lang="en-GB" sz="1600" dirty="0">
              <a:solidFill>
                <a:schemeClr val="accent1">
                  <a:lumMod val="50000"/>
                </a:schemeClr>
              </a:solidFill>
              <a:latin typeface="Avenir Next Medium" panose="020B0503020202020204" pitchFamily="34" charset="0"/>
            </a:endParaRPr>
          </a:p>
        </p:txBody>
      </p:sp>
      <p:sp>
        <p:nvSpPr>
          <p:cNvPr id="105" name="TextBox 104">
            <a:extLst>
              <a:ext uri="{FF2B5EF4-FFF2-40B4-BE49-F238E27FC236}">
                <a16:creationId xmlns:a16="http://schemas.microsoft.com/office/drawing/2014/main" id="{C440FF11-1E17-2340-8B2D-1109A6FF8AEA}"/>
              </a:ext>
            </a:extLst>
          </p:cNvPr>
          <p:cNvSpPr txBox="1"/>
          <p:nvPr/>
        </p:nvSpPr>
        <p:spPr>
          <a:xfrm>
            <a:off x="771234" y="4744249"/>
            <a:ext cx="1275990" cy="338554"/>
          </a:xfrm>
          <a:prstGeom prst="rect">
            <a:avLst/>
          </a:prstGeom>
          <a:noFill/>
        </p:spPr>
        <p:txBody>
          <a:bodyPr wrap="square">
            <a:spAutoFit/>
          </a:bodyPr>
          <a:lstStyle/>
          <a:p>
            <a:r>
              <a:rPr lang="en-GB" sz="1600" spc="-5" dirty="0">
                <a:solidFill>
                  <a:schemeClr val="accent1">
                    <a:lumMod val="50000"/>
                  </a:schemeClr>
                </a:solidFill>
                <a:latin typeface="Avenir Next Medium" panose="020B0503020202020204" pitchFamily="34" charset="0"/>
              </a:rPr>
              <a:t>AUTO3</a:t>
            </a:r>
            <a:endParaRPr lang="en-GB" sz="1600" dirty="0">
              <a:solidFill>
                <a:schemeClr val="accent1">
                  <a:lumMod val="50000"/>
                </a:schemeClr>
              </a:solidFill>
              <a:latin typeface="Avenir Next Medium" panose="020B0503020202020204" pitchFamily="34" charset="0"/>
            </a:endParaRPr>
          </a:p>
        </p:txBody>
      </p:sp>
      <p:sp>
        <p:nvSpPr>
          <p:cNvPr id="106" name="TextBox 105">
            <a:extLst>
              <a:ext uri="{FF2B5EF4-FFF2-40B4-BE49-F238E27FC236}">
                <a16:creationId xmlns:a16="http://schemas.microsoft.com/office/drawing/2014/main" id="{5B058375-47D3-F44F-9384-1AE2D165231C}"/>
              </a:ext>
            </a:extLst>
          </p:cNvPr>
          <p:cNvSpPr txBox="1"/>
          <p:nvPr/>
        </p:nvSpPr>
        <p:spPr>
          <a:xfrm>
            <a:off x="771234" y="5499843"/>
            <a:ext cx="1583580" cy="338554"/>
          </a:xfrm>
          <a:prstGeom prst="rect">
            <a:avLst/>
          </a:prstGeom>
          <a:noFill/>
        </p:spPr>
        <p:txBody>
          <a:bodyPr wrap="square">
            <a:spAutoFit/>
          </a:bodyPr>
          <a:lstStyle/>
          <a:p>
            <a:r>
              <a:rPr lang="en-GB" sz="1600" spc="-5" dirty="0">
                <a:solidFill>
                  <a:srgbClr val="00965E"/>
                </a:solidFill>
                <a:latin typeface="Avenir Next Medium" panose="020B0503020202020204" pitchFamily="34" charset="0"/>
              </a:rPr>
              <a:t>AUTO4</a:t>
            </a:r>
            <a:endParaRPr lang="en-GB" sz="1600" dirty="0">
              <a:solidFill>
                <a:srgbClr val="00965E"/>
              </a:solidFill>
              <a:latin typeface="Avenir Next Medium" panose="020B0503020202020204" pitchFamily="34" charset="0"/>
            </a:endParaRPr>
          </a:p>
        </p:txBody>
      </p:sp>
      <p:sp>
        <p:nvSpPr>
          <p:cNvPr id="107" name="TextBox 106">
            <a:extLst>
              <a:ext uri="{FF2B5EF4-FFF2-40B4-BE49-F238E27FC236}">
                <a16:creationId xmlns:a16="http://schemas.microsoft.com/office/drawing/2014/main" id="{E78A1D85-FCA2-5942-B109-C21DD5C1DA6C}"/>
              </a:ext>
            </a:extLst>
          </p:cNvPr>
          <p:cNvSpPr txBox="1"/>
          <p:nvPr/>
        </p:nvSpPr>
        <p:spPr>
          <a:xfrm>
            <a:off x="2393499" y="1788021"/>
            <a:ext cx="1275990" cy="338554"/>
          </a:xfrm>
          <a:prstGeom prst="rect">
            <a:avLst/>
          </a:prstGeom>
          <a:noFill/>
        </p:spPr>
        <p:txBody>
          <a:bodyPr wrap="square">
            <a:spAutoFit/>
          </a:bodyPr>
          <a:lstStyle/>
          <a:p>
            <a:r>
              <a:rPr lang="en-GB" sz="1600" spc="-5" dirty="0">
                <a:solidFill>
                  <a:schemeClr val="accent1">
                    <a:lumMod val="50000"/>
                  </a:schemeClr>
                </a:solidFill>
                <a:latin typeface="Avenir Next Medium" panose="020B0503020202020204" pitchFamily="34" charset="0"/>
              </a:rPr>
              <a:t>Adult ALL</a:t>
            </a:r>
            <a:endParaRPr lang="en-GB" sz="1600" dirty="0">
              <a:solidFill>
                <a:schemeClr val="accent1">
                  <a:lumMod val="50000"/>
                </a:schemeClr>
              </a:solidFill>
              <a:latin typeface="Avenir Next Medium" panose="020B0503020202020204" pitchFamily="34" charset="0"/>
            </a:endParaRPr>
          </a:p>
        </p:txBody>
      </p:sp>
      <p:sp>
        <p:nvSpPr>
          <p:cNvPr id="108" name="TextBox 107">
            <a:extLst>
              <a:ext uri="{FF2B5EF4-FFF2-40B4-BE49-F238E27FC236}">
                <a16:creationId xmlns:a16="http://schemas.microsoft.com/office/drawing/2014/main" id="{4078E638-EBBE-BD43-91CB-38753D52213F}"/>
              </a:ext>
            </a:extLst>
          </p:cNvPr>
          <p:cNvSpPr txBox="1"/>
          <p:nvPr/>
        </p:nvSpPr>
        <p:spPr>
          <a:xfrm>
            <a:off x="2393498" y="3984776"/>
            <a:ext cx="1783183" cy="338554"/>
          </a:xfrm>
          <a:prstGeom prst="rect">
            <a:avLst/>
          </a:prstGeom>
          <a:noFill/>
        </p:spPr>
        <p:txBody>
          <a:bodyPr wrap="square">
            <a:spAutoFit/>
          </a:bodyPr>
          <a:lstStyle/>
          <a:p>
            <a:r>
              <a:rPr lang="en-GB" sz="1600" spc="-5" dirty="0" err="1">
                <a:solidFill>
                  <a:schemeClr val="accent1">
                    <a:lumMod val="50000"/>
                  </a:schemeClr>
                </a:solidFill>
                <a:latin typeface="Avenir Next Medium" panose="020B0503020202020204" pitchFamily="34" charset="0"/>
              </a:rPr>
              <a:t>Pediatric</a:t>
            </a:r>
            <a:r>
              <a:rPr lang="en-GB" sz="1600" spc="-5" dirty="0">
                <a:solidFill>
                  <a:schemeClr val="accent1">
                    <a:lumMod val="50000"/>
                  </a:schemeClr>
                </a:solidFill>
                <a:latin typeface="Avenir Next Medium" panose="020B0503020202020204" pitchFamily="34" charset="0"/>
              </a:rPr>
              <a:t> ALL</a:t>
            </a:r>
            <a:endParaRPr lang="en-GB" sz="1600" dirty="0">
              <a:solidFill>
                <a:schemeClr val="accent1">
                  <a:lumMod val="50000"/>
                </a:schemeClr>
              </a:solidFill>
              <a:latin typeface="Avenir Next Medium" panose="020B0503020202020204" pitchFamily="34" charset="0"/>
            </a:endParaRPr>
          </a:p>
        </p:txBody>
      </p:sp>
      <p:sp>
        <p:nvSpPr>
          <p:cNvPr id="109" name="TextBox 108">
            <a:extLst>
              <a:ext uri="{FF2B5EF4-FFF2-40B4-BE49-F238E27FC236}">
                <a16:creationId xmlns:a16="http://schemas.microsoft.com/office/drawing/2014/main" id="{3567BE94-B340-954B-83BD-B76A4A2292E4}"/>
              </a:ext>
            </a:extLst>
          </p:cNvPr>
          <p:cNvSpPr txBox="1"/>
          <p:nvPr/>
        </p:nvSpPr>
        <p:spPr>
          <a:xfrm>
            <a:off x="2393499" y="4744234"/>
            <a:ext cx="1275990" cy="338554"/>
          </a:xfrm>
          <a:prstGeom prst="rect">
            <a:avLst/>
          </a:prstGeom>
          <a:noFill/>
        </p:spPr>
        <p:txBody>
          <a:bodyPr wrap="square">
            <a:spAutoFit/>
          </a:bodyPr>
          <a:lstStyle/>
          <a:p>
            <a:r>
              <a:rPr lang="en-GB" sz="1600" spc="-5" dirty="0">
                <a:solidFill>
                  <a:schemeClr val="accent1">
                    <a:lumMod val="50000"/>
                  </a:schemeClr>
                </a:solidFill>
                <a:latin typeface="Avenir Next Medium" panose="020B0503020202020204" pitchFamily="34" charset="0"/>
              </a:rPr>
              <a:t>DLBCL</a:t>
            </a:r>
            <a:endParaRPr lang="en-GB" sz="1600" dirty="0">
              <a:solidFill>
                <a:schemeClr val="accent1">
                  <a:lumMod val="50000"/>
                </a:schemeClr>
              </a:solidFill>
              <a:latin typeface="Avenir Next Medium" panose="020B0503020202020204" pitchFamily="34" charset="0"/>
            </a:endParaRPr>
          </a:p>
        </p:txBody>
      </p:sp>
      <p:sp>
        <p:nvSpPr>
          <p:cNvPr id="110" name="TextBox 109">
            <a:extLst>
              <a:ext uri="{FF2B5EF4-FFF2-40B4-BE49-F238E27FC236}">
                <a16:creationId xmlns:a16="http://schemas.microsoft.com/office/drawing/2014/main" id="{08D3C216-41F5-CC4D-87A2-D40E6551C219}"/>
              </a:ext>
            </a:extLst>
          </p:cNvPr>
          <p:cNvSpPr txBox="1"/>
          <p:nvPr/>
        </p:nvSpPr>
        <p:spPr>
          <a:xfrm>
            <a:off x="2384632" y="5486691"/>
            <a:ext cx="2313533" cy="338554"/>
          </a:xfrm>
          <a:prstGeom prst="rect">
            <a:avLst/>
          </a:prstGeom>
          <a:noFill/>
        </p:spPr>
        <p:txBody>
          <a:bodyPr wrap="square">
            <a:spAutoFit/>
          </a:bodyPr>
          <a:lstStyle/>
          <a:p>
            <a:r>
              <a:rPr lang="en-GB" sz="1600" spc="-5" dirty="0">
                <a:solidFill>
                  <a:srgbClr val="00965E"/>
                </a:solidFill>
                <a:latin typeface="Avenir Next Medium" panose="020B0503020202020204" pitchFamily="34" charset="0"/>
              </a:rPr>
              <a:t>TRBC1+ Peripheral TCL</a:t>
            </a:r>
          </a:p>
        </p:txBody>
      </p:sp>
      <p:sp>
        <p:nvSpPr>
          <p:cNvPr id="111" name="TextBox 110">
            <a:extLst>
              <a:ext uri="{FF2B5EF4-FFF2-40B4-BE49-F238E27FC236}">
                <a16:creationId xmlns:a16="http://schemas.microsoft.com/office/drawing/2014/main" id="{A40F3890-0326-354D-B6DE-863643762D03}"/>
              </a:ext>
            </a:extLst>
          </p:cNvPr>
          <p:cNvSpPr txBox="1"/>
          <p:nvPr/>
        </p:nvSpPr>
        <p:spPr>
          <a:xfrm>
            <a:off x="4986470" y="1797299"/>
            <a:ext cx="1275990" cy="338554"/>
          </a:xfrm>
          <a:prstGeom prst="rect">
            <a:avLst/>
          </a:prstGeom>
          <a:noFill/>
        </p:spPr>
        <p:txBody>
          <a:bodyPr wrap="square">
            <a:spAutoFit/>
          </a:bodyPr>
          <a:lstStyle/>
          <a:p>
            <a:r>
              <a:rPr lang="en-GB" sz="1600" spc="-5" dirty="0">
                <a:solidFill>
                  <a:schemeClr val="accent1">
                    <a:lumMod val="50000"/>
                  </a:schemeClr>
                </a:solidFill>
                <a:latin typeface="Avenir Next Medium" panose="020B0503020202020204" pitchFamily="34" charset="0"/>
              </a:rPr>
              <a:t>CD19</a:t>
            </a:r>
            <a:endParaRPr lang="en-GB" sz="1600" dirty="0">
              <a:solidFill>
                <a:schemeClr val="accent1">
                  <a:lumMod val="50000"/>
                </a:schemeClr>
              </a:solidFill>
              <a:latin typeface="Avenir Next Medium" panose="020B0503020202020204" pitchFamily="34" charset="0"/>
            </a:endParaRPr>
          </a:p>
        </p:txBody>
      </p:sp>
      <p:sp>
        <p:nvSpPr>
          <p:cNvPr id="112" name="TextBox 111">
            <a:extLst>
              <a:ext uri="{FF2B5EF4-FFF2-40B4-BE49-F238E27FC236}">
                <a16:creationId xmlns:a16="http://schemas.microsoft.com/office/drawing/2014/main" id="{D8C10328-413C-E541-8DD5-582B63C3B2B8}"/>
              </a:ext>
            </a:extLst>
          </p:cNvPr>
          <p:cNvSpPr txBox="1"/>
          <p:nvPr/>
        </p:nvSpPr>
        <p:spPr>
          <a:xfrm>
            <a:off x="4935263" y="4009307"/>
            <a:ext cx="1683603" cy="338554"/>
          </a:xfrm>
          <a:prstGeom prst="rect">
            <a:avLst/>
          </a:prstGeom>
          <a:noFill/>
        </p:spPr>
        <p:txBody>
          <a:bodyPr wrap="square">
            <a:spAutoFit/>
          </a:bodyPr>
          <a:lstStyle/>
          <a:p>
            <a:r>
              <a:rPr lang="en-GB" sz="1600" spc="-5" dirty="0">
                <a:solidFill>
                  <a:schemeClr val="accent1">
                    <a:lumMod val="50000"/>
                  </a:schemeClr>
                </a:solidFill>
                <a:latin typeface="Avenir Next Medium" panose="020B0503020202020204" pitchFamily="34" charset="0"/>
              </a:rPr>
              <a:t>CD19 &amp; CD22</a:t>
            </a:r>
            <a:endParaRPr lang="en-GB" sz="1600" dirty="0">
              <a:solidFill>
                <a:schemeClr val="accent1">
                  <a:lumMod val="50000"/>
                </a:schemeClr>
              </a:solidFill>
              <a:latin typeface="Avenir Next Medium" panose="020B0503020202020204" pitchFamily="34" charset="0"/>
            </a:endParaRPr>
          </a:p>
        </p:txBody>
      </p:sp>
      <p:sp>
        <p:nvSpPr>
          <p:cNvPr id="113" name="TextBox 112">
            <a:extLst>
              <a:ext uri="{FF2B5EF4-FFF2-40B4-BE49-F238E27FC236}">
                <a16:creationId xmlns:a16="http://schemas.microsoft.com/office/drawing/2014/main" id="{8D1209EE-05EF-354A-904A-B168789B633F}"/>
              </a:ext>
            </a:extLst>
          </p:cNvPr>
          <p:cNvSpPr txBox="1"/>
          <p:nvPr/>
        </p:nvSpPr>
        <p:spPr>
          <a:xfrm>
            <a:off x="4948059" y="4742921"/>
            <a:ext cx="1731517" cy="338554"/>
          </a:xfrm>
          <a:prstGeom prst="rect">
            <a:avLst/>
          </a:prstGeom>
          <a:noFill/>
        </p:spPr>
        <p:txBody>
          <a:bodyPr wrap="square">
            <a:spAutoFit/>
          </a:bodyPr>
          <a:lstStyle/>
          <a:p>
            <a:r>
              <a:rPr lang="en-GB" sz="1600" spc="-5" dirty="0">
                <a:solidFill>
                  <a:schemeClr val="accent1">
                    <a:lumMod val="50000"/>
                  </a:schemeClr>
                </a:solidFill>
                <a:latin typeface="Avenir Next Medium" panose="020B0503020202020204" pitchFamily="34" charset="0"/>
              </a:rPr>
              <a:t>CD19 &amp; CD22</a:t>
            </a:r>
            <a:endParaRPr lang="en-GB" sz="1600" dirty="0">
              <a:solidFill>
                <a:schemeClr val="accent1">
                  <a:lumMod val="50000"/>
                </a:schemeClr>
              </a:solidFill>
              <a:latin typeface="Avenir Next Medium" panose="020B0503020202020204" pitchFamily="34" charset="0"/>
            </a:endParaRPr>
          </a:p>
        </p:txBody>
      </p:sp>
      <p:sp>
        <p:nvSpPr>
          <p:cNvPr id="114" name="TextBox 113">
            <a:extLst>
              <a:ext uri="{FF2B5EF4-FFF2-40B4-BE49-F238E27FC236}">
                <a16:creationId xmlns:a16="http://schemas.microsoft.com/office/drawing/2014/main" id="{0E38CCC9-F267-8640-8F5E-09FE1DF01227}"/>
              </a:ext>
            </a:extLst>
          </p:cNvPr>
          <p:cNvSpPr txBox="1"/>
          <p:nvPr/>
        </p:nvSpPr>
        <p:spPr>
          <a:xfrm>
            <a:off x="4978576" y="5499828"/>
            <a:ext cx="1178394" cy="338554"/>
          </a:xfrm>
          <a:prstGeom prst="rect">
            <a:avLst/>
          </a:prstGeom>
          <a:noFill/>
        </p:spPr>
        <p:txBody>
          <a:bodyPr wrap="square">
            <a:spAutoFit/>
          </a:bodyPr>
          <a:lstStyle/>
          <a:p>
            <a:r>
              <a:rPr lang="en-GB" sz="1600" spc="-5" dirty="0">
                <a:solidFill>
                  <a:srgbClr val="00965E"/>
                </a:solidFill>
                <a:latin typeface="Avenir Next Medium" panose="020B0503020202020204" pitchFamily="34" charset="0"/>
              </a:rPr>
              <a:t>TRBC1</a:t>
            </a:r>
          </a:p>
        </p:txBody>
      </p:sp>
      <p:sp>
        <p:nvSpPr>
          <p:cNvPr id="115" name="TextBox 114">
            <a:extLst>
              <a:ext uri="{FF2B5EF4-FFF2-40B4-BE49-F238E27FC236}">
                <a16:creationId xmlns:a16="http://schemas.microsoft.com/office/drawing/2014/main" id="{93D8C327-9C12-FA42-89BA-AC225AC60C75}"/>
              </a:ext>
            </a:extLst>
          </p:cNvPr>
          <p:cNvSpPr txBox="1"/>
          <p:nvPr/>
        </p:nvSpPr>
        <p:spPr>
          <a:xfrm>
            <a:off x="766171" y="2550394"/>
            <a:ext cx="1275990" cy="338554"/>
          </a:xfrm>
          <a:prstGeom prst="rect">
            <a:avLst/>
          </a:prstGeom>
          <a:noFill/>
        </p:spPr>
        <p:txBody>
          <a:bodyPr wrap="square">
            <a:spAutoFit/>
          </a:bodyPr>
          <a:lstStyle/>
          <a:p>
            <a:r>
              <a:rPr lang="en-GB" sz="1600" spc="-5" dirty="0">
                <a:solidFill>
                  <a:schemeClr val="accent1">
                    <a:lumMod val="50000"/>
                  </a:schemeClr>
                </a:solidFill>
                <a:latin typeface="Avenir Next Medium" panose="020B0503020202020204" pitchFamily="34" charset="0"/>
              </a:rPr>
              <a:t>AUTO1</a:t>
            </a:r>
            <a:endParaRPr lang="en-GB" sz="1600" dirty="0">
              <a:solidFill>
                <a:schemeClr val="accent1">
                  <a:lumMod val="50000"/>
                </a:schemeClr>
              </a:solidFill>
              <a:latin typeface="Avenir Next Medium" panose="020B0503020202020204" pitchFamily="34" charset="0"/>
            </a:endParaRPr>
          </a:p>
        </p:txBody>
      </p:sp>
      <p:sp>
        <p:nvSpPr>
          <p:cNvPr id="116" name="TextBox 115">
            <a:extLst>
              <a:ext uri="{FF2B5EF4-FFF2-40B4-BE49-F238E27FC236}">
                <a16:creationId xmlns:a16="http://schemas.microsoft.com/office/drawing/2014/main" id="{101E1300-269F-9C47-B112-4B8EA06C48FF}"/>
              </a:ext>
            </a:extLst>
          </p:cNvPr>
          <p:cNvSpPr txBox="1"/>
          <p:nvPr/>
        </p:nvSpPr>
        <p:spPr>
          <a:xfrm>
            <a:off x="2397770" y="2543105"/>
            <a:ext cx="2302954" cy="338554"/>
          </a:xfrm>
          <a:prstGeom prst="rect">
            <a:avLst/>
          </a:prstGeom>
          <a:noFill/>
        </p:spPr>
        <p:txBody>
          <a:bodyPr wrap="square">
            <a:spAutoFit/>
          </a:bodyPr>
          <a:lstStyle/>
          <a:p>
            <a:r>
              <a:rPr lang="en-GB" sz="1600" spc="-5" dirty="0">
                <a:solidFill>
                  <a:schemeClr val="accent1">
                    <a:lumMod val="50000"/>
                  </a:schemeClr>
                </a:solidFill>
                <a:latin typeface="Avenir Next Medium" panose="020B0503020202020204" pitchFamily="34" charset="0"/>
              </a:rPr>
              <a:t>NHL</a:t>
            </a:r>
            <a:r>
              <a:rPr lang="en-GB" sz="1600" b="0" i="0" baseline="30000" dirty="0">
                <a:solidFill>
                  <a:schemeClr val="accent1">
                    <a:lumMod val="50000"/>
                  </a:schemeClr>
                </a:solidFill>
                <a:latin typeface="Avenir Next" panose="020B0503020202020204" pitchFamily="34" charset="0"/>
              </a:rPr>
              <a:t> †</a:t>
            </a:r>
            <a:endParaRPr lang="en-GB" sz="1600" dirty="0">
              <a:solidFill>
                <a:schemeClr val="accent1">
                  <a:lumMod val="50000"/>
                </a:schemeClr>
              </a:solidFill>
              <a:latin typeface="Avenir Next Medium" panose="020B0503020202020204" pitchFamily="34" charset="0"/>
            </a:endParaRPr>
          </a:p>
        </p:txBody>
      </p:sp>
      <p:sp>
        <p:nvSpPr>
          <p:cNvPr id="117" name="TextBox 116">
            <a:extLst>
              <a:ext uri="{FF2B5EF4-FFF2-40B4-BE49-F238E27FC236}">
                <a16:creationId xmlns:a16="http://schemas.microsoft.com/office/drawing/2014/main" id="{58241D59-8E7D-1342-BF22-2392777F634C}"/>
              </a:ext>
            </a:extLst>
          </p:cNvPr>
          <p:cNvSpPr txBox="1"/>
          <p:nvPr/>
        </p:nvSpPr>
        <p:spPr>
          <a:xfrm>
            <a:off x="4988778" y="2543105"/>
            <a:ext cx="1275990" cy="338554"/>
          </a:xfrm>
          <a:prstGeom prst="rect">
            <a:avLst/>
          </a:prstGeom>
          <a:noFill/>
        </p:spPr>
        <p:txBody>
          <a:bodyPr wrap="square">
            <a:spAutoFit/>
          </a:bodyPr>
          <a:lstStyle/>
          <a:p>
            <a:r>
              <a:rPr lang="en-GB" sz="1600" spc="-5" dirty="0">
                <a:solidFill>
                  <a:schemeClr val="accent1">
                    <a:lumMod val="50000"/>
                  </a:schemeClr>
                </a:solidFill>
                <a:latin typeface="Avenir Next Medium" panose="020B0503020202020204" pitchFamily="34" charset="0"/>
              </a:rPr>
              <a:t>CD19</a:t>
            </a:r>
            <a:endParaRPr lang="en-GB" sz="1600" dirty="0">
              <a:solidFill>
                <a:schemeClr val="accent1">
                  <a:lumMod val="50000"/>
                </a:schemeClr>
              </a:solidFill>
              <a:latin typeface="Avenir Next Medium" panose="020B0503020202020204" pitchFamily="34" charset="0"/>
            </a:endParaRPr>
          </a:p>
        </p:txBody>
      </p:sp>
      <p:sp>
        <p:nvSpPr>
          <p:cNvPr id="118" name="Rectangle: Rounded Corners 73">
            <a:extLst>
              <a:ext uri="{FF2B5EF4-FFF2-40B4-BE49-F238E27FC236}">
                <a16:creationId xmlns:a16="http://schemas.microsoft.com/office/drawing/2014/main" id="{7986B753-3FBC-614F-8CC2-3354CFE398B4}"/>
              </a:ext>
            </a:extLst>
          </p:cNvPr>
          <p:cNvSpPr/>
          <p:nvPr/>
        </p:nvSpPr>
        <p:spPr>
          <a:xfrm>
            <a:off x="6885387" y="2481999"/>
            <a:ext cx="1843387" cy="416103"/>
          </a:xfrm>
          <a:prstGeom prst="roundRect">
            <a:avLst>
              <a:gd name="adj" fmla="val 4963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19" name="TextBox 118">
            <a:extLst>
              <a:ext uri="{FF2B5EF4-FFF2-40B4-BE49-F238E27FC236}">
                <a16:creationId xmlns:a16="http://schemas.microsoft.com/office/drawing/2014/main" id="{81284665-7606-D441-839C-B92B78FD35FF}"/>
              </a:ext>
            </a:extLst>
          </p:cNvPr>
          <p:cNvSpPr txBox="1"/>
          <p:nvPr/>
        </p:nvSpPr>
        <p:spPr>
          <a:xfrm>
            <a:off x="7009859" y="2533400"/>
            <a:ext cx="1559584" cy="338554"/>
          </a:xfrm>
          <a:prstGeom prst="rect">
            <a:avLst/>
          </a:prstGeom>
          <a:noFill/>
        </p:spPr>
        <p:txBody>
          <a:bodyPr wrap="square">
            <a:spAutoFit/>
          </a:bodyPr>
          <a:lstStyle/>
          <a:p>
            <a:pPr algn="ctr"/>
            <a:r>
              <a:rPr lang="en-GB" sz="1600" b="1" spc="-5" dirty="0">
                <a:solidFill>
                  <a:schemeClr val="bg1"/>
                </a:solidFill>
                <a:latin typeface="Avenir Next Demi Bold" panose="020B0503020202020204" pitchFamily="34" charset="0"/>
                <a:cs typeface="Calibri" panose="020F0502020204030204" pitchFamily="34" charset="0"/>
              </a:rPr>
              <a:t> ALLCAR19</a:t>
            </a:r>
            <a:endParaRPr lang="en-GB" sz="1600" b="1" dirty="0">
              <a:latin typeface="Avenir Next Demi Bold" panose="020B0503020202020204" pitchFamily="34" charset="0"/>
            </a:endParaRPr>
          </a:p>
        </p:txBody>
      </p:sp>
      <p:cxnSp>
        <p:nvCxnSpPr>
          <p:cNvPr id="120" name="Straight Connector 119">
            <a:extLst>
              <a:ext uri="{FF2B5EF4-FFF2-40B4-BE49-F238E27FC236}">
                <a16:creationId xmlns:a16="http://schemas.microsoft.com/office/drawing/2014/main" id="{B0784EC3-537E-D34F-8F91-B25E9A9236DE}"/>
              </a:ext>
            </a:extLst>
          </p:cNvPr>
          <p:cNvCxnSpPr>
            <a:cxnSpLocks/>
          </p:cNvCxnSpPr>
          <p:nvPr/>
        </p:nvCxnSpPr>
        <p:spPr>
          <a:xfrm flipV="1">
            <a:off x="2229308" y="1307281"/>
            <a:ext cx="48016" cy="474084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297E95-0C45-C748-BE89-73EADE64EA27}"/>
              </a:ext>
            </a:extLst>
          </p:cNvPr>
          <p:cNvCxnSpPr>
            <a:cxnSpLocks/>
          </p:cNvCxnSpPr>
          <p:nvPr/>
        </p:nvCxnSpPr>
        <p:spPr>
          <a:xfrm>
            <a:off x="750388" y="1546563"/>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BAB2DD53-7A8E-BF48-B85F-1C44A9348420}"/>
              </a:ext>
            </a:extLst>
          </p:cNvPr>
          <p:cNvSpPr txBox="1"/>
          <p:nvPr/>
        </p:nvSpPr>
        <p:spPr>
          <a:xfrm>
            <a:off x="771234" y="1263024"/>
            <a:ext cx="1180913"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PRODUCT</a:t>
            </a:r>
          </a:p>
        </p:txBody>
      </p:sp>
      <p:sp>
        <p:nvSpPr>
          <p:cNvPr id="123" name="TextBox 122">
            <a:extLst>
              <a:ext uri="{FF2B5EF4-FFF2-40B4-BE49-F238E27FC236}">
                <a16:creationId xmlns:a16="http://schemas.microsoft.com/office/drawing/2014/main" id="{F309D1A1-5BE2-EE4E-96FA-A76BD0841FE3}"/>
              </a:ext>
            </a:extLst>
          </p:cNvPr>
          <p:cNvSpPr txBox="1"/>
          <p:nvPr/>
        </p:nvSpPr>
        <p:spPr>
          <a:xfrm>
            <a:off x="2391037" y="1257276"/>
            <a:ext cx="1484326"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INDICATION</a:t>
            </a:r>
          </a:p>
        </p:txBody>
      </p:sp>
      <p:sp>
        <p:nvSpPr>
          <p:cNvPr id="124" name="TextBox 123">
            <a:extLst>
              <a:ext uri="{FF2B5EF4-FFF2-40B4-BE49-F238E27FC236}">
                <a16:creationId xmlns:a16="http://schemas.microsoft.com/office/drawing/2014/main" id="{6683F95C-F950-2547-99FD-4BD4D5C6775C}"/>
              </a:ext>
            </a:extLst>
          </p:cNvPr>
          <p:cNvSpPr txBox="1"/>
          <p:nvPr/>
        </p:nvSpPr>
        <p:spPr>
          <a:xfrm>
            <a:off x="5009872" y="1252392"/>
            <a:ext cx="1180913"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TARGET</a:t>
            </a:r>
          </a:p>
        </p:txBody>
      </p:sp>
      <p:sp>
        <p:nvSpPr>
          <p:cNvPr id="125" name="TextBox 124">
            <a:extLst>
              <a:ext uri="{FF2B5EF4-FFF2-40B4-BE49-F238E27FC236}">
                <a16:creationId xmlns:a16="http://schemas.microsoft.com/office/drawing/2014/main" id="{E081F8F2-254D-AC47-9E79-F1C8F6232055}"/>
              </a:ext>
            </a:extLst>
          </p:cNvPr>
          <p:cNvSpPr txBox="1"/>
          <p:nvPr/>
        </p:nvSpPr>
        <p:spPr>
          <a:xfrm>
            <a:off x="6792073" y="1249135"/>
            <a:ext cx="1180913"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PHASE 1/2</a:t>
            </a:r>
          </a:p>
        </p:txBody>
      </p:sp>
      <p:sp>
        <p:nvSpPr>
          <p:cNvPr id="126" name="TextBox 125">
            <a:extLst>
              <a:ext uri="{FF2B5EF4-FFF2-40B4-BE49-F238E27FC236}">
                <a16:creationId xmlns:a16="http://schemas.microsoft.com/office/drawing/2014/main" id="{BB2C466A-802E-3748-AE50-9CBEF084C2A8}"/>
              </a:ext>
            </a:extLst>
          </p:cNvPr>
          <p:cNvSpPr txBox="1"/>
          <p:nvPr/>
        </p:nvSpPr>
        <p:spPr>
          <a:xfrm>
            <a:off x="9016837" y="1255613"/>
            <a:ext cx="1180913" cy="283539"/>
          </a:xfrm>
          <a:prstGeom prst="rect">
            <a:avLst/>
          </a:prstGeom>
          <a:noFill/>
        </p:spPr>
        <p:txBody>
          <a:bodyPr wrap="square">
            <a:spAutoFit/>
          </a:bodyPr>
          <a:lstStyle/>
          <a:p>
            <a:pPr lvl="0">
              <a:lnSpc>
                <a:spcPct val="85000"/>
              </a:lnSpc>
              <a:spcBef>
                <a:spcPts val="200"/>
              </a:spcBef>
              <a:buSzPct val="80000"/>
              <a:defRPr/>
            </a:pPr>
            <a:r>
              <a:rPr lang="en-GB" sz="1400" kern="0" dirty="0">
                <a:solidFill>
                  <a:srgbClr val="00ACB8"/>
                </a:solidFill>
                <a:latin typeface="Avenir Next Medium" panose="020B0503020202020204" pitchFamily="34" charset="0"/>
                <a:cs typeface="Calibri" panose="020F0502020204030204" pitchFamily="34" charset="0"/>
                <a:sym typeface="Calibri"/>
              </a:rPr>
              <a:t>PIVOTAL*</a:t>
            </a:r>
          </a:p>
        </p:txBody>
      </p:sp>
      <p:cxnSp>
        <p:nvCxnSpPr>
          <p:cNvPr id="127" name="Straight Connector 126">
            <a:extLst>
              <a:ext uri="{FF2B5EF4-FFF2-40B4-BE49-F238E27FC236}">
                <a16:creationId xmlns:a16="http://schemas.microsoft.com/office/drawing/2014/main" id="{DAADBDAD-1741-844A-9BB9-0A471B462DDB}"/>
              </a:ext>
            </a:extLst>
          </p:cNvPr>
          <p:cNvCxnSpPr>
            <a:cxnSpLocks/>
          </p:cNvCxnSpPr>
          <p:nvPr/>
        </p:nvCxnSpPr>
        <p:spPr>
          <a:xfrm flipV="1">
            <a:off x="11296654" y="1307283"/>
            <a:ext cx="0" cy="47408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42794000-7780-DE4D-94E2-B8822A659106}"/>
              </a:ext>
            </a:extLst>
          </p:cNvPr>
          <p:cNvCxnSpPr>
            <a:cxnSpLocks/>
          </p:cNvCxnSpPr>
          <p:nvPr/>
        </p:nvCxnSpPr>
        <p:spPr>
          <a:xfrm flipV="1">
            <a:off x="8976248" y="1307281"/>
            <a:ext cx="0" cy="474084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9" name="Rectangle: Rounded Corners 42">
            <a:extLst>
              <a:ext uri="{FF2B5EF4-FFF2-40B4-BE49-F238E27FC236}">
                <a16:creationId xmlns:a16="http://schemas.microsoft.com/office/drawing/2014/main" id="{1E6AEC9E-14E3-5B4D-9DE2-7AC925AD4C40}"/>
              </a:ext>
            </a:extLst>
          </p:cNvPr>
          <p:cNvSpPr/>
          <p:nvPr/>
        </p:nvSpPr>
        <p:spPr>
          <a:xfrm>
            <a:off x="8764786" y="1747926"/>
            <a:ext cx="2407186" cy="409817"/>
          </a:xfrm>
          <a:prstGeom prst="roundRect">
            <a:avLst>
              <a:gd name="adj" fmla="val 4963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30" name="TextBox 129">
            <a:extLst>
              <a:ext uri="{FF2B5EF4-FFF2-40B4-BE49-F238E27FC236}">
                <a16:creationId xmlns:a16="http://schemas.microsoft.com/office/drawing/2014/main" id="{280282FB-8FF7-E347-A2A6-D5889CA6A6B7}"/>
              </a:ext>
            </a:extLst>
          </p:cNvPr>
          <p:cNvSpPr txBox="1"/>
          <p:nvPr/>
        </p:nvSpPr>
        <p:spPr>
          <a:xfrm>
            <a:off x="9094281" y="1776970"/>
            <a:ext cx="1702438" cy="338554"/>
          </a:xfrm>
          <a:prstGeom prst="rect">
            <a:avLst/>
          </a:prstGeom>
          <a:noFill/>
        </p:spPr>
        <p:txBody>
          <a:bodyPr wrap="square">
            <a:spAutoFit/>
          </a:bodyPr>
          <a:lstStyle/>
          <a:p>
            <a:pPr algn="ctr"/>
            <a:r>
              <a:rPr lang="en-GB" sz="1600" spc="-5" dirty="0">
                <a:solidFill>
                  <a:schemeClr val="bg1"/>
                </a:solidFill>
                <a:latin typeface="Avenir Next Demi Bold" panose="020B0503020202020204" pitchFamily="34" charset="0"/>
                <a:cs typeface="Calibri" panose="020F0502020204030204" pitchFamily="34" charset="0"/>
              </a:rPr>
              <a:t> AUTO1-AL1</a:t>
            </a:r>
            <a:endParaRPr lang="en-GB" sz="1600" dirty="0">
              <a:latin typeface="Avenir Next Demi Bold" panose="020B0503020202020204" pitchFamily="34" charset="0"/>
            </a:endParaRPr>
          </a:p>
        </p:txBody>
      </p:sp>
      <p:cxnSp>
        <p:nvCxnSpPr>
          <p:cNvPr id="131" name="Straight Connector 130">
            <a:extLst>
              <a:ext uri="{FF2B5EF4-FFF2-40B4-BE49-F238E27FC236}">
                <a16:creationId xmlns:a16="http://schemas.microsoft.com/office/drawing/2014/main" id="{AF27B008-8509-8D4F-935A-3EAC6617DFEE}"/>
              </a:ext>
            </a:extLst>
          </p:cNvPr>
          <p:cNvCxnSpPr>
            <a:cxnSpLocks/>
          </p:cNvCxnSpPr>
          <p:nvPr/>
        </p:nvCxnSpPr>
        <p:spPr>
          <a:xfrm flipV="1">
            <a:off x="4923956" y="1307281"/>
            <a:ext cx="0" cy="473806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419A147-B9EA-D840-941D-8820B3738495}"/>
              </a:ext>
            </a:extLst>
          </p:cNvPr>
          <p:cNvCxnSpPr>
            <a:cxnSpLocks/>
          </p:cNvCxnSpPr>
          <p:nvPr/>
        </p:nvCxnSpPr>
        <p:spPr>
          <a:xfrm flipV="1">
            <a:off x="6651331" y="1307282"/>
            <a:ext cx="82816" cy="474084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F446003-C64E-F94E-A51D-C18E705E305A}"/>
              </a:ext>
            </a:extLst>
          </p:cNvPr>
          <p:cNvCxnSpPr>
            <a:cxnSpLocks/>
          </p:cNvCxnSpPr>
          <p:nvPr/>
        </p:nvCxnSpPr>
        <p:spPr>
          <a:xfrm>
            <a:off x="737180" y="2275274"/>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A39DED8-2512-A347-BA8B-DD3EB461F836}"/>
              </a:ext>
            </a:extLst>
          </p:cNvPr>
          <p:cNvCxnSpPr>
            <a:cxnSpLocks/>
          </p:cNvCxnSpPr>
          <p:nvPr/>
        </p:nvCxnSpPr>
        <p:spPr>
          <a:xfrm>
            <a:off x="737180" y="3064219"/>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ADF4CD3-C2A4-E845-A779-76ED1C3A0381}"/>
              </a:ext>
            </a:extLst>
          </p:cNvPr>
          <p:cNvCxnSpPr>
            <a:cxnSpLocks/>
          </p:cNvCxnSpPr>
          <p:nvPr/>
        </p:nvCxnSpPr>
        <p:spPr>
          <a:xfrm>
            <a:off x="737179" y="4568644"/>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56E11D20-9632-5A44-858E-82EE9424DB11}"/>
              </a:ext>
            </a:extLst>
          </p:cNvPr>
          <p:cNvCxnSpPr>
            <a:cxnSpLocks/>
          </p:cNvCxnSpPr>
          <p:nvPr/>
        </p:nvCxnSpPr>
        <p:spPr>
          <a:xfrm>
            <a:off x="714244" y="5319426"/>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525FDAF-D8D8-AA46-997A-AD7C9D77389D}"/>
              </a:ext>
            </a:extLst>
          </p:cNvPr>
          <p:cNvCxnSpPr>
            <a:cxnSpLocks/>
          </p:cNvCxnSpPr>
          <p:nvPr/>
        </p:nvCxnSpPr>
        <p:spPr>
          <a:xfrm>
            <a:off x="705766" y="6048123"/>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8" name="Title 1">
            <a:extLst>
              <a:ext uri="{FF2B5EF4-FFF2-40B4-BE49-F238E27FC236}">
                <a16:creationId xmlns:a16="http://schemas.microsoft.com/office/drawing/2014/main" id="{A22767F8-54E5-7247-881B-27F71266A125}"/>
              </a:ext>
            </a:extLst>
          </p:cNvPr>
          <p:cNvSpPr txBox="1">
            <a:spLocks/>
          </p:cNvSpPr>
          <p:nvPr/>
        </p:nvSpPr>
        <p:spPr>
          <a:xfrm>
            <a:off x="718556" y="398376"/>
            <a:ext cx="9103822" cy="958337"/>
          </a:xfrm>
          <a:prstGeom prst="rect">
            <a:avLst/>
          </a:prstGeom>
        </p:spPr>
        <p:txBody>
          <a:bodyPr/>
          <a:lstStyle>
            <a:lvl1pPr algn="l" defTabSz="914400" rtl="0" eaLnBrk="1" latinLnBrk="0" hangingPunct="1">
              <a:lnSpc>
                <a:spcPct val="90000"/>
              </a:lnSpc>
              <a:spcBef>
                <a:spcPct val="0"/>
              </a:spcBef>
              <a:buNone/>
              <a:defRPr sz="2400" b="0" i="0" kern="1200">
                <a:solidFill>
                  <a:srgbClr val="00ACB8"/>
                </a:solidFill>
                <a:latin typeface="Avenir Next Medium" panose="020B0503020202020204" pitchFamily="34" charset="0"/>
                <a:ea typeface="+mj-ea"/>
                <a:cs typeface="+mj-cs"/>
              </a:defRPr>
            </a:lvl1pPr>
          </a:lstStyle>
          <a:p>
            <a:r>
              <a:rPr lang="en-US" sz="2200" dirty="0"/>
              <a:t>Broad pipeline of clinical programs</a:t>
            </a:r>
            <a:br>
              <a:rPr lang="en-US" dirty="0"/>
            </a:br>
            <a:r>
              <a:rPr lang="en-US" sz="1600" dirty="0">
                <a:solidFill>
                  <a:schemeClr val="bg1"/>
                </a:solidFill>
                <a:latin typeface="Avenir Next" panose="020B0503020202020204" pitchFamily="34" charset="0"/>
              </a:rPr>
              <a:t>Designed to address limitations of current T cell therapies</a:t>
            </a:r>
          </a:p>
        </p:txBody>
      </p:sp>
      <p:cxnSp>
        <p:nvCxnSpPr>
          <p:cNvPr id="139" name="Straight Connector 138">
            <a:extLst>
              <a:ext uri="{FF2B5EF4-FFF2-40B4-BE49-F238E27FC236}">
                <a16:creationId xmlns:a16="http://schemas.microsoft.com/office/drawing/2014/main" id="{B35D4887-F97F-2C4A-AEFB-D488A3CCAD5C}"/>
              </a:ext>
            </a:extLst>
          </p:cNvPr>
          <p:cNvCxnSpPr>
            <a:cxnSpLocks/>
          </p:cNvCxnSpPr>
          <p:nvPr/>
        </p:nvCxnSpPr>
        <p:spPr>
          <a:xfrm flipV="1">
            <a:off x="705766" y="1304504"/>
            <a:ext cx="10457" cy="474361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53A21E9-20C6-7540-AF92-18677FDD20AF}"/>
              </a:ext>
            </a:extLst>
          </p:cNvPr>
          <p:cNvSpPr txBox="1"/>
          <p:nvPr/>
        </p:nvSpPr>
        <p:spPr>
          <a:xfrm>
            <a:off x="9016837" y="4762627"/>
            <a:ext cx="2451493" cy="338554"/>
          </a:xfrm>
          <a:prstGeom prst="rect">
            <a:avLst/>
          </a:prstGeom>
          <a:noFill/>
        </p:spPr>
        <p:txBody>
          <a:bodyPr wrap="square">
            <a:spAutoFit/>
          </a:bodyPr>
          <a:lstStyle/>
          <a:p>
            <a:r>
              <a:rPr lang="en-GB" sz="1600" spc="-5" dirty="0">
                <a:solidFill>
                  <a:schemeClr val="accent1">
                    <a:lumMod val="50000"/>
                  </a:schemeClr>
                </a:solidFill>
                <a:latin typeface="Avenir Next Medium" panose="020B0503020202020204" pitchFamily="34" charset="0"/>
              </a:rPr>
              <a:t>To be partnered</a:t>
            </a:r>
            <a:endParaRPr lang="en-GB" sz="1600" dirty="0">
              <a:solidFill>
                <a:schemeClr val="accent1">
                  <a:lumMod val="50000"/>
                </a:schemeClr>
              </a:solidFill>
              <a:latin typeface="Avenir Next Medium" panose="020B0503020202020204" pitchFamily="34" charset="0"/>
            </a:endParaRPr>
          </a:p>
        </p:txBody>
      </p:sp>
      <p:sp>
        <p:nvSpPr>
          <p:cNvPr id="57" name="TextBox 56">
            <a:extLst>
              <a:ext uri="{FF2B5EF4-FFF2-40B4-BE49-F238E27FC236}">
                <a16:creationId xmlns:a16="http://schemas.microsoft.com/office/drawing/2014/main" id="{E6016CC6-E21D-46EE-9C76-30DA31BC30CB}"/>
              </a:ext>
            </a:extLst>
          </p:cNvPr>
          <p:cNvSpPr txBox="1"/>
          <p:nvPr/>
        </p:nvSpPr>
        <p:spPr>
          <a:xfrm>
            <a:off x="766840" y="3303979"/>
            <a:ext cx="1275990" cy="338554"/>
          </a:xfrm>
          <a:prstGeom prst="rect">
            <a:avLst/>
          </a:prstGeom>
          <a:noFill/>
        </p:spPr>
        <p:txBody>
          <a:bodyPr wrap="square">
            <a:spAutoFit/>
          </a:bodyPr>
          <a:lstStyle/>
          <a:p>
            <a:r>
              <a:rPr lang="en-GB" sz="1600" spc="-5" dirty="0">
                <a:solidFill>
                  <a:schemeClr val="accent1">
                    <a:lumMod val="50000"/>
                  </a:schemeClr>
                </a:solidFill>
                <a:latin typeface="Avenir Next Medium" panose="020B0503020202020204" pitchFamily="34" charset="0"/>
              </a:rPr>
              <a:t>AUTO1</a:t>
            </a:r>
            <a:endParaRPr lang="en-GB" sz="1600" dirty="0">
              <a:solidFill>
                <a:schemeClr val="accent1">
                  <a:lumMod val="50000"/>
                </a:schemeClr>
              </a:solidFill>
              <a:latin typeface="Avenir Next Medium" panose="020B0503020202020204" pitchFamily="34" charset="0"/>
            </a:endParaRPr>
          </a:p>
        </p:txBody>
      </p:sp>
      <p:sp>
        <p:nvSpPr>
          <p:cNvPr id="59" name="TextBox 58">
            <a:extLst>
              <a:ext uri="{FF2B5EF4-FFF2-40B4-BE49-F238E27FC236}">
                <a16:creationId xmlns:a16="http://schemas.microsoft.com/office/drawing/2014/main" id="{739FA2DA-EF16-4454-B630-2E2A6B65441B}"/>
              </a:ext>
            </a:extLst>
          </p:cNvPr>
          <p:cNvSpPr txBox="1"/>
          <p:nvPr/>
        </p:nvSpPr>
        <p:spPr>
          <a:xfrm>
            <a:off x="2398439" y="3287359"/>
            <a:ext cx="2302954" cy="338554"/>
          </a:xfrm>
          <a:prstGeom prst="rect">
            <a:avLst/>
          </a:prstGeom>
          <a:noFill/>
        </p:spPr>
        <p:txBody>
          <a:bodyPr wrap="square">
            <a:spAutoFit/>
          </a:bodyPr>
          <a:lstStyle/>
          <a:p>
            <a:r>
              <a:rPr lang="en-GB" sz="1600" spc="-5" dirty="0">
                <a:solidFill>
                  <a:schemeClr val="accent1">
                    <a:lumMod val="50000"/>
                  </a:schemeClr>
                </a:solidFill>
                <a:latin typeface="Avenir Next Medium" panose="020B0503020202020204" pitchFamily="34" charset="0"/>
              </a:rPr>
              <a:t>PCNSL</a:t>
            </a:r>
            <a:r>
              <a:rPr lang="en-GB" sz="1600" baseline="30000" dirty="0">
                <a:solidFill>
                  <a:schemeClr val="accent1">
                    <a:lumMod val="50000"/>
                  </a:schemeClr>
                </a:solidFill>
                <a:latin typeface="Avenir Next" panose="020B0503020202020204" pitchFamily="34" charset="0"/>
              </a:rPr>
              <a:t> † </a:t>
            </a:r>
            <a:r>
              <a:rPr lang="en-GB" sz="1600" b="0" i="0" baseline="30000" dirty="0">
                <a:solidFill>
                  <a:schemeClr val="accent1">
                    <a:lumMod val="50000"/>
                  </a:schemeClr>
                </a:solidFill>
                <a:latin typeface="Avenir Next" panose="020B0503020202020204" pitchFamily="34" charset="0"/>
              </a:rPr>
              <a:t>†</a:t>
            </a:r>
            <a:endParaRPr lang="en-GB" sz="1600" dirty="0">
              <a:solidFill>
                <a:schemeClr val="accent1">
                  <a:lumMod val="50000"/>
                </a:schemeClr>
              </a:solidFill>
              <a:latin typeface="Avenir Next Medium" panose="020B0503020202020204" pitchFamily="34" charset="0"/>
            </a:endParaRPr>
          </a:p>
        </p:txBody>
      </p:sp>
      <p:sp>
        <p:nvSpPr>
          <p:cNvPr id="60" name="TextBox 59">
            <a:extLst>
              <a:ext uri="{FF2B5EF4-FFF2-40B4-BE49-F238E27FC236}">
                <a16:creationId xmlns:a16="http://schemas.microsoft.com/office/drawing/2014/main" id="{BB75994C-677C-4E94-B154-4DCB6CCE7DC7}"/>
              </a:ext>
            </a:extLst>
          </p:cNvPr>
          <p:cNvSpPr txBox="1"/>
          <p:nvPr/>
        </p:nvSpPr>
        <p:spPr>
          <a:xfrm>
            <a:off x="4989447" y="3296690"/>
            <a:ext cx="1275990" cy="338554"/>
          </a:xfrm>
          <a:prstGeom prst="rect">
            <a:avLst/>
          </a:prstGeom>
          <a:noFill/>
        </p:spPr>
        <p:txBody>
          <a:bodyPr wrap="square">
            <a:spAutoFit/>
          </a:bodyPr>
          <a:lstStyle/>
          <a:p>
            <a:r>
              <a:rPr lang="en-GB" sz="1600" spc="-5" dirty="0">
                <a:solidFill>
                  <a:schemeClr val="accent1">
                    <a:lumMod val="50000"/>
                  </a:schemeClr>
                </a:solidFill>
                <a:latin typeface="Avenir Next Medium" panose="020B0503020202020204" pitchFamily="34" charset="0"/>
              </a:rPr>
              <a:t>CD19</a:t>
            </a:r>
            <a:endParaRPr lang="en-GB" sz="1600" dirty="0">
              <a:solidFill>
                <a:schemeClr val="accent1">
                  <a:lumMod val="50000"/>
                </a:schemeClr>
              </a:solidFill>
              <a:latin typeface="Avenir Next Medium" panose="020B0503020202020204" pitchFamily="34" charset="0"/>
            </a:endParaRPr>
          </a:p>
        </p:txBody>
      </p:sp>
      <p:sp>
        <p:nvSpPr>
          <p:cNvPr id="61" name="Rectangle: Rounded Corners 73">
            <a:extLst>
              <a:ext uri="{FF2B5EF4-FFF2-40B4-BE49-F238E27FC236}">
                <a16:creationId xmlns:a16="http://schemas.microsoft.com/office/drawing/2014/main" id="{B65E3CB3-A308-40BB-AC1C-2888D770F9F9}"/>
              </a:ext>
            </a:extLst>
          </p:cNvPr>
          <p:cNvSpPr/>
          <p:nvPr/>
        </p:nvSpPr>
        <p:spPr>
          <a:xfrm>
            <a:off x="6886056" y="3254246"/>
            <a:ext cx="1843387" cy="416103"/>
          </a:xfrm>
          <a:prstGeom prst="roundRect">
            <a:avLst>
              <a:gd name="adj" fmla="val 4963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62" name="TextBox 61">
            <a:extLst>
              <a:ext uri="{FF2B5EF4-FFF2-40B4-BE49-F238E27FC236}">
                <a16:creationId xmlns:a16="http://schemas.microsoft.com/office/drawing/2014/main" id="{7B19488A-9975-4EC3-BAAF-5D04420512CC}"/>
              </a:ext>
            </a:extLst>
          </p:cNvPr>
          <p:cNvSpPr txBox="1"/>
          <p:nvPr/>
        </p:nvSpPr>
        <p:spPr>
          <a:xfrm>
            <a:off x="7010528" y="3305647"/>
            <a:ext cx="1559584" cy="338554"/>
          </a:xfrm>
          <a:prstGeom prst="rect">
            <a:avLst/>
          </a:prstGeom>
          <a:noFill/>
        </p:spPr>
        <p:txBody>
          <a:bodyPr wrap="square">
            <a:spAutoFit/>
          </a:bodyPr>
          <a:lstStyle/>
          <a:p>
            <a:pPr algn="ctr"/>
            <a:r>
              <a:rPr lang="en-GB" sz="1600" b="1" spc="-5" dirty="0">
                <a:solidFill>
                  <a:schemeClr val="bg1"/>
                </a:solidFill>
                <a:latin typeface="Avenir Next Demi Bold" panose="020B0503020202020204" pitchFamily="34" charset="0"/>
                <a:cs typeface="Calibri" panose="020F0502020204030204" pitchFamily="34" charset="0"/>
              </a:rPr>
              <a:t> CAROUSEL</a:t>
            </a:r>
            <a:endParaRPr lang="en-GB" sz="1600" b="1" dirty="0">
              <a:latin typeface="Avenir Next Demi Bold" panose="020B0503020202020204" pitchFamily="34" charset="0"/>
            </a:endParaRPr>
          </a:p>
        </p:txBody>
      </p:sp>
      <p:cxnSp>
        <p:nvCxnSpPr>
          <p:cNvPr id="63" name="Straight Connector 62">
            <a:extLst>
              <a:ext uri="{FF2B5EF4-FFF2-40B4-BE49-F238E27FC236}">
                <a16:creationId xmlns:a16="http://schemas.microsoft.com/office/drawing/2014/main" id="{E9F34684-B207-4624-94A5-203B79A16116}"/>
              </a:ext>
            </a:extLst>
          </p:cNvPr>
          <p:cNvCxnSpPr>
            <a:cxnSpLocks/>
          </p:cNvCxnSpPr>
          <p:nvPr/>
        </p:nvCxnSpPr>
        <p:spPr>
          <a:xfrm>
            <a:off x="728441" y="3807508"/>
            <a:ext cx="10554015"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613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19D4CF-B394-8C42-96F2-66E0CA82852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B0983FF-4977-374B-8B5B-8BB7F3D0294A}" type="slidenum">
              <a:rPr lang="en-US" sz="1200" smtClean="0">
                <a:solidFill>
                  <a:srgbClr val="00ACB8"/>
                </a:solidFill>
              </a:rPr>
              <a:pPr algn="r"/>
              <a:t>6</a:t>
            </a:fld>
            <a:endParaRPr lang="en-US" sz="1200" dirty="0">
              <a:solidFill>
                <a:srgbClr val="00ACB8"/>
              </a:solidFill>
            </a:endParaRPr>
          </a:p>
        </p:txBody>
      </p:sp>
      <p:sp>
        <p:nvSpPr>
          <p:cNvPr id="6" name="Title Placeholder 1">
            <a:extLst>
              <a:ext uri="{FF2B5EF4-FFF2-40B4-BE49-F238E27FC236}">
                <a16:creationId xmlns:a16="http://schemas.microsoft.com/office/drawing/2014/main" id="{B4DE7F66-4BF8-824E-B083-C3B02B4782A5}"/>
              </a:ext>
            </a:extLst>
          </p:cNvPr>
          <p:cNvSpPr txBox="1">
            <a:spLocks/>
          </p:cNvSpPr>
          <p:nvPr/>
        </p:nvSpPr>
        <p:spPr>
          <a:xfrm>
            <a:off x="838200" y="5640357"/>
            <a:ext cx="10515600" cy="10084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pPr algn="r">
              <a:lnSpc>
                <a:spcPts val="2480"/>
              </a:lnSpc>
            </a:pPr>
            <a:r>
              <a:rPr lang="en-US" b="0" i="0" dirty="0">
                <a:solidFill>
                  <a:schemeClr val="accent1">
                    <a:lumMod val="50000"/>
                  </a:schemeClr>
                </a:solidFill>
                <a:latin typeface="Avenir Next Medium" panose="020B0503020202020204" pitchFamily="34" charset="0"/>
              </a:rPr>
              <a:t>Adult Acute Lymphoblastic Leukemia</a:t>
            </a:r>
          </a:p>
          <a:p>
            <a:pPr algn="r">
              <a:lnSpc>
                <a:spcPts val="2480"/>
              </a:lnSpc>
            </a:pPr>
            <a:r>
              <a:rPr lang="en-US" sz="1800" dirty="0">
                <a:solidFill>
                  <a:srgbClr val="00ACB8"/>
                </a:solidFill>
                <a:latin typeface="Avenir Next Medium" panose="020B0503020202020204" pitchFamily="34" charset="0"/>
              </a:rPr>
              <a:t>AUTO1— Potential as a standalone therapy</a:t>
            </a:r>
            <a:endParaRPr lang="en-US" sz="1800" b="0" i="0" dirty="0">
              <a:solidFill>
                <a:srgbClr val="00ACB8"/>
              </a:solidFill>
              <a:latin typeface="Avenir Next Medium" panose="020B0503020202020204" pitchFamily="34" charset="0"/>
            </a:endParaRPr>
          </a:p>
        </p:txBody>
      </p:sp>
    </p:spTree>
    <p:extLst>
      <p:ext uri="{BB962C8B-B14F-4D97-AF65-F5344CB8AC3E}">
        <p14:creationId xmlns:p14="http://schemas.microsoft.com/office/powerpoint/2010/main" val="986239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8A93C0C-A937-164D-8D8F-CBC22FF1BCE4}"/>
              </a:ext>
            </a:extLst>
          </p:cNvPr>
          <p:cNvSpPr txBox="1">
            <a:spLocks/>
          </p:cNvSpPr>
          <p:nvPr/>
        </p:nvSpPr>
        <p:spPr>
          <a:xfrm>
            <a:off x="766192" y="5953521"/>
            <a:ext cx="10659615" cy="684686"/>
          </a:xfrm>
          <a:prstGeom prst="rect">
            <a:avLst/>
          </a:prstGeom>
          <a:noFill/>
          <a:ln w="38100">
            <a:noFill/>
          </a:ln>
        </p:spPr>
        <p:txBody>
          <a:bodyPr vert="horz" lIns="91440" tIns="45720" rIns="91440" bIns="45720" rtlCol="0" anchor="ctr">
            <a:no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defRPr/>
            </a:pPr>
            <a:r>
              <a:rPr lang="en-US" altLang="en-US" sz="1100" dirty="0">
                <a:solidFill>
                  <a:schemeClr val="bg1">
                    <a:lumMod val="50000"/>
                  </a:schemeClr>
                </a:solidFill>
                <a:latin typeface="Avenir Next" panose="020B0503020202020204" pitchFamily="34" charset="0"/>
              </a:rPr>
              <a:t>*</a:t>
            </a:r>
            <a:r>
              <a:rPr lang="en-GB" sz="1100" dirty="0">
                <a:solidFill>
                  <a:schemeClr val="bg1">
                    <a:lumMod val="50000"/>
                  </a:schemeClr>
                </a:solidFill>
                <a:latin typeface="Avenir Next" panose="020B0503020202020204" pitchFamily="34" charset="0"/>
              </a:rPr>
              <a:t>SEER and EUCAN estimates (respectively) for US and EU epi</a:t>
            </a:r>
            <a:endParaRPr lang="en-US" altLang="en-US" sz="1100" dirty="0">
              <a:solidFill>
                <a:schemeClr val="bg1">
                  <a:lumMod val="50000"/>
                </a:schemeClr>
              </a:solidFill>
              <a:latin typeface="Avenir Next" panose="020B0503020202020204" pitchFamily="34" charset="0"/>
            </a:endParaRPr>
          </a:p>
          <a:p>
            <a:pPr lvl="0">
              <a:defRPr/>
            </a:pPr>
            <a:endParaRPr lang="en-US" altLang="en-US" sz="1100" dirty="0">
              <a:solidFill>
                <a:schemeClr val="bg1">
                  <a:lumMod val="50000"/>
                </a:schemeClr>
              </a:solidFill>
              <a:latin typeface="Avenir Next" panose="020B0503020202020204" pitchFamily="34" charset="0"/>
            </a:endParaRPr>
          </a:p>
        </p:txBody>
      </p:sp>
      <p:sp>
        <p:nvSpPr>
          <p:cNvPr id="8" name="Content Placeholder 2">
            <a:extLst>
              <a:ext uri="{FF2B5EF4-FFF2-40B4-BE49-F238E27FC236}">
                <a16:creationId xmlns:a16="http://schemas.microsoft.com/office/drawing/2014/main" id="{C8349AAF-47C6-DF42-B07E-282EE3552D5A}"/>
              </a:ext>
            </a:extLst>
          </p:cNvPr>
          <p:cNvSpPr txBox="1">
            <a:spLocks/>
          </p:cNvSpPr>
          <p:nvPr/>
        </p:nvSpPr>
        <p:spPr>
          <a:xfrm>
            <a:off x="4212133" y="1525635"/>
            <a:ext cx="7141665" cy="4626191"/>
          </a:xfrm>
          <a:prstGeom prst="rect">
            <a:avLst/>
          </a:prstGeom>
        </p:spPr>
        <p:txBody>
          <a:bodyPr vert="horz" lIns="91440" tIns="45720" rIns="91440" bIns="45720" rtlCol="0">
            <a:noAutofit/>
          </a:bodyPr>
          <a:lstStyle>
            <a:lvl1pPr marL="354013" indent="-354013" algn="l" defTabSz="685783" rtl="0" eaLnBrk="1" latinLnBrk="0" hangingPunct="1">
              <a:lnSpc>
                <a:spcPct val="120000"/>
              </a:lnSpc>
              <a:spcBef>
                <a:spcPts val="0"/>
              </a:spcBef>
              <a:buClr>
                <a:srgbClr val="002060"/>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1pPr>
            <a:lvl2pPr marL="717550" indent="-363538" algn="l" defTabSz="685783" rtl="0" eaLnBrk="1" latinLnBrk="0" hangingPunct="1">
              <a:lnSpc>
                <a:spcPct val="120000"/>
              </a:lnSpc>
              <a:spcBef>
                <a:spcPts val="0"/>
              </a:spcBef>
              <a:buSzPct val="86000"/>
              <a:buFont typeface="Calibri" panose="020F050202020403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982663" indent="-265113" algn="l" defTabSz="685783" rtl="0" eaLnBrk="1" latinLnBrk="0" hangingPunct="1">
              <a:lnSpc>
                <a:spcPct val="120000"/>
              </a:lnSpc>
              <a:spcBef>
                <a:spcPts val="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258888" indent="-276225" algn="l" defTabSz="685783" rtl="0" eaLnBrk="1" latinLnBrk="0" hangingPunct="1">
              <a:lnSpc>
                <a:spcPct val="120000"/>
              </a:lnSpc>
              <a:spcBef>
                <a:spcPts val="0"/>
              </a:spcBef>
              <a:buFont typeface="Calibri Light" panose="020F0302020204030204" pitchFamily="34" charset="0"/>
              <a:buChar char="–"/>
              <a:defRPr sz="1200" kern="1200">
                <a:solidFill>
                  <a:schemeClr val="tx1"/>
                </a:solidFill>
                <a:latin typeface="Calibri" panose="020F0502020204030204" pitchFamily="34" charset="0"/>
                <a:ea typeface="+mn-ea"/>
                <a:cs typeface="Calibri" panose="020F0502020204030204" pitchFamily="34" charset="0"/>
              </a:defRPr>
            </a:lvl4pPr>
            <a:lvl5pPr marL="1435100" indent="-134938" algn="l" defTabSz="685783" rtl="0" eaLnBrk="1" latinLnBrk="0" hangingPunct="1">
              <a:lnSpc>
                <a:spcPct val="120000"/>
              </a:lnSpc>
              <a:spcBef>
                <a:spcPts val="0"/>
              </a:spcBef>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nSpc>
                <a:spcPct val="100000"/>
              </a:lnSpc>
              <a:spcBef>
                <a:spcPts val="900"/>
              </a:spcBef>
              <a:buClr>
                <a:srgbClr val="000000"/>
              </a:buClr>
              <a:buSzPct val="88000"/>
              <a:buNone/>
              <a:defRPr/>
            </a:pPr>
            <a:r>
              <a:rPr lang="en-GB" sz="1600" b="1" dirty="0">
                <a:solidFill>
                  <a:srgbClr val="00ACB8"/>
                </a:solidFill>
                <a:latin typeface="Avenir Next Demi Bold" panose="020B0503020202020204" pitchFamily="34" charset="0"/>
              </a:rPr>
              <a:t>HIGH UNMET MEDICAL NEED</a:t>
            </a:r>
          </a:p>
          <a:p>
            <a:pPr marL="228600" lvl="1" indent="-228600">
              <a:lnSpc>
                <a:spcPct val="100000"/>
              </a:lnSpc>
              <a:spcBef>
                <a:spcPts val="900"/>
              </a:spcBef>
              <a:buClr>
                <a:srgbClr val="00ACB8"/>
              </a:buClr>
              <a:buSzPct val="120000"/>
              <a:buFont typeface="Courier New" panose="02070309020205020404" pitchFamily="49" charset="0"/>
              <a:buChar char="o"/>
              <a:defRPr/>
            </a:pPr>
            <a:r>
              <a:rPr lang="en-GB" dirty="0">
                <a:solidFill>
                  <a:schemeClr val="accent1">
                    <a:lumMod val="50000"/>
                  </a:schemeClr>
                </a:solidFill>
                <a:latin typeface="Avenir Next" panose="020B0503020202020204" pitchFamily="34" charset="0"/>
              </a:rPr>
              <a:t>Combination chemotherapy enables 90% of adult ALL patients to experience CR, but only 30% to 40% will achieve long-term remission</a:t>
            </a:r>
          </a:p>
          <a:p>
            <a:pPr marL="228600" lvl="1" indent="-228600">
              <a:lnSpc>
                <a:spcPct val="100000"/>
              </a:lnSpc>
              <a:spcBef>
                <a:spcPts val="900"/>
              </a:spcBef>
              <a:buClr>
                <a:srgbClr val="00ACB8"/>
              </a:buClr>
              <a:buSzPct val="120000"/>
              <a:buFont typeface="Courier New" panose="02070309020205020404" pitchFamily="49" charset="0"/>
              <a:buChar char="o"/>
              <a:defRPr/>
            </a:pPr>
            <a:r>
              <a:rPr lang="en-GB" dirty="0">
                <a:solidFill>
                  <a:schemeClr val="accent1">
                    <a:lumMod val="50000"/>
                  </a:schemeClr>
                </a:solidFill>
                <a:latin typeface="Avenir Next" panose="020B0503020202020204" pitchFamily="34" charset="0"/>
              </a:rPr>
              <a:t>Median overall survival is &lt; 1 year in r/r ALL</a:t>
            </a:r>
          </a:p>
          <a:p>
            <a:pPr marL="228600" lvl="1" indent="-228600">
              <a:lnSpc>
                <a:spcPct val="100000"/>
              </a:lnSpc>
              <a:spcBef>
                <a:spcPts val="900"/>
              </a:spcBef>
              <a:buClr>
                <a:srgbClr val="00ACB8"/>
              </a:buClr>
              <a:buSzPct val="120000"/>
              <a:buFont typeface="Courier New" panose="02070309020205020404" pitchFamily="49" charset="0"/>
              <a:buChar char="o"/>
              <a:defRPr/>
            </a:pPr>
            <a:r>
              <a:rPr lang="en-GB" dirty="0">
                <a:solidFill>
                  <a:schemeClr val="accent1">
                    <a:lumMod val="50000"/>
                  </a:schemeClr>
                </a:solidFill>
                <a:latin typeface="Avenir Next" panose="020B0503020202020204" pitchFamily="34" charset="0"/>
              </a:rPr>
              <a:t>Only redirected T cell therapy for adult patients is blinatumomab</a:t>
            </a:r>
          </a:p>
          <a:p>
            <a:pPr marL="228600" lvl="1" indent="-228600">
              <a:lnSpc>
                <a:spcPct val="100000"/>
              </a:lnSpc>
              <a:spcBef>
                <a:spcPts val="900"/>
              </a:spcBef>
              <a:buClr>
                <a:srgbClr val="00ACB8"/>
              </a:buClr>
              <a:buSzPct val="120000"/>
              <a:buFont typeface="Courier New" panose="02070309020205020404" pitchFamily="49" charset="0"/>
              <a:buChar char="o"/>
              <a:defRPr/>
            </a:pPr>
            <a:r>
              <a:rPr lang="en-GB" dirty="0">
                <a:solidFill>
                  <a:schemeClr val="accent1">
                    <a:lumMod val="50000"/>
                  </a:schemeClr>
                </a:solidFill>
                <a:latin typeface="Avenir Next" panose="020B0503020202020204" pitchFamily="34" charset="0"/>
              </a:rPr>
              <a:t>CAR T therapies are highly active, but require subsequent allograft to achieve durability </a:t>
            </a:r>
          </a:p>
          <a:p>
            <a:pPr marL="228600" lvl="1" indent="-228600">
              <a:lnSpc>
                <a:spcPct val="100000"/>
              </a:lnSpc>
              <a:spcBef>
                <a:spcPts val="900"/>
              </a:spcBef>
              <a:buClr>
                <a:srgbClr val="00ACB8"/>
              </a:buClr>
              <a:buSzPct val="120000"/>
              <a:buFont typeface="Courier New" panose="02070309020205020404" pitchFamily="49" charset="0"/>
              <a:buChar char="o"/>
              <a:defRPr/>
            </a:pPr>
            <a:r>
              <a:rPr lang="en-GB" dirty="0">
                <a:solidFill>
                  <a:schemeClr val="accent1">
                    <a:lumMod val="50000"/>
                  </a:schemeClr>
                </a:solidFill>
                <a:latin typeface="Avenir Next" panose="020B0503020202020204" pitchFamily="34" charset="0"/>
              </a:rPr>
              <a:t>Patients are generally more fragile with co-morbidities, yet CAR T toxicities in this setting have been notable with high incidences of severe CRS and cases of fatal neurotoxicity</a:t>
            </a:r>
          </a:p>
          <a:p>
            <a:pPr marL="228600" lvl="1" indent="-228600">
              <a:lnSpc>
                <a:spcPct val="100000"/>
              </a:lnSpc>
              <a:spcBef>
                <a:spcPts val="900"/>
              </a:spcBef>
              <a:buClr>
                <a:srgbClr val="00ACB8"/>
              </a:buClr>
              <a:buSzPct val="120000"/>
              <a:buFont typeface="Courier New" panose="02070309020205020404" pitchFamily="49" charset="0"/>
              <a:buChar char="o"/>
              <a:defRPr/>
            </a:pPr>
            <a:r>
              <a:rPr lang="en-GB" dirty="0">
                <a:solidFill>
                  <a:schemeClr val="accent1">
                    <a:lumMod val="50000"/>
                  </a:schemeClr>
                </a:solidFill>
                <a:latin typeface="Avenir Next" panose="020B0503020202020204" pitchFamily="34" charset="0"/>
              </a:rPr>
              <a:t>Opportunity to conduct further clinical study for second line treatment label increasing addressable patient population</a:t>
            </a:r>
          </a:p>
          <a:p>
            <a:pPr marL="0" lvl="1" indent="0">
              <a:lnSpc>
                <a:spcPct val="100000"/>
              </a:lnSpc>
              <a:spcBef>
                <a:spcPts val="2100"/>
              </a:spcBef>
              <a:buClr>
                <a:srgbClr val="00ACB8"/>
              </a:buClr>
              <a:buSzPct val="120000"/>
              <a:buNone/>
              <a:defRPr/>
            </a:pPr>
            <a:r>
              <a:rPr lang="en-GB" b="1" spc="90" dirty="0">
                <a:solidFill>
                  <a:srgbClr val="00ACB8"/>
                </a:solidFill>
                <a:latin typeface="Avenir Next Demi Bold" panose="020B0503020202020204" pitchFamily="34" charset="0"/>
              </a:rPr>
              <a:t>   FDA GRANTED AUTO1 ORPHAN DRUG DESIGNATION FOR ALL </a:t>
            </a:r>
          </a:p>
          <a:p>
            <a:pPr marL="228600" lvl="1" indent="-228600">
              <a:lnSpc>
                <a:spcPct val="100000"/>
              </a:lnSpc>
              <a:spcBef>
                <a:spcPts val="900"/>
              </a:spcBef>
              <a:buClr>
                <a:srgbClr val="00ACB8"/>
              </a:buClr>
              <a:buSzPct val="120000"/>
              <a:buFont typeface="Courier New" panose="02070309020205020404" pitchFamily="49" charset="0"/>
              <a:buChar char="o"/>
              <a:defRPr/>
            </a:pPr>
            <a:endParaRPr lang="en-GB" dirty="0">
              <a:solidFill>
                <a:schemeClr val="accent1">
                  <a:lumMod val="50000"/>
                </a:schemeClr>
              </a:solidFill>
              <a:latin typeface="Avenir Next" panose="020B0503020202020204" pitchFamily="34" charset="0"/>
            </a:endParaRPr>
          </a:p>
        </p:txBody>
      </p:sp>
      <p:sp>
        <p:nvSpPr>
          <p:cNvPr id="14" name="Slide Number Placeholder 2">
            <a:extLst>
              <a:ext uri="{FF2B5EF4-FFF2-40B4-BE49-F238E27FC236}">
                <a16:creationId xmlns:a16="http://schemas.microsoft.com/office/drawing/2014/main" id="{E910F124-A240-8A44-8FAA-E8F98933111C}"/>
              </a:ext>
            </a:extLst>
          </p:cNvPr>
          <p:cNvSpPr>
            <a:spLocks noGrp="1"/>
          </p:cNvSpPr>
          <p:nvPr>
            <p:ph type="sldNum" sz="quarter" idx="10"/>
          </p:nvPr>
        </p:nvSpPr>
        <p:spPr>
          <a:xfrm>
            <a:off x="8610600" y="6356350"/>
            <a:ext cx="2743200" cy="365125"/>
          </a:xfrm>
        </p:spPr>
        <p:txBody>
          <a:bodyPr/>
          <a:lstStyle/>
          <a:p>
            <a:fld id="{EB0983FF-4977-374B-8B5B-8BB7F3D0294A}" type="slidenum">
              <a:rPr lang="en-US" smtClean="0">
                <a:solidFill>
                  <a:srgbClr val="00ACB8"/>
                </a:solidFill>
              </a:rPr>
              <a:pPr/>
              <a:t>7</a:t>
            </a:fld>
            <a:endParaRPr lang="en-US" dirty="0">
              <a:solidFill>
                <a:srgbClr val="00ACB8"/>
              </a:solidFill>
            </a:endParaRPr>
          </a:p>
        </p:txBody>
      </p:sp>
      <p:sp>
        <p:nvSpPr>
          <p:cNvPr id="4" name="Title 3">
            <a:extLst>
              <a:ext uri="{FF2B5EF4-FFF2-40B4-BE49-F238E27FC236}">
                <a16:creationId xmlns:a16="http://schemas.microsoft.com/office/drawing/2014/main" id="{A5731A23-8ED7-A648-89C5-BCBA98EE10C9}"/>
              </a:ext>
            </a:extLst>
          </p:cNvPr>
          <p:cNvSpPr>
            <a:spLocks noGrp="1"/>
          </p:cNvSpPr>
          <p:nvPr>
            <p:ph type="title"/>
          </p:nvPr>
        </p:nvSpPr>
        <p:spPr>
          <a:xfrm>
            <a:off x="718556" y="398376"/>
            <a:ext cx="9719552" cy="1325563"/>
          </a:xfrm>
        </p:spPr>
        <p:txBody>
          <a:bodyPr/>
          <a:lstStyle/>
          <a:p>
            <a:r>
              <a:rPr lang="en-US" sz="2200" dirty="0"/>
              <a:t>No approved CAR T therapy for adult ALL patients</a:t>
            </a:r>
            <a:br>
              <a:rPr lang="en-US" dirty="0"/>
            </a:br>
            <a:r>
              <a:rPr lang="en-US" sz="1600" dirty="0">
                <a:solidFill>
                  <a:schemeClr val="bg1">
                    <a:lumMod val="95000"/>
                  </a:schemeClr>
                </a:solidFill>
                <a:latin typeface="Avenir Next" panose="020B0503020202020204" pitchFamily="34" charset="0"/>
              </a:rPr>
              <a:t>Successful therapy requires high level of activity and sustained persistence paired with good tolerability</a:t>
            </a:r>
            <a:br>
              <a:rPr lang="en-GB" dirty="0"/>
            </a:br>
            <a:endParaRPr lang="en-US" dirty="0"/>
          </a:p>
        </p:txBody>
      </p:sp>
      <p:sp>
        <p:nvSpPr>
          <p:cNvPr id="18" name="Rectangle 17">
            <a:extLst>
              <a:ext uri="{FF2B5EF4-FFF2-40B4-BE49-F238E27FC236}">
                <a16:creationId xmlns:a16="http://schemas.microsoft.com/office/drawing/2014/main" id="{53BC6796-4AC1-CC40-989B-B2B6703BE953}"/>
              </a:ext>
            </a:extLst>
          </p:cNvPr>
          <p:cNvSpPr/>
          <p:nvPr/>
        </p:nvSpPr>
        <p:spPr>
          <a:xfrm>
            <a:off x="838200" y="3367635"/>
            <a:ext cx="3067373" cy="1217136"/>
          </a:xfrm>
          <a:prstGeom prst="rect">
            <a:avLst/>
          </a:prstGeom>
          <a:solidFill>
            <a:srgbClr val="00A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9" name="Rectangle 18">
            <a:extLst>
              <a:ext uri="{FF2B5EF4-FFF2-40B4-BE49-F238E27FC236}">
                <a16:creationId xmlns:a16="http://schemas.microsoft.com/office/drawing/2014/main" id="{4D5C8446-9DA9-5D44-B6BF-42B7BB3DBFB4}"/>
              </a:ext>
            </a:extLst>
          </p:cNvPr>
          <p:cNvSpPr/>
          <p:nvPr/>
        </p:nvSpPr>
        <p:spPr>
          <a:xfrm>
            <a:off x="838202" y="4658052"/>
            <a:ext cx="3067371" cy="121713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0" name="TextBox 19">
            <a:extLst>
              <a:ext uri="{FF2B5EF4-FFF2-40B4-BE49-F238E27FC236}">
                <a16:creationId xmlns:a16="http://schemas.microsoft.com/office/drawing/2014/main" id="{DF22B6AD-C462-3F40-AA53-CC658DCD0262}"/>
              </a:ext>
            </a:extLst>
          </p:cNvPr>
          <p:cNvSpPr txBox="1"/>
          <p:nvPr/>
        </p:nvSpPr>
        <p:spPr>
          <a:xfrm>
            <a:off x="941907" y="3758823"/>
            <a:ext cx="2800934" cy="830997"/>
          </a:xfrm>
          <a:prstGeom prst="rect">
            <a:avLst/>
          </a:prstGeom>
          <a:noFill/>
        </p:spPr>
        <p:txBody>
          <a:bodyPr wrap="square">
            <a:spAutoFit/>
          </a:bodyPr>
          <a:lstStyle/>
          <a:p>
            <a:pPr marL="0" lvl="1" defTabSz="457200">
              <a:defRPr/>
            </a:pPr>
            <a:r>
              <a:rPr lang="en-US" sz="1600" dirty="0">
                <a:solidFill>
                  <a:schemeClr val="bg1">
                    <a:lumMod val="95000"/>
                  </a:schemeClr>
                </a:solidFill>
                <a:latin typeface="Avenir Next" panose="020B0503020202020204" pitchFamily="34" charset="0"/>
              </a:rPr>
              <a:t>Up to </a:t>
            </a:r>
            <a:r>
              <a:rPr lang="en-US" sz="1600" b="1" dirty="0">
                <a:solidFill>
                  <a:schemeClr val="bg1"/>
                </a:solidFill>
                <a:latin typeface="Avenir Next Demi Bold" panose="020B0503020202020204" pitchFamily="34" charset="0"/>
                <a:cs typeface="Calibri" panose="020F0502020204030204" pitchFamily="34" charset="0"/>
              </a:rPr>
              <a:t>8,400* </a:t>
            </a:r>
            <a:r>
              <a:rPr lang="en-US" sz="1600" dirty="0">
                <a:solidFill>
                  <a:schemeClr val="bg1">
                    <a:lumMod val="95000"/>
                  </a:schemeClr>
                </a:solidFill>
                <a:latin typeface="Avenir Next" panose="020B0503020202020204" pitchFamily="34" charset="0"/>
              </a:rPr>
              <a:t>new cases of </a:t>
            </a:r>
            <a:br>
              <a:rPr lang="en-US" sz="1600" dirty="0">
                <a:solidFill>
                  <a:schemeClr val="bg1">
                    <a:lumMod val="95000"/>
                  </a:schemeClr>
                </a:solidFill>
                <a:latin typeface="Avenir Next" panose="020B0503020202020204" pitchFamily="34" charset="0"/>
              </a:rPr>
            </a:br>
            <a:r>
              <a:rPr lang="en-US" sz="1600" dirty="0">
                <a:solidFill>
                  <a:schemeClr val="bg1">
                    <a:lumMod val="95000"/>
                  </a:schemeClr>
                </a:solidFill>
                <a:latin typeface="Avenir Next" panose="020B0503020202020204" pitchFamily="34" charset="0"/>
              </a:rPr>
              <a:t>adult ALL diagnosed yearly worldwide</a:t>
            </a:r>
            <a:endParaRPr lang="en-GB" sz="1600" dirty="0">
              <a:solidFill>
                <a:schemeClr val="bg1">
                  <a:lumMod val="95000"/>
                </a:schemeClr>
              </a:solidFill>
              <a:latin typeface="Avenir Next" panose="020B050302020202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73D889E0-A3FF-D945-83DF-FFC61D8CE644}"/>
              </a:ext>
            </a:extLst>
          </p:cNvPr>
          <p:cNvSpPr txBox="1"/>
          <p:nvPr/>
        </p:nvSpPr>
        <p:spPr>
          <a:xfrm>
            <a:off x="941907" y="4751785"/>
            <a:ext cx="2862927" cy="1077218"/>
          </a:xfrm>
          <a:prstGeom prst="rect">
            <a:avLst/>
          </a:prstGeom>
          <a:noFill/>
        </p:spPr>
        <p:txBody>
          <a:bodyPr wrap="square" anchor="t">
            <a:spAutoFit/>
          </a:bodyPr>
          <a:lstStyle/>
          <a:p>
            <a:pPr marL="0" lvl="1" defTabSz="457200">
              <a:defRPr/>
            </a:pPr>
            <a:r>
              <a:rPr lang="en-US" sz="1600" dirty="0">
                <a:solidFill>
                  <a:schemeClr val="bg1">
                    <a:lumMod val="95000"/>
                  </a:schemeClr>
                </a:solidFill>
                <a:latin typeface="Avenir Next" panose="020B0503020202020204" pitchFamily="34" charset="0"/>
              </a:rPr>
              <a:t>Estimated R/R patients in </a:t>
            </a:r>
            <a:br>
              <a:rPr lang="en-US" sz="1600" dirty="0">
                <a:solidFill>
                  <a:schemeClr val="bg1">
                    <a:lumMod val="95000"/>
                  </a:schemeClr>
                </a:solidFill>
                <a:latin typeface="Avenir Next" panose="020B0503020202020204" pitchFamily="34" charset="0"/>
              </a:rPr>
            </a:br>
            <a:r>
              <a:rPr lang="en-US" sz="1600" dirty="0">
                <a:solidFill>
                  <a:schemeClr val="bg1">
                    <a:lumMod val="95000"/>
                  </a:schemeClr>
                </a:solidFill>
                <a:latin typeface="Avenir Next" panose="020B0503020202020204" pitchFamily="34" charset="0"/>
              </a:rPr>
              <a:t>US &amp; EU </a:t>
            </a:r>
            <a:r>
              <a:rPr lang="en-US" sz="1600" b="1" dirty="0">
                <a:solidFill>
                  <a:schemeClr val="bg1"/>
                </a:solidFill>
                <a:latin typeface="Avenir Next Demi Bold" panose="020B0503020202020204" pitchFamily="34" charset="0"/>
                <a:cs typeface="Calibri" panose="020F0502020204030204" pitchFamily="34" charset="0"/>
              </a:rPr>
              <a:t>3,000</a:t>
            </a:r>
            <a:r>
              <a:rPr lang="en-US" sz="1600" b="1" dirty="0">
                <a:solidFill>
                  <a:schemeClr val="bg1">
                    <a:lumMod val="95000"/>
                  </a:schemeClr>
                </a:solidFill>
                <a:latin typeface="Avenir Next Demi Bold" panose="020B0503020202020204" pitchFamily="34" charset="0"/>
                <a:cs typeface="Calibri" panose="020F0502020204030204" pitchFamily="34" charset="0"/>
              </a:rPr>
              <a:t> </a:t>
            </a:r>
            <a:r>
              <a:rPr lang="en-US" sz="1600" dirty="0">
                <a:solidFill>
                  <a:schemeClr val="bg1">
                    <a:lumMod val="95000"/>
                  </a:schemeClr>
                </a:solidFill>
                <a:latin typeface="Avenir Next" panose="020B0503020202020204" pitchFamily="34" charset="0"/>
              </a:rPr>
              <a:t>addressable patient population in last </a:t>
            </a:r>
            <a:br>
              <a:rPr lang="en-US" sz="1600" dirty="0">
                <a:solidFill>
                  <a:schemeClr val="bg1">
                    <a:lumMod val="95000"/>
                  </a:schemeClr>
                </a:solidFill>
                <a:latin typeface="Avenir Next" panose="020B0503020202020204" pitchFamily="34" charset="0"/>
              </a:rPr>
            </a:br>
            <a:r>
              <a:rPr lang="en-US" sz="1600" dirty="0">
                <a:solidFill>
                  <a:schemeClr val="bg1">
                    <a:lumMod val="95000"/>
                  </a:schemeClr>
                </a:solidFill>
                <a:latin typeface="Avenir Next" panose="020B0503020202020204" pitchFamily="34" charset="0"/>
              </a:rPr>
              <a:t>line setting</a:t>
            </a:r>
            <a:endParaRPr lang="en-GB" sz="1600" dirty="0">
              <a:solidFill>
                <a:schemeClr val="bg1">
                  <a:lumMod val="95000"/>
                </a:schemeClr>
              </a:solidFill>
              <a:latin typeface="Avenir Next" panose="020B0503020202020204" pitchFamily="34" charset="0"/>
              <a:cs typeface="Calibri" panose="020F0502020204030204" pitchFamily="34" charset="0"/>
            </a:endParaRPr>
          </a:p>
        </p:txBody>
      </p:sp>
      <p:sp>
        <p:nvSpPr>
          <p:cNvPr id="22" name="Oval 21">
            <a:extLst>
              <a:ext uri="{FF2B5EF4-FFF2-40B4-BE49-F238E27FC236}">
                <a16:creationId xmlns:a16="http://schemas.microsoft.com/office/drawing/2014/main" id="{5D191250-08A8-A241-9CD4-CFD14D863ACF}"/>
              </a:ext>
            </a:extLst>
          </p:cNvPr>
          <p:cNvSpPr/>
          <p:nvPr/>
        </p:nvSpPr>
        <p:spPr>
          <a:xfrm>
            <a:off x="838200" y="1385475"/>
            <a:ext cx="2319829" cy="234186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C20EEAAA-4961-5140-9824-297B5C07CF20}"/>
              </a:ext>
            </a:extLst>
          </p:cNvPr>
          <p:cNvSpPr txBox="1">
            <a:spLocks/>
          </p:cNvSpPr>
          <p:nvPr/>
        </p:nvSpPr>
        <p:spPr>
          <a:xfrm>
            <a:off x="881339" y="1869926"/>
            <a:ext cx="2233550" cy="15710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dirty="0">
                <a:solidFill>
                  <a:schemeClr val="bg1"/>
                </a:solidFill>
                <a:latin typeface="Avenir Next Medium" panose="020B0503020202020204" pitchFamily="34" charset="0"/>
              </a:rPr>
              <a:t>ALL is a significant opportunity</a:t>
            </a:r>
            <a:endParaRPr lang="en-GB" sz="2400" dirty="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1755982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2FDAC655-B80F-C946-93A6-F54C823BB42A}"/>
              </a:ext>
            </a:extLst>
          </p:cNvPr>
          <p:cNvSpPr txBox="1">
            <a:spLocks/>
          </p:cNvSpPr>
          <p:nvPr/>
        </p:nvSpPr>
        <p:spPr>
          <a:xfrm>
            <a:off x="656692" y="410885"/>
            <a:ext cx="10878616" cy="7200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400"/>
              </a:lnSpc>
            </a:pPr>
            <a:r>
              <a:rPr lang="en-US" sz="2200" dirty="0">
                <a:solidFill>
                  <a:srgbClr val="00ACB8"/>
                </a:solidFill>
                <a:latin typeface="Avenir Next Medium" panose="020B0503020202020204" pitchFamily="34" charset="0"/>
              </a:rPr>
              <a:t>AUTO1 is designed for durable responses and low incidences of severe CRS</a:t>
            </a:r>
          </a:p>
          <a:p>
            <a:pPr>
              <a:lnSpc>
                <a:spcPts val="2400"/>
              </a:lnSpc>
            </a:pPr>
            <a:r>
              <a:rPr lang="en-US" sz="1600" dirty="0">
                <a:solidFill>
                  <a:schemeClr val="bg1"/>
                </a:solidFill>
                <a:latin typeface="Avenir Next" panose="020B0503020202020204" pitchFamily="34" charset="0"/>
              </a:rPr>
              <a:t>Key features differ to conventional CARs</a:t>
            </a:r>
            <a:endParaRPr lang="en-GB" sz="1600" dirty="0">
              <a:solidFill>
                <a:schemeClr val="bg1"/>
              </a:solidFill>
              <a:latin typeface="Avenir Next" panose="020B0503020202020204" pitchFamily="34" charset="0"/>
            </a:endParaRPr>
          </a:p>
          <a:p>
            <a:pPr>
              <a:lnSpc>
                <a:spcPts val="2400"/>
              </a:lnSpc>
            </a:pPr>
            <a:r>
              <a:rPr lang="en-GB" sz="2000" dirty="0" err="1">
                <a:solidFill>
                  <a:schemeClr val="bg1"/>
                </a:solidFill>
                <a:latin typeface="Avenir Next Medium" panose="020B0503020202020204" pitchFamily="34" charset="0"/>
              </a:rPr>
              <a:t>inc</a:t>
            </a:r>
            <a:br>
              <a:rPr lang="en-GB" sz="2000" dirty="0">
                <a:solidFill>
                  <a:schemeClr val="bg1"/>
                </a:solidFill>
                <a:latin typeface="Avenir Next Medium" panose="020B0503020202020204" pitchFamily="34" charset="0"/>
              </a:rPr>
            </a:br>
            <a:br>
              <a:rPr lang="en-GB" sz="2000" dirty="0">
                <a:solidFill>
                  <a:schemeClr val="bg1"/>
                </a:solidFill>
                <a:latin typeface="Avenir Next Medium" panose="020B0503020202020204" pitchFamily="34" charset="0"/>
              </a:rPr>
            </a:br>
            <a:endParaRPr lang="en-GB" sz="2000" dirty="0">
              <a:solidFill>
                <a:schemeClr val="bg1"/>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879DA5D6-23CE-C64F-985F-D0A77C0DD96B}"/>
              </a:ext>
            </a:extLst>
          </p:cNvPr>
          <p:cNvSpPr txBox="1"/>
          <p:nvPr/>
        </p:nvSpPr>
        <p:spPr>
          <a:xfrm>
            <a:off x="480411" y="2761306"/>
            <a:ext cx="5293626" cy="3366306"/>
          </a:xfrm>
          <a:prstGeom prst="rect">
            <a:avLst/>
          </a:prstGeom>
          <a:noFill/>
        </p:spPr>
        <p:txBody>
          <a:bodyPr wrap="square">
            <a:spAutoFit/>
          </a:bodyPr>
          <a:lstStyle/>
          <a:p>
            <a:pPr marL="464058" indent="-246888">
              <a:lnSpc>
                <a:spcPts val="2220"/>
              </a:lnSpc>
              <a:spcAft>
                <a:spcPts val="600"/>
              </a:spcAft>
              <a:buClr>
                <a:schemeClr val="bg1">
                  <a:lumMod val="50000"/>
                </a:schemeClr>
              </a:buClr>
              <a:buSzPct val="120000"/>
              <a:buFont typeface="Courier New" panose="02070309020205020404" pitchFamily="49" charset="0"/>
              <a:buChar char="o"/>
            </a:pPr>
            <a:r>
              <a:rPr lang="en-GB" sz="1600" dirty="0">
                <a:solidFill>
                  <a:schemeClr val="bg1">
                    <a:lumMod val="50000"/>
                  </a:schemeClr>
                </a:solidFill>
                <a:latin typeface="Avenir Next" panose="020B0503020202020204" pitchFamily="34" charset="0"/>
              </a:rPr>
              <a:t>Approved and late clinical stage CD19 CAR Ts use identical </a:t>
            </a:r>
            <a:r>
              <a:rPr lang="en-GB" sz="1600" dirty="0">
                <a:solidFill>
                  <a:schemeClr val="bg1">
                    <a:lumMod val="50000"/>
                  </a:schemeClr>
                </a:solidFill>
                <a:latin typeface="Avenir Next Demi Bold" panose="020B0503020202020204" pitchFamily="34" charset="0"/>
              </a:rPr>
              <a:t>high affinity </a:t>
            </a:r>
            <a:r>
              <a:rPr lang="en-GB" sz="1600" dirty="0">
                <a:solidFill>
                  <a:schemeClr val="bg1">
                    <a:lumMod val="50000"/>
                  </a:schemeClr>
                </a:solidFill>
                <a:latin typeface="Avenir Next" panose="020B0503020202020204" pitchFamily="34" charset="0"/>
              </a:rPr>
              <a:t>CD19 binder (FMC63)</a:t>
            </a:r>
          </a:p>
          <a:p>
            <a:pPr marL="464058" indent="-246888">
              <a:lnSpc>
                <a:spcPts val="2220"/>
              </a:lnSpc>
              <a:spcAft>
                <a:spcPts val="600"/>
              </a:spcAft>
              <a:buClr>
                <a:schemeClr val="bg1">
                  <a:lumMod val="50000"/>
                </a:schemeClr>
              </a:buClr>
              <a:buSzPct val="120000"/>
              <a:buFont typeface="Courier New" panose="02070309020205020404" pitchFamily="49" charset="0"/>
              <a:buChar char="o"/>
            </a:pPr>
            <a:endParaRPr lang="en-GB" sz="1600" dirty="0">
              <a:solidFill>
                <a:schemeClr val="bg1">
                  <a:lumMod val="50000"/>
                </a:schemeClr>
              </a:solidFill>
              <a:latin typeface="Avenir Next Medium" panose="020B0503020202020204" pitchFamily="34" charset="0"/>
            </a:endParaRPr>
          </a:p>
          <a:p>
            <a:pPr marL="464058" indent="-246888">
              <a:lnSpc>
                <a:spcPts val="2220"/>
              </a:lnSpc>
              <a:spcAft>
                <a:spcPts val="600"/>
              </a:spcAft>
              <a:buClr>
                <a:schemeClr val="bg1">
                  <a:lumMod val="50000"/>
                </a:schemeClr>
              </a:buClr>
              <a:buSzPct val="120000"/>
              <a:buFont typeface="Courier New" panose="02070309020205020404" pitchFamily="49" charset="0"/>
              <a:buChar char="o"/>
            </a:pPr>
            <a:r>
              <a:rPr lang="en-GB" sz="1600" dirty="0">
                <a:solidFill>
                  <a:schemeClr val="bg1">
                    <a:lumMod val="50000"/>
                  </a:schemeClr>
                </a:solidFill>
                <a:latin typeface="Avenir Next" panose="020B0503020202020204" pitchFamily="34" charset="0"/>
              </a:rPr>
              <a:t>FMC63 has a </a:t>
            </a:r>
            <a:r>
              <a:rPr lang="en-GB" sz="1600" dirty="0">
                <a:solidFill>
                  <a:schemeClr val="bg1">
                    <a:lumMod val="50000"/>
                  </a:schemeClr>
                </a:solidFill>
                <a:latin typeface="Avenir Next Demi Bold" panose="020B0503020202020204" pitchFamily="34" charset="0"/>
              </a:rPr>
              <a:t>very slow off-rate</a:t>
            </a:r>
            <a:r>
              <a:rPr lang="en-GB" sz="1600" dirty="0">
                <a:solidFill>
                  <a:schemeClr val="bg1">
                    <a:lumMod val="50000"/>
                  </a:schemeClr>
                </a:solidFill>
                <a:latin typeface="Avenir Next" panose="020B0503020202020204" pitchFamily="34" charset="0"/>
              </a:rPr>
              <a:t>, consequently  CAR T cells have a long interaction with the target</a:t>
            </a:r>
          </a:p>
          <a:p>
            <a:pPr marL="464058" indent="-246888">
              <a:lnSpc>
                <a:spcPts val="2220"/>
              </a:lnSpc>
              <a:spcAft>
                <a:spcPts val="600"/>
              </a:spcAft>
              <a:buClr>
                <a:schemeClr val="bg1">
                  <a:lumMod val="50000"/>
                </a:schemeClr>
              </a:buClr>
              <a:buSzPct val="120000"/>
              <a:buFont typeface="Courier New" panose="02070309020205020404" pitchFamily="49" charset="0"/>
              <a:buChar char="o"/>
            </a:pPr>
            <a:endParaRPr lang="en-GB" sz="1600" dirty="0">
              <a:solidFill>
                <a:schemeClr val="bg1">
                  <a:lumMod val="50000"/>
                </a:schemeClr>
              </a:solidFill>
              <a:latin typeface="Avenir Next Medium" panose="020B0503020202020204" pitchFamily="34" charset="0"/>
            </a:endParaRPr>
          </a:p>
          <a:p>
            <a:pPr marL="464058" indent="-246888">
              <a:lnSpc>
                <a:spcPts val="2220"/>
              </a:lnSpc>
              <a:spcAft>
                <a:spcPts val="600"/>
              </a:spcAft>
              <a:buClr>
                <a:schemeClr val="bg1">
                  <a:lumMod val="50000"/>
                </a:schemeClr>
              </a:buClr>
              <a:buSzPct val="120000"/>
              <a:buFont typeface="Courier New" panose="02070309020205020404" pitchFamily="49" charset="0"/>
              <a:buChar char="o"/>
            </a:pPr>
            <a:r>
              <a:rPr lang="en-GB" sz="1600" dirty="0">
                <a:solidFill>
                  <a:schemeClr val="bg1">
                    <a:lumMod val="50000"/>
                  </a:schemeClr>
                </a:solidFill>
                <a:latin typeface="Avenir Next Demi Bold" panose="020B0503020202020204" pitchFamily="34" charset="0"/>
              </a:rPr>
              <a:t>Leads to over-activation, exhaustion and high-grade CRS and </a:t>
            </a:r>
            <a:r>
              <a:rPr lang="en-GB" sz="1600" dirty="0" err="1">
                <a:solidFill>
                  <a:schemeClr val="bg1">
                    <a:lumMod val="50000"/>
                  </a:schemeClr>
                </a:solidFill>
                <a:latin typeface="Avenir Next Demi Bold" panose="020B0503020202020204" pitchFamily="34" charset="0"/>
              </a:rPr>
              <a:t>neurotoxicities</a:t>
            </a:r>
            <a:endParaRPr lang="en-GB" sz="1600" dirty="0">
              <a:solidFill>
                <a:schemeClr val="bg1">
                  <a:lumMod val="50000"/>
                </a:schemeClr>
              </a:solidFill>
              <a:latin typeface="Avenir Next Demi Bold" panose="020B0503020202020204" pitchFamily="34" charset="0"/>
            </a:endParaRPr>
          </a:p>
          <a:p>
            <a:pPr marL="464058" indent="-246888">
              <a:lnSpc>
                <a:spcPts val="2220"/>
              </a:lnSpc>
              <a:spcAft>
                <a:spcPts val="600"/>
              </a:spcAft>
              <a:buClr>
                <a:schemeClr val="bg1">
                  <a:lumMod val="50000"/>
                </a:schemeClr>
              </a:buClr>
              <a:buSzPct val="120000"/>
              <a:buFont typeface="Courier New" panose="02070309020205020404" pitchFamily="49" charset="0"/>
              <a:buChar char="o"/>
            </a:pPr>
            <a:endParaRPr lang="en-GB" sz="1600" dirty="0">
              <a:solidFill>
                <a:schemeClr val="bg1">
                  <a:lumMod val="50000"/>
                </a:schemeClr>
              </a:solidFill>
              <a:latin typeface="Avenir Next Medium" panose="020B0503020202020204" pitchFamily="34" charset="0"/>
            </a:endParaRPr>
          </a:p>
          <a:p>
            <a:pPr marL="464058" indent="-246888">
              <a:lnSpc>
                <a:spcPts val="2220"/>
              </a:lnSpc>
              <a:spcAft>
                <a:spcPts val="600"/>
              </a:spcAft>
              <a:buClr>
                <a:schemeClr val="bg1">
                  <a:lumMod val="50000"/>
                </a:schemeClr>
              </a:buClr>
              <a:buSzPct val="120000"/>
              <a:buFont typeface="Courier New" panose="02070309020205020404" pitchFamily="49" charset="0"/>
              <a:buChar char="o"/>
            </a:pPr>
            <a:endParaRPr lang="en-GB" sz="1600" dirty="0">
              <a:solidFill>
                <a:schemeClr val="bg1">
                  <a:lumMod val="50000"/>
                </a:schemeClr>
              </a:solidFill>
              <a:latin typeface="Avenir Next Medium" panose="020B0503020202020204" pitchFamily="34" charset="0"/>
            </a:endParaRPr>
          </a:p>
        </p:txBody>
      </p:sp>
      <p:sp>
        <p:nvSpPr>
          <p:cNvPr id="18" name="TextBox 17">
            <a:extLst>
              <a:ext uri="{FF2B5EF4-FFF2-40B4-BE49-F238E27FC236}">
                <a16:creationId xmlns:a16="http://schemas.microsoft.com/office/drawing/2014/main" id="{1139DEB4-AD13-134C-B62A-EB0C10AB4530}"/>
              </a:ext>
            </a:extLst>
          </p:cNvPr>
          <p:cNvSpPr txBox="1"/>
          <p:nvPr/>
        </p:nvSpPr>
        <p:spPr>
          <a:xfrm>
            <a:off x="6236123" y="2761306"/>
            <a:ext cx="5293627" cy="3366306"/>
          </a:xfrm>
          <a:prstGeom prst="rect">
            <a:avLst/>
          </a:prstGeom>
          <a:noFill/>
        </p:spPr>
        <p:txBody>
          <a:bodyPr wrap="square">
            <a:spAutoFit/>
          </a:bodyPr>
          <a:lstStyle/>
          <a:p>
            <a:pPr marL="468630" indent="-246888">
              <a:lnSpc>
                <a:spcPts val="2220"/>
              </a:lnSpc>
              <a:spcAft>
                <a:spcPts val="600"/>
              </a:spcAft>
              <a:buClr>
                <a:schemeClr val="accent1">
                  <a:lumMod val="50000"/>
                </a:schemeClr>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a:rPr>
              <a:t>AUTO1 has an optimized CD19 CAR with a lower (40x) affinity for CD19</a:t>
            </a:r>
          </a:p>
          <a:p>
            <a:pPr marL="468630" indent="-246888">
              <a:lnSpc>
                <a:spcPts val="2220"/>
              </a:lnSpc>
              <a:spcAft>
                <a:spcPts val="600"/>
              </a:spcAft>
              <a:buClr>
                <a:schemeClr val="accent1">
                  <a:lumMod val="50000"/>
                </a:schemeClr>
              </a:buClr>
              <a:buSzPct val="120000"/>
              <a:buFont typeface="Courier New" panose="02070309020205020404" pitchFamily="49" charset="0"/>
              <a:buChar char="o"/>
            </a:pPr>
            <a:endParaRPr lang="en-GB" sz="1600" dirty="0">
              <a:solidFill>
                <a:schemeClr val="accent1">
                  <a:lumMod val="50000"/>
                </a:schemeClr>
              </a:solidFill>
              <a:latin typeface="Avenir Next" panose="020B0503020202020204"/>
            </a:endParaRPr>
          </a:p>
          <a:p>
            <a:pPr marL="468630" indent="-246888">
              <a:lnSpc>
                <a:spcPts val="2220"/>
              </a:lnSpc>
              <a:spcAft>
                <a:spcPts val="600"/>
              </a:spcAft>
              <a:buClr>
                <a:schemeClr val="accent1">
                  <a:lumMod val="50000"/>
                </a:schemeClr>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a:rPr>
              <a:t>Fast off-rate* efficiently delivers a kill, and disengages rapidly like a normal T cell</a:t>
            </a:r>
          </a:p>
          <a:p>
            <a:pPr marL="468630" indent="-246888">
              <a:lnSpc>
                <a:spcPts val="2220"/>
              </a:lnSpc>
              <a:spcAft>
                <a:spcPts val="600"/>
              </a:spcAft>
              <a:buClr>
                <a:schemeClr val="accent1">
                  <a:lumMod val="50000"/>
                </a:schemeClr>
              </a:buClr>
              <a:buSzPct val="120000"/>
              <a:buFont typeface="Courier New" panose="02070309020205020404" pitchFamily="49" charset="0"/>
              <a:buChar char="o"/>
            </a:pPr>
            <a:endParaRPr lang="en-GB" sz="1600" dirty="0">
              <a:solidFill>
                <a:schemeClr val="accent1">
                  <a:lumMod val="50000"/>
                </a:schemeClr>
              </a:solidFill>
              <a:latin typeface="Avenir Next" panose="020B0503020202020204"/>
            </a:endParaRPr>
          </a:p>
          <a:p>
            <a:pPr marL="468630" indent="-246888">
              <a:lnSpc>
                <a:spcPts val="2220"/>
              </a:lnSpc>
              <a:spcAft>
                <a:spcPts val="600"/>
              </a:spcAft>
              <a:buClr>
                <a:schemeClr val="accent1">
                  <a:lumMod val="50000"/>
                </a:schemeClr>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a:rPr>
              <a:t>Leads to enhanced activity and persistence with </a:t>
            </a:r>
            <a:r>
              <a:rPr lang="en-GB" sz="1600" dirty="0" err="1">
                <a:solidFill>
                  <a:schemeClr val="accent1">
                    <a:lumMod val="50000"/>
                  </a:schemeClr>
                </a:solidFill>
                <a:latin typeface="Avenir Next" panose="020B0503020202020204"/>
              </a:rPr>
              <a:t>favorable</a:t>
            </a:r>
            <a:r>
              <a:rPr lang="en-GB" sz="1600" dirty="0">
                <a:solidFill>
                  <a:schemeClr val="accent1">
                    <a:lumMod val="50000"/>
                  </a:schemeClr>
                </a:solidFill>
                <a:latin typeface="Avenir Next" panose="020B0503020202020204"/>
              </a:rPr>
              <a:t> tolerability</a:t>
            </a:r>
          </a:p>
          <a:p>
            <a:pPr marL="468630" indent="-246888">
              <a:lnSpc>
                <a:spcPts val="2220"/>
              </a:lnSpc>
              <a:spcAft>
                <a:spcPts val="600"/>
              </a:spcAft>
              <a:buClr>
                <a:schemeClr val="accent1">
                  <a:lumMod val="50000"/>
                </a:schemeClr>
              </a:buClr>
              <a:buSzPct val="120000"/>
              <a:buFont typeface="Courier New" panose="02070309020205020404" pitchFamily="49" charset="0"/>
              <a:buChar char="o"/>
            </a:pPr>
            <a:endParaRPr lang="en-GB" sz="1600" dirty="0">
              <a:solidFill>
                <a:schemeClr val="accent1">
                  <a:lumMod val="50000"/>
                </a:schemeClr>
              </a:solidFill>
              <a:latin typeface="Avenir Next" panose="020B0503020202020204" pitchFamily="34" charset="0"/>
            </a:endParaRPr>
          </a:p>
          <a:p>
            <a:pPr marL="468630" indent="-246888">
              <a:lnSpc>
                <a:spcPts val="2220"/>
              </a:lnSpc>
              <a:spcAft>
                <a:spcPts val="600"/>
              </a:spcAft>
              <a:buClr>
                <a:schemeClr val="accent1">
                  <a:lumMod val="50000"/>
                </a:schemeClr>
              </a:buClr>
              <a:buSzPct val="120000"/>
              <a:buFont typeface="Courier New" panose="02070309020205020404" pitchFamily="49" charset="0"/>
              <a:buChar char="o"/>
            </a:pPr>
            <a:endParaRPr lang="en-GB" sz="1600" dirty="0">
              <a:solidFill>
                <a:schemeClr val="accent1">
                  <a:lumMod val="50000"/>
                </a:schemeClr>
              </a:solidFill>
              <a:latin typeface="Avenir Next" panose="020B0503020202020204" pitchFamily="34" charset="0"/>
            </a:endParaRPr>
          </a:p>
        </p:txBody>
      </p:sp>
      <p:sp>
        <p:nvSpPr>
          <p:cNvPr id="19" name="Rectangle 18">
            <a:extLst>
              <a:ext uri="{FF2B5EF4-FFF2-40B4-BE49-F238E27FC236}">
                <a16:creationId xmlns:a16="http://schemas.microsoft.com/office/drawing/2014/main" id="{C43E05F3-AFD1-0C4B-B2D3-D11B72D5C7C3}"/>
              </a:ext>
            </a:extLst>
          </p:cNvPr>
          <p:cNvSpPr/>
          <p:nvPr/>
        </p:nvSpPr>
        <p:spPr>
          <a:xfrm>
            <a:off x="756128" y="1740830"/>
            <a:ext cx="4785606" cy="673793"/>
          </a:xfrm>
          <a:prstGeom prst="rect">
            <a:avLst/>
          </a:prstGeom>
          <a:solidFill>
            <a:schemeClr val="bg1">
              <a:lumMod val="50000"/>
            </a:schemeClr>
          </a:solid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0" name="TextBox 19">
            <a:extLst>
              <a:ext uri="{FF2B5EF4-FFF2-40B4-BE49-F238E27FC236}">
                <a16:creationId xmlns:a16="http://schemas.microsoft.com/office/drawing/2014/main" id="{D56D730C-C7D2-A244-8362-B86C9C4FE09C}"/>
              </a:ext>
            </a:extLst>
          </p:cNvPr>
          <p:cNvSpPr txBox="1"/>
          <p:nvPr/>
        </p:nvSpPr>
        <p:spPr>
          <a:xfrm>
            <a:off x="816678" y="1937615"/>
            <a:ext cx="4646482" cy="338554"/>
          </a:xfrm>
          <a:prstGeom prst="rect">
            <a:avLst/>
          </a:prstGeom>
          <a:noFill/>
        </p:spPr>
        <p:txBody>
          <a:bodyPr wrap="square">
            <a:spAutoFit/>
          </a:bodyPr>
          <a:lstStyle/>
          <a:p>
            <a:pPr marL="42545" algn="ctr">
              <a:lnSpc>
                <a:spcPct val="100000"/>
              </a:lnSpc>
              <a:spcBef>
                <a:spcPts val="395"/>
              </a:spcBef>
            </a:pPr>
            <a:r>
              <a:rPr lang="en-GB" sz="1600" spc="-5" dirty="0">
                <a:solidFill>
                  <a:schemeClr val="bg1">
                    <a:lumMod val="95000"/>
                  </a:schemeClr>
                </a:solidFill>
                <a:latin typeface="Avenir Next Medium" panose="020B0503020202020204" pitchFamily="34" charset="0"/>
                <a:cs typeface="Calibri" panose="020F0502020204030204" pitchFamily="34" charset="0"/>
              </a:rPr>
              <a:t>CONVENTIONAL CD19 CARS</a:t>
            </a:r>
          </a:p>
        </p:txBody>
      </p:sp>
      <p:sp>
        <p:nvSpPr>
          <p:cNvPr id="21" name="Rectangle 20">
            <a:extLst>
              <a:ext uri="{FF2B5EF4-FFF2-40B4-BE49-F238E27FC236}">
                <a16:creationId xmlns:a16="http://schemas.microsoft.com/office/drawing/2014/main" id="{34CE01B3-0E16-6046-86C3-52292C1B301C}"/>
              </a:ext>
            </a:extLst>
          </p:cNvPr>
          <p:cNvSpPr/>
          <p:nvPr/>
        </p:nvSpPr>
        <p:spPr>
          <a:xfrm>
            <a:off x="6484491" y="1735780"/>
            <a:ext cx="4785606" cy="673793"/>
          </a:xfrm>
          <a:prstGeom prst="rect">
            <a:avLst/>
          </a:prstGeom>
          <a:solidFill>
            <a:schemeClr val="accent1">
              <a:lumMod val="50000"/>
            </a:schemeClr>
          </a:solid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2" name="TextBox 21">
            <a:extLst>
              <a:ext uri="{FF2B5EF4-FFF2-40B4-BE49-F238E27FC236}">
                <a16:creationId xmlns:a16="http://schemas.microsoft.com/office/drawing/2014/main" id="{F72BFDD6-1749-CE42-8A12-A0650B3418B8}"/>
              </a:ext>
            </a:extLst>
          </p:cNvPr>
          <p:cNvSpPr txBox="1"/>
          <p:nvPr/>
        </p:nvSpPr>
        <p:spPr>
          <a:xfrm>
            <a:off x="6550461" y="1937615"/>
            <a:ext cx="4646482" cy="338554"/>
          </a:xfrm>
          <a:prstGeom prst="rect">
            <a:avLst/>
          </a:prstGeom>
          <a:noFill/>
        </p:spPr>
        <p:txBody>
          <a:bodyPr wrap="square">
            <a:spAutoFit/>
          </a:bodyPr>
          <a:lstStyle/>
          <a:p>
            <a:pPr marL="42545" algn="ctr">
              <a:lnSpc>
                <a:spcPct val="100000"/>
              </a:lnSpc>
              <a:spcBef>
                <a:spcPts val="395"/>
              </a:spcBef>
            </a:pPr>
            <a:r>
              <a:rPr lang="en-GB" sz="1600" spc="-5" dirty="0">
                <a:solidFill>
                  <a:schemeClr val="bg1">
                    <a:lumMod val="95000"/>
                  </a:schemeClr>
                </a:solidFill>
                <a:latin typeface="Avenir Next Medium" panose="020B0503020202020204" pitchFamily="34" charset="0"/>
                <a:cs typeface="Calibri" panose="020F0502020204030204" pitchFamily="34" charset="0"/>
              </a:rPr>
              <a:t>AUTO1</a:t>
            </a:r>
          </a:p>
        </p:txBody>
      </p:sp>
      <p:cxnSp>
        <p:nvCxnSpPr>
          <p:cNvPr id="24" name="Straight Connector 23">
            <a:extLst>
              <a:ext uri="{FF2B5EF4-FFF2-40B4-BE49-F238E27FC236}">
                <a16:creationId xmlns:a16="http://schemas.microsoft.com/office/drawing/2014/main" id="{F2F844CD-4FAD-8849-B240-7997BA6509FF}"/>
              </a:ext>
            </a:extLst>
          </p:cNvPr>
          <p:cNvCxnSpPr>
            <a:cxnSpLocks/>
          </p:cNvCxnSpPr>
          <p:nvPr/>
        </p:nvCxnSpPr>
        <p:spPr>
          <a:xfrm>
            <a:off x="747815" y="3497178"/>
            <a:ext cx="4785606"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6E3C9CB-AB5E-D740-BAEF-F95ACD81E950}"/>
              </a:ext>
            </a:extLst>
          </p:cNvPr>
          <p:cNvCxnSpPr>
            <a:cxnSpLocks/>
          </p:cNvCxnSpPr>
          <p:nvPr/>
        </p:nvCxnSpPr>
        <p:spPr>
          <a:xfrm>
            <a:off x="747815" y="4501348"/>
            <a:ext cx="4785606"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DE3F4CF-7C8E-6248-8F87-768E0D01D50A}"/>
              </a:ext>
            </a:extLst>
          </p:cNvPr>
          <p:cNvCxnSpPr>
            <a:cxnSpLocks/>
          </p:cNvCxnSpPr>
          <p:nvPr/>
        </p:nvCxnSpPr>
        <p:spPr>
          <a:xfrm>
            <a:off x="756128" y="5553194"/>
            <a:ext cx="4785606"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F122BDF-7302-9743-BE8C-E968EE6F6FF2}"/>
              </a:ext>
            </a:extLst>
          </p:cNvPr>
          <p:cNvCxnSpPr>
            <a:cxnSpLocks/>
          </p:cNvCxnSpPr>
          <p:nvPr/>
        </p:nvCxnSpPr>
        <p:spPr>
          <a:xfrm>
            <a:off x="6484491" y="3499759"/>
            <a:ext cx="4785606"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C9EE036-4643-9047-819E-EE031F229E39}"/>
              </a:ext>
            </a:extLst>
          </p:cNvPr>
          <p:cNvCxnSpPr>
            <a:cxnSpLocks/>
          </p:cNvCxnSpPr>
          <p:nvPr/>
        </p:nvCxnSpPr>
        <p:spPr>
          <a:xfrm>
            <a:off x="6484491" y="4503929"/>
            <a:ext cx="4785606"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CC3682A-5E72-D743-9FDC-D243FF249E4C}"/>
              </a:ext>
            </a:extLst>
          </p:cNvPr>
          <p:cNvCxnSpPr>
            <a:cxnSpLocks/>
          </p:cNvCxnSpPr>
          <p:nvPr/>
        </p:nvCxnSpPr>
        <p:spPr>
          <a:xfrm>
            <a:off x="6492804" y="5555775"/>
            <a:ext cx="4785606"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4B1E1FF7-8D05-024C-83CE-7B9081611A53}"/>
              </a:ext>
            </a:extLst>
          </p:cNvPr>
          <p:cNvSpPr txBox="1">
            <a:spLocks/>
          </p:cNvSpPr>
          <p:nvPr/>
        </p:nvSpPr>
        <p:spPr>
          <a:xfrm>
            <a:off x="624809" y="5947856"/>
            <a:ext cx="5231705" cy="684686"/>
          </a:xfrm>
          <a:prstGeom prst="rect">
            <a:avLst/>
          </a:prstGeom>
          <a:noFill/>
          <a:ln w="38100">
            <a:noFill/>
          </a:ln>
        </p:spPr>
        <p:txBody>
          <a:bodyPr vert="horz" lIns="91440" tIns="45720" rIns="91440" bIns="45720" rtlCol="0" anchor="ctr">
            <a:no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it-IT" sz="1100" dirty="0">
                <a:solidFill>
                  <a:schemeClr val="bg1">
                    <a:lumMod val="50000"/>
                  </a:schemeClr>
                </a:solidFill>
                <a:latin typeface="Avenir Next" panose="020B0503020202020204" pitchFamily="34" charset="0"/>
              </a:rPr>
              <a:t>*</a:t>
            </a:r>
            <a:r>
              <a:rPr lang="it-IT" sz="1100" dirty="0" err="1">
                <a:solidFill>
                  <a:schemeClr val="bg1">
                    <a:lumMod val="50000"/>
                  </a:schemeClr>
                </a:solidFill>
                <a:latin typeface="Avenir Next" panose="020B0503020202020204" pitchFamily="34" charset="0"/>
              </a:rPr>
              <a:t>Ghorashian</a:t>
            </a:r>
            <a:r>
              <a:rPr lang="it-IT" sz="1100" dirty="0">
                <a:solidFill>
                  <a:schemeClr val="bg1">
                    <a:lumMod val="50000"/>
                  </a:schemeClr>
                </a:solidFill>
                <a:latin typeface="Avenir Next" panose="020B0503020202020204" pitchFamily="34" charset="0"/>
              </a:rPr>
              <a:t> </a:t>
            </a:r>
            <a:r>
              <a:rPr lang="it-IT" sz="1100" dirty="0" err="1">
                <a:solidFill>
                  <a:schemeClr val="bg1">
                    <a:lumMod val="50000"/>
                  </a:schemeClr>
                </a:solidFill>
                <a:latin typeface="Avenir Next" panose="020B0503020202020204" pitchFamily="34" charset="0"/>
              </a:rPr>
              <a:t>S</a:t>
            </a:r>
            <a:r>
              <a:rPr lang="it-IT" sz="1100" dirty="0">
                <a:solidFill>
                  <a:schemeClr val="bg1">
                    <a:lumMod val="50000"/>
                  </a:schemeClr>
                </a:solidFill>
                <a:latin typeface="Avenir Next" panose="020B0503020202020204" pitchFamily="34" charset="0"/>
              </a:rPr>
              <a:t>, Pule MA, </a:t>
            </a:r>
            <a:r>
              <a:rPr lang="it-IT" sz="1100" dirty="0" err="1">
                <a:solidFill>
                  <a:schemeClr val="bg1">
                    <a:lumMod val="50000"/>
                  </a:schemeClr>
                </a:solidFill>
                <a:latin typeface="Avenir Next" panose="020B0503020202020204" pitchFamily="34" charset="0"/>
              </a:rPr>
              <a:t>Amrolia</a:t>
            </a:r>
            <a:r>
              <a:rPr lang="it-IT" sz="1100" dirty="0">
                <a:solidFill>
                  <a:schemeClr val="bg1">
                    <a:lumMod val="50000"/>
                  </a:schemeClr>
                </a:solidFill>
                <a:latin typeface="Avenir Next" panose="020B0503020202020204" pitchFamily="34" charset="0"/>
              </a:rPr>
              <a:t> </a:t>
            </a:r>
            <a:r>
              <a:rPr lang="it-IT" sz="1100" dirty="0" err="1">
                <a:solidFill>
                  <a:schemeClr val="bg1">
                    <a:lumMod val="50000"/>
                  </a:schemeClr>
                </a:solidFill>
                <a:latin typeface="Avenir Next" panose="020B0503020202020204" pitchFamily="34" charset="0"/>
              </a:rPr>
              <a:t>P</a:t>
            </a:r>
            <a:r>
              <a:rPr lang="it-IT" sz="1100" dirty="0">
                <a:solidFill>
                  <a:schemeClr val="bg1">
                    <a:lumMod val="50000"/>
                  </a:schemeClr>
                </a:solidFill>
                <a:latin typeface="Avenir Next" panose="020B0503020202020204" pitchFamily="34" charset="0"/>
              </a:rPr>
              <a:t> et al. </a:t>
            </a:r>
            <a:r>
              <a:rPr lang="it-IT" sz="1100" i="1" dirty="0">
                <a:solidFill>
                  <a:schemeClr val="bg1">
                    <a:lumMod val="50000"/>
                  </a:schemeClr>
                </a:solidFill>
                <a:latin typeface="Avenir Next" panose="020B0503020202020204" pitchFamily="34" charset="0"/>
              </a:rPr>
              <a:t>Nature Medicine </a:t>
            </a:r>
            <a:r>
              <a:rPr lang="it-IT" sz="1100" dirty="0">
                <a:solidFill>
                  <a:schemeClr val="bg1">
                    <a:lumMod val="50000"/>
                  </a:schemeClr>
                </a:solidFill>
                <a:latin typeface="Avenir Next" panose="020B0503020202020204" pitchFamily="34" charset="0"/>
              </a:rPr>
              <a:t>2019</a:t>
            </a:r>
            <a:endParaRPr lang="en-GB" sz="1100" dirty="0">
              <a:solidFill>
                <a:schemeClr val="bg1">
                  <a:lumMod val="50000"/>
                </a:schemeClr>
              </a:solidFill>
              <a:latin typeface="Avenir Next" panose="020B0503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u="none" strike="noStrike" kern="1200" cap="none" spc="0" normalizeH="0" baseline="0" noProof="0" dirty="0">
              <a:ln>
                <a:noFill/>
              </a:ln>
              <a:solidFill>
                <a:schemeClr val="bg1">
                  <a:lumMod val="50000"/>
                </a:schemeClr>
              </a:solidFill>
              <a:effectLst/>
              <a:uLnTx/>
              <a:uFillTx/>
              <a:latin typeface="Avenir Next" panose="020B0503020202020204" pitchFamily="34" charset="0"/>
              <a:cs typeface="Calibri" panose="020F0502020204030204" pitchFamily="34" charset="0"/>
            </a:endParaRPr>
          </a:p>
        </p:txBody>
      </p:sp>
      <p:sp>
        <p:nvSpPr>
          <p:cNvPr id="17" name="Slide Number Placeholder 2">
            <a:extLst>
              <a:ext uri="{FF2B5EF4-FFF2-40B4-BE49-F238E27FC236}">
                <a16:creationId xmlns:a16="http://schemas.microsoft.com/office/drawing/2014/main" id="{5D08523D-4644-B748-8456-AA3CAB48AB44}"/>
              </a:ext>
            </a:extLst>
          </p:cNvPr>
          <p:cNvSpPr>
            <a:spLocks noGrp="1"/>
          </p:cNvSpPr>
          <p:nvPr>
            <p:ph type="sldNum" sz="quarter" idx="10"/>
          </p:nvPr>
        </p:nvSpPr>
        <p:spPr>
          <a:xfrm>
            <a:off x="8610600" y="6356350"/>
            <a:ext cx="2743200" cy="365125"/>
          </a:xfrm>
        </p:spPr>
        <p:txBody>
          <a:bodyPr/>
          <a:lstStyle/>
          <a:p>
            <a:fld id="{EB0983FF-4977-374B-8B5B-8BB7F3D0294A}" type="slidenum">
              <a:rPr lang="en-US" smtClean="0">
                <a:solidFill>
                  <a:srgbClr val="00ACB8"/>
                </a:solidFill>
              </a:rPr>
              <a:pPr/>
              <a:t>8</a:t>
            </a:fld>
            <a:endParaRPr lang="en-US" dirty="0">
              <a:solidFill>
                <a:srgbClr val="00ACB8"/>
              </a:solidFill>
            </a:endParaRPr>
          </a:p>
        </p:txBody>
      </p:sp>
    </p:spTree>
    <p:extLst>
      <p:ext uri="{BB962C8B-B14F-4D97-AF65-F5344CB8AC3E}">
        <p14:creationId xmlns:p14="http://schemas.microsoft.com/office/powerpoint/2010/main" val="259225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6">
            <a:extLst>
              <a:ext uri="{FF2B5EF4-FFF2-40B4-BE49-F238E27FC236}">
                <a16:creationId xmlns:a16="http://schemas.microsoft.com/office/drawing/2014/main" id="{9B3B223C-8497-6444-9331-1CC7C6847296}"/>
              </a:ext>
            </a:extLst>
          </p:cNvPr>
          <p:cNvSpPr txBox="1">
            <a:spLocks/>
          </p:cNvSpPr>
          <p:nvPr/>
        </p:nvSpPr>
        <p:spPr>
          <a:xfrm>
            <a:off x="525819" y="1627882"/>
            <a:ext cx="10515600" cy="4692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8630" indent="-285750">
              <a:lnSpc>
                <a:spcPts val="2220"/>
              </a:lnSpc>
              <a:spcBef>
                <a:spcPts val="2200"/>
              </a:spcBef>
              <a:spcAft>
                <a:spcPts val="600"/>
              </a:spcAft>
              <a:buClr>
                <a:srgbClr val="00ACB8"/>
              </a:buClr>
              <a:buSzPct val="120000"/>
              <a:buFont typeface="Courier New" panose="02070309020205020404" pitchFamily="49" charset="0"/>
              <a:buChar char="o"/>
            </a:pPr>
            <a:r>
              <a:rPr lang="en-US" sz="1600" dirty="0">
                <a:solidFill>
                  <a:schemeClr val="accent1">
                    <a:lumMod val="50000"/>
                  </a:schemeClr>
                </a:solidFill>
                <a:latin typeface="Avenir Next" panose="020B0503020202020204" pitchFamily="34" charset="0"/>
              </a:rPr>
              <a:t>High level of sustained CRs, achieved without subsequent stem cell transplant</a:t>
            </a:r>
          </a:p>
          <a:p>
            <a:pPr marL="468630" indent="-285750">
              <a:lnSpc>
                <a:spcPts val="2220"/>
              </a:lnSpc>
              <a:spcBef>
                <a:spcPts val="2200"/>
              </a:spcBef>
              <a:spcAft>
                <a:spcPts val="600"/>
              </a:spcAft>
              <a:buClr>
                <a:srgbClr val="00ACB8"/>
              </a:buClr>
              <a:buSzPct val="120000"/>
              <a:buFont typeface="Courier New" panose="02070309020205020404" pitchFamily="49" charset="0"/>
              <a:buChar char="o"/>
            </a:pPr>
            <a:r>
              <a:rPr lang="en-GB" sz="1600" dirty="0">
                <a:solidFill>
                  <a:schemeClr val="accent1">
                    <a:lumMod val="50000"/>
                  </a:schemeClr>
                </a:solidFill>
                <a:latin typeface="Avenir Next" panose="020B0503020202020204" pitchFamily="34" charset="0"/>
              </a:rPr>
              <a:t>Durability of remissions highly encouraging</a:t>
            </a:r>
            <a:br>
              <a:rPr lang="en-GB" sz="1600" dirty="0">
                <a:solidFill>
                  <a:schemeClr val="accent1">
                    <a:lumMod val="50000"/>
                  </a:schemeClr>
                </a:solidFill>
                <a:latin typeface="Avenir Next" panose="020B0503020202020204" pitchFamily="34" charset="0"/>
              </a:rPr>
            </a:br>
            <a:r>
              <a:rPr lang="en-GB" sz="1600" dirty="0">
                <a:solidFill>
                  <a:schemeClr val="accent1">
                    <a:lumMod val="50000"/>
                  </a:schemeClr>
                </a:solidFill>
                <a:latin typeface="Avenir Next" panose="020B0503020202020204" pitchFamily="34" charset="0"/>
              </a:rPr>
              <a:t>– Across all treated patients, event free survival (EFS) </a:t>
            </a:r>
            <a:r>
              <a:rPr lang="en-US" sz="1600" dirty="0">
                <a:solidFill>
                  <a:schemeClr val="accent1">
                    <a:lumMod val="50000"/>
                  </a:schemeClr>
                </a:solidFill>
                <a:latin typeface="Avenir Next" panose="020B0503020202020204" pitchFamily="34" charset="0"/>
              </a:rPr>
              <a:t>at six and 12 months was 69% and 52%, respectively</a:t>
            </a:r>
          </a:p>
          <a:p>
            <a:pPr marL="468630" indent="-285750">
              <a:lnSpc>
                <a:spcPts val="2220"/>
              </a:lnSpc>
              <a:spcBef>
                <a:spcPts val="2200"/>
              </a:spcBef>
              <a:spcAft>
                <a:spcPts val="600"/>
              </a:spcAft>
              <a:buClr>
                <a:srgbClr val="00ACB8"/>
              </a:buClr>
              <a:buSzPct val="120000"/>
              <a:buFont typeface="Courier New" panose="02070309020205020404" pitchFamily="49" charset="0"/>
              <a:buChar char="o"/>
            </a:pPr>
            <a:r>
              <a:rPr lang="en-US" sz="1600" dirty="0">
                <a:solidFill>
                  <a:schemeClr val="accent1">
                    <a:lumMod val="50000"/>
                  </a:schemeClr>
                </a:solidFill>
                <a:latin typeface="Avenir Next" panose="020B0503020202020204" pitchFamily="34" charset="0"/>
              </a:rPr>
              <a:t>AUTO1 well tolerated, despite heavily pre-treated patients with high disease burden</a:t>
            </a:r>
            <a:br>
              <a:rPr lang="en-GB" sz="1600" dirty="0">
                <a:solidFill>
                  <a:schemeClr val="accent1">
                    <a:lumMod val="50000"/>
                  </a:schemeClr>
                </a:solidFill>
                <a:latin typeface="Avenir Next" panose="020B0503020202020204" pitchFamily="34" charset="0"/>
              </a:rPr>
            </a:br>
            <a:r>
              <a:rPr lang="en-GB" sz="1600" dirty="0">
                <a:solidFill>
                  <a:schemeClr val="accent1">
                    <a:lumMod val="50000"/>
                  </a:schemeClr>
                </a:solidFill>
                <a:latin typeface="Avenir Next" panose="020B0503020202020204" pitchFamily="34" charset="0"/>
              </a:rPr>
              <a:t>– No patients experienced ≥ Grade 3 cytokine release syndrome (CRS) as of data cut-off date</a:t>
            </a:r>
            <a:endParaRPr lang="en-US" sz="1600" dirty="0">
              <a:solidFill>
                <a:schemeClr val="accent1">
                  <a:lumMod val="50000"/>
                </a:schemeClr>
              </a:solidFill>
              <a:latin typeface="Avenir Next" panose="020B0503020202020204" pitchFamily="34" charset="0"/>
            </a:endParaRPr>
          </a:p>
          <a:p>
            <a:pPr marL="468630" indent="-285750">
              <a:lnSpc>
                <a:spcPts val="2220"/>
              </a:lnSpc>
              <a:spcBef>
                <a:spcPts val="2200"/>
              </a:spcBef>
              <a:spcAft>
                <a:spcPts val="600"/>
              </a:spcAft>
              <a:buClr>
                <a:srgbClr val="00ACB8"/>
              </a:buClr>
              <a:buSzPct val="120000"/>
              <a:buFont typeface="Courier New" panose="02070309020205020404" pitchFamily="49" charset="0"/>
              <a:buChar char="o"/>
            </a:pPr>
            <a:r>
              <a:rPr lang="en-US" sz="1600" dirty="0">
                <a:solidFill>
                  <a:schemeClr val="accent1">
                    <a:lumMod val="50000"/>
                  </a:schemeClr>
                </a:solidFill>
                <a:latin typeface="Avenir Next" panose="020B0503020202020204" pitchFamily="34" charset="0"/>
              </a:rPr>
              <a:t>Ph1b/2 potential pivotal study underway, expect full data in 2022</a:t>
            </a:r>
            <a:br>
              <a:rPr lang="en-US" sz="1600" dirty="0">
                <a:solidFill>
                  <a:schemeClr val="accent1">
                    <a:lumMod val="50000"/>
                  </a:schemeClr>
                </a:solidFill>
                <a:latin typeface="Avenir Next" panose="020B0503020202020204" pitchFamily="34" charset="0"/>
              </a:rPr>
            </a:br>
            <a:r>
              <a:rPr lang="en-US" sz="1600" dirty="0">
                <a:solidFill>
                  <a:schemeClr val="accent1">
                    <a:lumMod val="50000"/>
                  </a:schemeClr>
                </a:solidFill>
                <a:latin typeface="Avenir Next" panose="020B0503020202020204" pitchFamily="34" charset="0"/>
              </a:rPr>
              <a:t>– Escalating COVID-19 pandemic is continuing to impact study conduct</a:t>
            </a:r>
          </a:p>
          <a:p>
            <a:pPr marL="468630" indent="-285750">
              <a:lnSpc>
                <a:spcPts val="2220"/>
              </a:lnSpc>
              <a:spcBef>
                <a:spcPts val="2200"/>
              </a:spcBef>
              <a:spcAft>
                <a:spcPts val="600"/>
              </a:spcAft>
              <a:buClr>
                <a:srgbClr val="00ACB8"/>
              </a:buClr>
              <a:buSzPct val="120000"/>
              <a:buFont typeface="Courier New" panose="02070309020205020404" pitchFamily="49" charset="0"/>
              <a:buChar char="o"/>
            </a:pPr>
            <a:r>
              <a:rPr lang="en-US" sz="1600" dirty="0">
                <a:solidFill>
                  <a:schemeClr val="accent1">
                    <a:lumMod val="50000"/>
                  </a:schemeClr>
                </a:solidFill>
                <a:latin typeface="Avenir Next" panose="020B0503020202020204" pitchFamily="34" charset="0"/>
              </a:rPr>
              <a:t>Adult ALL represents a sizeable market opportunity addressable with limited commercial footprint</a:t>
            </a:r>
          </a:p>
        </p:txBody>
      </p:sp>
      <p:cxnSp>
        <p:nvCxnSpPr>
          <p:cNvPr id="30" name="Straight Connector 29">
            <a:extLst>
              <a:ext uri="{FF2B5EF4-FFF2-40B4-BE49-F238E27FC236}">
                <a16:creationId xmlns:a16="http://schemas.microsoft.com/office/drawing/2014/main" id="{66A00A42-FDE1-0E4E-8D54-75D982839B91}"/>
              </a:ext>
            </a:extLst>
          </p:cNvPr>
          <p:cNvCxnSpPr>
            <a:cxnSpLocks/>
          </p:cNvCxnSpPr>
          <p:nvPr/>
        </p:nvCxnSpPr>
        <p:spPr>
          <a:xfrm>
            <a:off x="816046" y="2132918"/>
            <a:ext cx="1042438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D90545D-D7DB-EA48-8976-AD8735E224BF}"/>
              </a:ext>
            </a:extLst>
          </p:cNvPr>
          <p:cNvCxnSpPr>
            <a:cxnSpLocks/>
          </p:cNvCxnSpPr>
          <p:nvPr/>
        </p:nvCxnSpPr>
        <p:spPr>
          <a:xfrm>
            <a:off x="816046" y="3075731"/>
            <a:ext cx="1042438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4B0A5BF-224C-9443-89D3-5116137AB1F4}"/>
              </a:ext>
            </a:extLst>
          </p:cNvPr>
          <p:cNvCxnSpPr>
            <a:cxnSpLocks/>
          </p:cNvCxnSpPr>
          <p:nvPr/>
        </p:nvCxnSpPr>
        <p:spPr>
          <a:xfrm>
            <a:off x="816046" y="3974633"/>
            <a:ext cx="1042438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AB16A41-31D9-E947-B6A2-2CE0B26C6C21}"/>
              </a:ext>
            </a:extLst>
          </p:cNvPr>
          <p:cNvCxnSpPr>
            <a:cxnSpLocks/>
          </p:cNvCxnSpPr>
          <p:nvPr/>
        </p:nvCxnSpPr>
        <p:spPr>
          <a:xfrm>
            <a:off x="816046" y="4896782"/>
            <a:ext cx="1042438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Title 5">
            <a:extLst>
              <a:ext uri="{FF2B5EF4-FFF2-40B4-BE49-F238E27FC236}">
                <a16:creationId xmlns:a16="http://schemas.microsoft.com/office/drawing/2014/main" id="{61E1B49C-A8DA-7B40-BFE9-FBE5223D1188}"/>
              </a:ext>
            </a:extLst>
          </p:cNvPr>
          <p:cNvSpPr txBox="1">
            <a:spLocks/>
          </p:cNvSpPr>
          <p:nvPr/>
        </p:nvSpPr>
        <p:spPr>
          <a:xfrm>
            <a:off x="656692" y="410885"/>
            <a:ext cx="10878616" cy="7200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400"/>
              </a:lnSpc>
            </a:pPr>
            <a:r>
              <a:rPr lang="en-US" sz="2200" dirty="0">
                <a:solidFill>
                  <a:srgbClr val="00ACB8"/>
                </a:solidFill>
                <a:latin typeface="Avenir Next Medium" panose="020B0503020202020204" pitchFamily="34" charset="0"/>
              </a:rPr>
              <a:t>AUTO1 has potential for transformational outcomes in adult ALL</a:t>
            </a:r>
          </a:p>
          <a:p>
            <a:pPr>
              <a:lnSpc>
                <a:spcPts val="2400"/>
              </a:lnSpc>
            </a:pPr>
            <a:r>
              <a:rPr lang="en-GB" sz="1600" dirty="0">
                <a:solidFill>
                  <a:schemeClr val="bg1"/>
                </a:solidFill>
                <a:latin typeface="Avenir Next" panose="020B0503020202020204" pitchFamily="34" charset="0"/>
              </a:rPr>
              <a:t>Data presented at ASH 2020, with a data cut-off date November 12, 2020</a:t>
            </a:r>
          </a:p>
          <a:p>
            <a:pPr>
              <a:lnSpc>
                <a:spcPts val="2400"/>
              </a:lnSpc>
            </a:pPr>
            <a:br>
              <a:rPr lang="en-GB" sz="2000" dirty="0">
                <a:solidFill>
                  <a:schemeClr val="bg1"/>
                </a:solidFill>
                <a:latin typeface="Avenir Next Medium" panose="020B0503020202020204" pitchFamily="34" charset="0"/>
              </a:rPr>
            </a:br>
            <a:br>
              <a:rPr lang="en-GB" sz="2000" dirty="0">
                <a:solidFill>
                  <a:schemeClr val="bg1"/>
                </a:solidFill>
                <a:latin typeface="Avenir Next Medium" panose="020B0503020202020204" pitchFamily="34" charset="0"/>
              </a:rPr>
            </a:br>
            <a:endParaRPr lang="en-GB" sz="2000" dirty="0">
              <a:solidFill>
                <a:schemeClr val="bg1"/>
              </a:solidFill>
              <a:latin typeface="Avenir Next Medium" panose="020B0503020202020204" pitchFamily="34" charset="0"/>
            </a:endParaRPr>
          </a:p>
        </p:txBody>
      </p:sp>
      <p:cxnSp>
        <p:nvCxnSpPr>
          <p:cNvPr id="20" name="Straight Connector 19">
            <a:extLst>
              <a:ext uri="{FF2B5EF4-FFF2-40B4-BE49-F238E27FC236}">
                <a16:creationId xmlns:a16="http://schemas.microsoft.com/office/drawing/2014/main" id="{C9E87034-EC51-5F41-A053-D1C9476739EA}"/>
              </a:ext>
            </a:extLst>
          </p:cNvPr>
          <p:cNvCxnSpPr>
            <a:cxnSpLocks/>
          </p:cNvCxnSpPr>
          <p:nvPr/>
        </p:nvCxnSpPr>
        <p:spPr>
          <a:xfrm>
            <a:off x="816046" y="5506382"/>
            <a:ext cx="1042438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Slide Number Placeholder 2">
            <a:extLst>
              <a:ext uri="{FF2B5EF4-FFF2-40B4-BE49-F238E27FC236}">
                <a16:creationId xmlns:a16="http://schemas.microsoft.com/office/drawing/2014/main" id="{A00A88DA-E695-2540-8630-802511C6BC2B}"/>
              </a:ext>
            </a:extLst>
          </p:cNvPr>
          <p:cNvSpPr>
            <a:spLocks noGrp="1"/>
          </p:cNvSpPr>
          <p:nvPr>
            <p:ph type="sldNum" sz="quarter" idx="10"/>
          </p:nvPr>
        </p:nvSpPr>
        <p:spPr>
          <a:xfrm>
            <a:off x="8610600" y="6356350"/>
            <a:ext cx="2743200" cy="365125"/>
          </a:xfrm>
        </p:spPr>
        <p:txBody>
          <a:bodyPr/>
          <a:lstStyle/>
          <a:p>
            <a:fld id="{EB0983FF-4977-374B-8B5B-8BB7F3D0294A}" type="slidenum">
              <a:rPr lang="en-US" smtClean="0">
                <a:solidFill>
                  <a:srgbClr val="00ACB8"/>
                </a:solidFill>
              </a:rPr>
              <a:pPr/>
              <a:t>9</a:t>
            </a:fld>
            <a:endParaRPr lang="en-US" dirty="0">
              <a:solidFill>
                <a:srgbClr val="00ACB8"/>
              </a:solidFill>
            </a:endParaRPr>
          </a:p>
        </p:txBody>
      </p:sp>
    </p:spTree>
    <p:extLst>
      <p:ext uri="{BB962C8B-B14F-4D97-AF65-F5344CB8AC3E}">
        <p14:creationId xmlns:p14="http://schemas.microsoft.com/office/powerpoint/2010/main" val="18370955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8742B8B-2EAC-BC47-A628-D140AE80D902}" vid="{B4C8FF01-C789-EC46-A082-4646E641F2E2}"/>
    </a:ext>
  </a:ext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8742B8B-2EAC-BC47-A628-D140AE80D902}" vid="{484E22FA-9658-B64B-A4B9-634137B5271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utolus-01">
    <a:dk1>
      <a:srgbClr val="032546"/>
    </a:dk1>
    <a:lt1>
      <a:sysClr val="window" lastClr="FFFFFF"/>
    </a:lt1>
    <a:dk2>
      <a:srgbClr val="032546"/>
    </a:dk2>
    <a:lt2>
      <a:srgbClr val="E7E6E6"/>
    </a:lt2>
    <a:accent1>
      <a:srgbClr val="009A5E"/>
    </a:accent1>
    <a:accent2>
      <a:srgbClr val="E4E0EE"/>
    </a:accent2>
    <a:accent3>
      <a:srgbClr val="CBEADE"/>
    </a:accent3>
    <a:accent4>
      <a:srgbClr val="000000"/>
    </a:accent4>
    <a:accent5>
      <a:srgbClr val="DDDDDD"/>
    </a:accent5>
    <a:accent6>
      <a:srgbClr val="969696"/>
    </a:accent6>
    <a:hlink>
      <a:srgbClr val="0563C1"/>
    </a:hlink>
    <a:folHlink>
      <a:srgbClr val="954F72"/>
    </a:folHlink>
  </a:clrScheme>
  <a:fontScheme name="Autolus-01">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F346C2219C1240BBF3C21976DEBCB0" ma:contentTypeVersion="10" ma:contentTypeDescription="Create a new document." ma:contentTypeScope="" ma:versionID="9a0c768984ae13243f1a7a2ee4587ce2">
  <xsd:schema xmlns:xsd="http://www.w3.org/2001/XMLSchema" xmlns:xs="http://www.w3.org/2001/XMLSchema" xmlns:p="http://schemas.microsoft.com/office/2006/metadata/properties" xmlns:ns3="0b3faec8-8260-4321-b25f-8f9e5e00fb4f" targetNamespace="http://schemas.microsoft.com/office/2006/metadata/properties" ma:root="true" ma:fieldsID="eb86013ed27c80c0d3da11c77c6bd090" ns3:_="">
    <xsd:import namespace="0b3faec8-8260-4321-b25f-8f9e5e00fb4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3faec8-8260-4321-b25f-8f9e5e00fb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81D38D-6CA6-4191-89D6-E4A003D29D0A}">
  <ds:schemaRefs>
    <ds:schemaRef ds:uri="http://schemas.microsoft.com/sharepoint/v3/contenttype/forms"/>
  </ds:schemaRefs>
</ds:datastoreItem>
</file>

<file path=customXml/itemProps2.xml><?xml version="1.0" encoding="utf-8"?>
<ds:datastoreItem xmlns:ds="http://schemas.openxmlformats.org/officeDocument/2006/customXml" ds:itemID="{9E5EA91D-994A-448F-A753-D5C468A9AB95}">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b3faec8-8260-4321-b25f-8f9e5e00fb4f"/>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47A32FE7-FD06-464D-B568-487E9B9A9D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3faec8-8260-4321-b25f-8f9e5e00fb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8333</TotalTime>
  <Words>5074</Words>
  <Application>Microsoft Office PowerPoint</Application>
  <PresentationFormat>Widescreen</PresentationFormat>
  <Paragraphs>858</Paragraphs>
  <Slides>42</Slides>
  <Notes>19</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42</vt:i4>
      </vt:variant>
    </vt:vector>
  </HeadingPairs>
  <TitlesOfParts>
    <vt:vector size="55" baseType="lpstr">
      <vt:lpstr>Arial</vt:lpstr>
      <vt:lpstr>Avenir Next</vt:lpstr>
      <vt:lpstr>Avenir Next Demi Bold</vt:lpstr>
      <vt:lpstr>Avenir Next Medium</vt:lpstr>
      <vt:lpstr>Calibri</vt:lpstr>
      <vt:lpstr>Calibri Light</vt:lpstr>
      <vt:lpstr>Courier New</vt:lpstr>
      <vt:lpstr>Wingdings</vt:lpstr>
      <vt:lpstr>Wingdings 3</vt:lpstr>
      <vt:lpstr>Office Theme</vt:lpstr>
      <vt:lpstr>4_Custom Design</vt:lpstr>
      <vt:lpstr>2_Custom Design</vt:lpstr>
      <vt:lpstr>Prism 7</vt:lpstr>
      <vt:lpstr>PowerPoint Presentation</vt:lpstr>
      <vt:lpstr>Disclaimer</vt:lpstr>
      <vt:lpstr>PowerPoint Presentation</vt:lpstr>
      <vt:lpstr>Driving value with potential best-in-class adult ALL program</vt:lpstr>
      <vt:lpstr>PowerPoint Presentation</vt:lpstr>
      <vt:lpstr>PowerPoint Presentation</vt:lpstr>
      <vt:lpstr>No approved CAR T therapy for adult ALL patients Successful therapy requires high level of activity and sustained persistence paired with good tolerability </vt:lpstr>
      <vt:lpstr>PowerPoint Presentation</vt:lpstr>
      <vt:lpstr>PowerPoint Presentation</vt:lpstr>
      <vt:lpstr>PowerPoint Presentation</vt:lpstr>
      <vt:lpstr>Responses are durable without need for transplant MRD negative CRs ongoing past 24 months observed  </vt:lpstr>
      <vt:lpstr>Event-free survival of 52% at 12 months supports AUTO1’s unique profile</vt:lpstr>
      <vt:lpstr>PowerPoint Presentation</vt:lpstr>
      <vt:lpstr>Adult ALL is a promising commercial opportunity with limited competition   R/R adult ALL is estimated* to be three times the size of r/r pediatric ALL </vt:lpstr>
      <vt:lpstr>Blincyto and Besponsa sales suggestive of a meaningful opportunity in adult ALL  </vt:lpstr>
      <vt:lpstr>Preliminary Ph1 data supports development as a standalone therapy AUTO1 is the first Autolus program to move into a pivotal program</vt:lpstr>
      <vt:lpstr>Capitalizing on the unique profile of AUTO1 in adult ALL Exploration of AUTO1 activity in additional B-Cell malignancies</vt:lpstr>
      <vt:lpstr>Initial data suggest encouraging signals in other B cell malignancies ALLCAR19 Study extension Cohort 1: Extending to Indolent NHL </vt:lpstr>
      <vt:lpstr>PowerPoint Presentation</vt:lpstr>
      <vt:lpstr>AUTO3: First CD19 and CD22 targeting bicistronic CAR Gamma Retroviral-Based Vector with RD114 Pseudotype     </vt:lpstr>
      <vt:lpstr>DLBCL: approved CAR Ts are unable to penetrate outpatient setting  Creates significant opportunity for AUTO3 with potential to go where patients are treated  </vt:lpstr>
      <vt:lpstr>Low rates of CRS and low rates of NT observed across all dose levels Cytokine Release Syndrome and Neurotoxicity — by cohort  </vt:lpstr>
      <vt:lpstr>Efficacy seen across all dose ranges Response data by cohort    </vt:lpstr>
      <vt:lpstr>Outpatient infusion of AUTO3 appears feasible Healthcare utilization in outpatient cohort   </vt:lpstr>
      <vt:lpstr>AUTO3 continues to show differentiated product profile Data presented at ASH 2020, with data cut-off date October 30, 2020   </vt:lpstr>
      <vt:lpstr>PowerPoint Presentation</vt:lpstr>
      <vt:lpstr>T Cell Lymphoma  No standard of care after first relapse and no T cell therapy approved </vt:lpstr>
      <vt:lpstr>Unique targeting of TRBC1 &amp; TRBC2 opens new therapeutic approach AUTO4/5 in Peripheral T Cell Lymphoma  </vt:lpstr>
      <vt:lpstr>Encouraging signal from AUTO4 treated patient Clinical outcome of patient 1    </vt:lpstr>
      <vt:lpstr>PowerPoint Presentation</vt:lpstr>
      <vt:lpstr>A broad toolkit which is core to our strategy of modular innovation Advanced T cell programming </vt:lpstr>
      <vt:lpstr>Broad pipeline of next generation programs Designed to address limitations of current T cell therapies </vt:lpstr>
      <vt:lpstr>AUTO6 designed to deliver anti-tumor activity without neurotoxicity AUTO6: GD2-targeted programmed T cell therapy in neuroblastoma </vt:lpstr>
      <vt:lpstr>Modular approach designed to enhance AUTO6NG for solid tumor environment Next generation programs powered by our proprietary technology toolbox</vt:lpstr>
      <vt:lpstr>AUTO6NG exhibits potent anti-tumor activity in preclinical model  Extends survival in challenging in vivo model </vt:lpstr>
      <vt:lpstr>AUTO7 is designed to tackle the complex solid tumor environment Anti-PSMA humanized CAR T cell for improved persistence and resistance in Prostate Cancer </vt:lpstr>
      <vt:lpstr>PowerPoint Presentation</vt:lpstr>
      <vt:lpstr>Economical &amp; scalable product delivery platform Semi-automated and parallel processing </vt:lpstr>
      <vt:lpstr>PowerPoint Presentation</vt:lpstr>
      <vt:lpstr>Multiple clinical milestones anticipated through 2021/2022</vt:lpstr>
      <vt:lpstr>Autolus poised for potential value inflection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 Generation Programmed T Cell Therapies December 2020</dc:title>
  <dc:creator>Barbara Colasuonno</dc:creator>
  <cp:lastModifiedBy>Julia Wilson</cp:lastModifiedBy>
  <cp:revision>226</cp:revision>
  <dcterms:created xsi:type="dcterms:W3CDTF">2020-12-16T16:23:03Z</dcterms:created>
  <dcterms:modified xsi:type="dcterms:W3CDTF">2021-01-18T12:18:28Z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0x01010038F346C2219C1240BBF3C21976DEBCB0</vt:lpwstr>
  </property>
</Properties>
</file>