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8" r:id="rId2"/>
    <p:sldMasterId id="2147483654" r:id="rId3"/>
    <p:sldMasterId id="2147483676" r:id="rId4"/>
    <p:sldMasterId id="2147483679" r:id="rId5"/>
  </p:sldMasterIdLst>
  <p:notesMasterIdLst>
    <p:notesMasterId r:id="rId30"/>
  </p:notesMasterIdLst>
  <p:handoutMasterIdLst>
    <p:handoutMasterId r:id="rId31"/>
  </p:handoutMasterIdLst>
  <p:sldIdLst>
    <p:sldId id="345" r:id="rId6"/>
    <p:sldId id="338" r:id="rId7"/>
    <p:sldId id="3742" r:id="rId8"/>
    <p:sldId id="346" r:id="rId9"/>
    <p:sldId id="3744" r:id="rId10"/>
    <p:sldId id="259" r:id="rId11"/>
    <p:sldId id="3746" r:id="rId12"/>
    <p:sldId id="4177" r:id="rId13"/>
    <p:sldId id="3782" r:id="rId14"/>
    <p:sldId id="336" r:id="rId15"/>
    <p:sldId id="3101" r:id="rId16"/>
    <p:sldId id="3731" r:id="rId17"/>
    <p:sldId id="3748" r:id="rId18"/>
    <p:sldId id="3658" r:id="rId19"/>
    <p:sldId id="3034" r:id="rId20"/>
    <p:sldId id="2808" r:id="rId21"/>
    <p:sldId id="3098" r:id="rId22"/>
    <p:sldId id="3843" r:id="rId23"/>
    <p:sldId id="3756" r:id="rId24"/>
    <p:sldId id="3750" r:id="rId25"/>
    <p:sldId id="3757" r:id="rId26"/>
    <p:sldId id="3751" r:id="rId27"/>
    <p:sldId id="3752" r:id="rId28"/>
    <p:sldId id="375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Oakley" initials="AO" lastIdx="38" clrIdx="0">
    <p:extLst>
      <p:ext uri="{19B8F6BF-5375-455C-9EA6-DF929625EA0E}">
        <p15:presenceInfo xmlns:p15="http://schemas.microsoft.com/office/powerpoint/2012/main" userId="S::A.Oakley@autolus.com::b3a210fb-e948-411c-ad59-5761b27db358" providerId="AD"/>
      </p:ext>
    </p:extLst>
  </p:cmAuthor>
  <p:cmAuthor id="2" name="Christian Itin" initials="CI" lastIdx="1" clrIdx="1">
    <p:extLst>
      <p:ext uri="{19B8F6BF-5375-455C-9EA6-DF929625EA0E}">
        <p15:presenceInfo xmlns:p15="http://schemas.microsoft.com/office/powerpoint/2012/main" userId="S::c.itin@autolus.com::4f133ad7-a6f1-4f8b-bb90-a94609cd80f7" providerId="AD"/>
      </p:ext>
    </p:extLst>
  </p:cmAuthor>
  <p:cmAuthor id="3" name="Lucinda Crabtree" initials="LC" lastIdx="2" clrIdx="2">
    <p:extLst>
      <p:ext uri="{19B8F6BF-5375-455C-9EA6-DF929625EA0E}">
        <p15:presenceInfo xmlns:p15="http://schemas.microsoft.com/office/powerpoint/2012/main" userId="S::L.Crabtree@autolus.com::a01883b1-b92d-4fbc-98bc-299ba81479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B8"/>
    <a:srgbClr val="00965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8"/>
    <p:restoredTop sz="94007" autoAdjust="0"/>
  </p:normalViewPr>
  <p:slideViewPr>
    <p:cSldViewPr snapToGrid="0" snapToObjects="1">
      <p:cViewPr varScale="1">
        <p:scale>
          <a:sx n="80" d="100"/>
          <a:sy n="80" d="100"/>
        </p:scale>
        <p:origin x="1171" y="4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65" d="100"/>
          <a:sy n="165" d="100"/>
        </p:scale>
        <p:origin x="460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Blincyto</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5-1E98-5B44-9B43-1DA4354BF240}"/>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4-1E98-5B44-9B43-1DA4354BF240}"/>
              </c:ext>
            </c:extLst>
          </c:dPt>
          <c:dLbls>
            <c:spPr>
              <a:noFill/>
              <a:ln>
                <a:noFill/>
              </a:ln>
              <a:effectLst/>
            </c:spPr>
            <c:txPr>
              <a:bodyPr rot="0" spcFirstLastPara="1" vertOverflow="ellipsis" vert="horz" wrap="square" anchor="ctr" anchorCtr="1"/>
              <a:lstStyle/>
              <a:p>
                <a:pPr>
                  <a:defRPr sz="1197" b="0" i="0" u="none" strike="noStrike" kern="1200" baseline="0">
                    <a:solidFill>
                      <a:schemeClr val="accent1">
                        <a:lumMod val="50000"/>
                      </a:schemeClr>
                    </a:solidFill>
                    <a:latin typeface="Avenir Next" panose="020B0503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Full Year 2019</c:v>
                </c:pt>
                <c:pt idx="1">
                  <c:v>Full Year 2020</c:v>
                </c:pt>
              </c:strCache>
            </c:strRef>
          </c:cat>
          <c:val>
            <c:numRef>
              <c:f>Sheet1!$B$2:$B$3</c:f>
              <c:numCache>
                <c:formatCode>General</c:formatCode>
                <c:ptCount val="2"/>
                <c:pt idx="0">
                  <c:v>312</c:v>
                </c:pt>
                <c:pt idx="1">
                  <c:v>379</c:v>
                </c:pt>
              </c:numCache>
            </c:numRef>
          </c:val>
          <c:extLst>
            <c:ext xmlns:c16="http://schemas.microsoft.com/office/drawing/2014/chart" uri="{C3380CC4-5D6E-409C-BE32-E72D297353CC}">
              <c16:uniqueId val="{00000000-1E98-5B44-9B43-1DA4354BF240}"/>
            </c:ext>
          </c:extLst>
        </c:ser>
        <c:ser>
          <c:idx val="1"/>
          <c:order val="1"/>
          <c:tx>
            <c:strRef>
              <c:f>Sheet1!$C$1</c:f>
              <c:strCache>
                <c:ptCount val="1"/>
                <c:pt idx="0">
                  <c:v>Besponsa</c:v>
                </c:pt>
              </c:strCache>
            </c:strRef>
          </c:tx>
          <c:spPr>
            <a:solidFill>
              <a:srgbClr val="00965E"/>
            </a:solidFill>
            <a:ln>
              <a:noFill/>
            </a:ln>
            <a:effectLst/>
          </c:spPr>
          <c:invertIfNegative val="0"/>
          <c:dLbls>
            <c:dLbl>
              <c:idx val="0"/>
              <c:layout>
                <c:manualLayout>
                  <c:x val="1.0499296316955127E-2"/>
                  <c:y val="-1.1770306369509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98-5B44-9B43-1DA4354BF240}"/>
                </c:ext>
              </c:extLst>
            </c:dLbl>
            <c:dLbl>
              <c:idx val="1"/>
              <c:layout>
                <c:manualLayout>
                  <c:x val="7.4641769593943091E-3"/>
                  <c:y val="-1.5693584794375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98-5B44-9B43-1DA4354BF2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50000"/>
                      </a:schemeClr>
                    </a:solidFill>
                    <a:latin typeface="Avenir Next" panose="020B0503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1">
                          <a:lumMod val="50000"/>
                        </a:schemeClr>
                      </a:solidFill>
                      <a:round/>
                    </a:ln>
                    <a:effectLst/>
                  </c:spPr>
                </c15:leaderLines>
              </c:ext>
            </c:extLst>
          </c:dLbls>
          <c:cat>
            <c:strRef>
              <c:f>Sheet1!$A$2:$A$3</c:f>
              <c:strCache>
                <c:ptCount val="2"/>
                <c:pt idx="0">
                  <c:v>Full Year 2019</c:v>
                </c:pt>
                <c:pt idx="1">
                  <c:v>Full Year 2020</c:v>
                </c:pt>
              </c:strCache>
            </c:strRef>
          </c:cat>
          <c:val>
            <c:numRef>
              <c:f>Sheet1!$C$2:$C$3</c:f>
              <c:numCache>
                <c:formatCode>General</c:formatCode>
                <c:ptCount val="2"/>
                <c:pt idx="0">
                  <c:v>107</c:v>
                </c:pt>
                <c:pt idx="1">
                  <c:v>125</c:v>
                </c:pt>
              </c:numCache>
            </c:numRef>
          </c:val>
          <c:extLst>
            <c:ext xmlns:c16="http://schemas.microsoft.com/office/drawing/2014/chart" uri="{C3380CC4-5D6E-409C-BE32-E72D297353CC}">
              <c16:uniqueId val="{00000003-1E98-5B44-9B43-1DA4354BF240}"/>
            </c:ext>
          </c:extLst>
        </c:ser>
        <c:dLbls>
          <c:showLegendKey val="0"/>
          <c:showVal val="0"/>
          <c:showCatName val="0"/>
          <c:showSerName val="0"/>
          <c:showPercent val="0"/>
          <c:showBubbleSize val="0"/>
        </c:dLbls>
        <c:gapWidth val="40"/>
        <c:overlap val="-27"/>
        <c:axId val="724407616"/>
        <c:axId val="724417128"/>
      </c:barChart>
      <c:catAx>
        <c:axId val="72440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lumMod val="50000"/>
                  </a:schemeClr>
                </a:solidFill>
                <a:latin typeface="Avenir Next" panose="020B0503020202020204" pitchFamily="34" charset="0"/>
                <a:ea typeface="+mn-ea"/>
                <a:cs typeface="Calibri" panose="020F0502020204030204" pitchFamily="34" charset="0"/>
              </a:defRPr>
            </a:pPr>
            <a:endParaRPr lang="en-US"/>
          </a:p>
        </c:txPr>
        <c:crossAx val="724417128"/>
        <c:crosses val="autoZero"/>
        <c:auto val="1"/>
        <c:lblAlgn val="ctr"/>
        <c:lblOffset val="100"/>
        <c:noMultiLvlLbl val="0"/>
      </c:catAx>
      <c:valAx>
        <c:axId val="724417128"/>
        <c:scaling>
          <c:orientation val="minMax"/>
        </c:scaling>
        <c:delete val="1"/>
        <c:axPos val="l"/>
        <c:numFmt formatCode="General" sourceLinked="1"/>
        <c:majorTickMark val="none"/>
        <c:minorTickMark val="none"/>
        <c:tickLblPos val="nextTo"/>
        <c:crossAx val="724407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4A06E5-7D2F-C544-B79D-2EBED17F75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743413-D87E-9A41-891B-9E2F1B38CE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E176D7-BA0B-E347-A31E-5F8F6B74D9DE}" type="datetimeFigureOut">
              <a:rPr lang="en-US" smtClean="0"/>
              <a:t>3/4/2021</a:t>
            </a:fld>
            <a:endParaRPr lang="en-US"/>
          </a:p>
        </p:txBody>
      </p:sp>
      <p:sp>
        <p:nvSpPr>
          <p:cNvPr id="4" name="Footer Placeholder 3">
            <a:extLst>
              <a:ext uri="{FF2B5EF4-FFF2-40B4-BE49-F238E27FC236}">
                <a16:creationId xmlns:a16="http://schemas.microsoft.com/office/drawing/2014/main" id="{F5A5AE48-39D9-3B4E-AF53-DCAD08E7EE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71E346-6AD4-E34E-A05B-2805AC6A93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3C9F90-F4BE-7F42-A2E9-FF8E3A02F442}" type="slidenum">
              <a:rPr lang="en-US" smtClean="0"/>
              <a:t>‹#›</a:t>
            </a:fld>
            <a:endParaRPr lang="en-US"/>
          </a:p>
        </p:txBody>
      </p:sp>
    </p:spTree>
    <p:extLst>
      <p:ext uri="{BB962C8B-B14F-4D97-AF65-F5344CB8AC3E}">
        <p14:creationId xmlns:p14="http://schemas.microsoft.com/office/powerpoint/2010/main" val="927908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31B77-6D99-AC40-B171-940534DA2EE9}" type="datetimeFigureOut">
              <a:rPr lang="en-US" smtClean="0"/>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A6C16-418A-0247-8D2D-BDCDDA4D595A}" type="slidenum">
              <a:rPr lang="en-US" smtClean="0"/>
              <a:t>‹#›</a:t>
            </a:fld>
            <a:endParaRPr lang="en-US"/>
          </a:p>
        </p:txBody>
      </p:sp>
    </p:spTree>
    <p:extLst>
      <p:ext uri="{BB962C8B-B14F-4D97-AF65-F5344CB8AC3E}">
        <p14:creationId xmlns:p14="http://schemas.microsoft.com/office/powerpoint/2010/main" val="89695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A6C16-418A-0247-8D2D-BDCDDA4D595A}" type="slidenum">
              <a:rPr lang="en-US" smtClean="0"/>
              <a:t>5</a:t>
            </a:fld>
            <a:endParaRPr lang="en-US"/>
          </a:p>
        </p:txBody>
      </p:sp>
    </p:spTree>
    <p:extLst>
      <p:ext uri="{BB962C8B-B14F-4D97-AF65-F5344CB8AC3E}">
        <p14:creationId xmlns:p14="http://schemas.microsoft.com/office/powerpoint/2010/main" val="2771930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C8CA1-0A20-40BB-A817-FF622858C4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960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C8CA1-0A20-40BB-A817-FF622858C4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96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C8CA1-0A20-40BB-A817-FF622858C4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96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C8CA1-0A20-40BB-A817-FF622858C4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943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C8CA1-0A20-40BB-A817-FF622858C4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66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C8CA1-0A20-40BB-A817-FF622858C4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77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DC8CA1-0A20-40BB-A817-FF622858C49B}" type="slidenum">
              <a:rPr lang="en-GB" smtClean="0"/>
              <a:t>16</a:t>
            </a:fld>
            <a:endParaRPr lang="en-GB" dirty="0"/>
          </a:p>
        </p:txBody>
      </p:sp>
    </p:spTree>
    <p:extLst>
      <p:ext uri="{BB962C8B-B14F-4D97-AF65-F5344CB8AC3E}">
        <p14:creationId xmlns:p14="http://schemas.microsoft.com/office/powerpoint/2010/main" val="5539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C8CA1-0A20-40BB-A817-FF622858C4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268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A6C16-418A-0247-8D2D-BDCDDA4D59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556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DC8CA1-0A20-40BB-A817-FF622858C4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96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C235DB4-BAE1-3047-84B7-F302427312D0}"/>
              </a:ext>
            </a:extLst>
          </p:cNvPr>
          <p:cNvSpPr>
            <a:spLocks noGrp="1"/>
          </p:cNvSpPr>
          <p:nvPr>
            <p:ph type="title"/>
          </p:nvPr>
        </p:nvSpPr>
        <p:spPr>
          <a:xfrm>
            <a:off x="838200" y="5632609"/>
            <a:ext cx="10515600" cy="404050"/>
          </a:xfrm>
          <a:prstGeom prst="rect">
            <a:avLst/>
          </a:prstGeom>
        </p:spPr>
        <p:txBody>
          <a:bodyPr vert="horz" lIns="91440" tIns="45720" rIns="91440" bIns="45720" rtlCol="0" anchor="t">
            <a:noAutofit/>
          </a:bodyPr>
          <a:lstStyle>
            <a:lvl1pPr>
              <a:defRPr sz="2800">
                <a:solidFill>
                  <a:schemeClr val="bg1"/>
                </a:solidFill>
              </a:defRPr>
            </a:lvl1pPr>
          </a:lstStyle>
          <a:p>
            <a:r>
              <a:rPr lang="en-US" dirty="0"/>
              <a:t>Click to edit Master title style</a:t>
            </a:r>
          </a:p>
        </p:txBody>
      </p:sp>
      <p:sp>
        <p:nvSpPr>
          <p:cNvPr id="4" name="Subtitle 5">
            <a:extLst>
              <a:ext uri="{FF2B5EF4-FFF2-40B4-BE49-F238E27FC236}">
                <a16:creationId xmlns:a16="http://schemas.microsoft.com/office/drawing/2014/main" id="{54404F94-1368-004E-83FC-E189F884B547}"/>
              </a:ext>
            </a:extLst>
          </p:cNvPr>
          <p:cNvSpPr>
            <a:spLocks noGrp="1"/>
          </p:cNvSpPr>
          <p:nvPr>
            <p:ph type="subTitle" idx="1"/>
          </p:nvPr>
        </p:nvSpPr>
        <p:spPr>
          <a:xfrm>
            <a:off x="2209800" y="6152198"/>
            <a:ext cx="9144000" cy="385976"/>
          </a:xfrm>
          <a:prstGeom prst="rect">
            <a:avLst/>
          </a:prstGeom>
        </p:spPr>
        <p:txBody>
          <a:bodyPr/>
          <a:lstStyle>
            <a:lvl1pPr marL="0" indent="0" algn="r">
              <a:buFontTx/>
              <a:buNone/>
              <a:defRPr sz="1800" b="0" i="0">
                <a:solidFill>
                  <a:srgbClr val="00ACB8"/>
                </a:solidFill>
                <a:latin typeface="Avenir Next Medium" panose="020B0503020202020204" pitchFamily="34" charset="0"/>
              </a:defRPr>
            </a:lvl1pPr>
          </a:lstStyle>
          <a:p>
            <a:endParaRPr lang="en-US" dirty="0"/>
          </a:p>
        </p:txBody>
      </p:sp>
    </p:spTree>
    <p:extLst>
      <p:ext uri="{BB962C8B-B14F-4D97-AF65-F5344CB8AC3E}">
        <p14:creationId xmlns:p14="http://schemas.microsoft.com/office/powerpoint/2010/main" val="313693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7D101C-E37B-5941-B073-93434DD37C48}"/>
              </a:ext>
            </a:extLst>
          </p:cNvPr>
          <p:cNvSpPr txBox="1"/>
          <p:nvPr userDrawn="1"/>
        </p:nvSpPr>
        <p:spPr>
          <a:xfrm>
            <a:off x="2222952" y="5903893"/>
            <a:ext cx="184731"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Light"/>
              <a:ea typeface="+mn-ea"/>
              <a:cs typeface="+mn-cs"/>
            </a:endParaRPr>
          </a:p>
        </p:txBody>
      </p:sp>
      <p:cxnSp>
        <p:nvCxnSpPr>
          <p:cNvPr id="5" name="Straight Connector 4">
            <a:extLst>
              <a:ext uri="{FF2B5EF4-FFF2-40B4-BE49-F238E27FC236}">
                <a16:creationId xmlns:a16="http://schemas.microsoft.com/office/drawing/2014/main" id="{FA0FD3BA-1EFB-EE49-B80D-6F31F1EB9898}"/>
              </a:ext>
            </a:extLst>
          </p:cNvPr>
          <p:cNvCxnSpPr>
            <a:cxnSpLocks/>
          </p:cNvCxnSpPr>
          <p:nvPr userDrawn="1"/>
        </p:nvCxnSpPr>
        <p:spPr>
          <a:xfrm flipV="1">
            <a:off x="6132325" y="1754374"/>
            <a:ext cx="0" cy="393522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9DF7F0B-E6AF-054C-8CB4-C164C33D7B00}"/>
              </a:ext>
            </a:extLst>
          </p:cNvPr>
          <p:cNvCxnSpPr>
            <a:cxnSpLocks/>
          </p:cNvCxnSpPr>
          <p:nvPr userDrawn="1"/>
        </p:nvCxnSpPr>
        <p:spPr>
          <a:xfrm>
            <a:off x="816046" y="5694359"/>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66451524-3E83-E149-A45D-48515B65B0E1}"/>
              </a:ext>
            </a:extLst>
          </p:cNvPr>
          <p:cNvSpPr>
            <a:spLocks noGrp="1"/>
          </p:cNvSpPr>
          <p:nvPr>
            <p:ph type="body" sz="quarter" idx="10"/>
          </p:nvPr>
        </p:nvSpPr>
        <p:spPr>
          <a:xfrm>
            <a:off x="726739" y="1649095"/>
            <a:ext cx="5145741" cy="3908425"/>
          </a:xfrm>
          <a:prstGeom prst="rect">
            <a:avLst/>
          </a:prstGeom>
        </p:spPr>
        <p:txBody>
          <a:bodyPr/>
          <a:lstStyle>
            <a:lvl1pPr marL="228600">
              <a:lnSpc>
                <a:spcPts val="2020"/>
              </a:lnSpc>
              <a:spcBef>
                <a:spcPts val="400"/>
              </a:spcBef>
              <a:spcAft>
                <a:spcPts val="600"/>
              </a:spcAft>
              <a:buClr>
                <a:srgbClr val="00ACB8"/>
              </a:buClr>
              <a:buSzPct val="120000"/>
              <a:buFont typeface="Courier New" panose="02070309020205020404" pitchFamily="49" charset="0"/>
              <a:buChar char="o"/>
              <a:defRPr sz="1400" b="0" i="0">
                <a:solidFill>
                  <a:schemeClr val="accent1">
                    <a:lumMod val="50000"/>
                  </a:schemeClr>
                </a:solidFill>
                <a:latin typeface="Avenir Next Medium" panose="020B0503020202020204" pitchFamily="34" charset="0"/>
              </a:defRPr>
            </a:lvl1pPr>
            <a:lvl2pPr marL="457200">
              <a:lnSpc>
                <a:spcPts val="2020"/>
              </a:lnSpc>
              <a:spcBef>
                <a:spcPts val="400"/>
              </a:spcBef>
              <a:spcAft>
                <a:spcPts val="600"/>
              </a:spcAft>
              <a:buClr>
                <a:srgbClr val="00ACB8"/>
              </a:buClr>
              <a:buSzPct val="120000"/>
              <a:buFont typeface="Arial" panose="020B0604020202020204" pitchFamily="34" charset="0"/>
              <a:buChar char="•"/>
              <a:defRPr sz="1400" b="0" i="0">
                <a:solidFill>
                  <a:schemeClr val="accent1">
                    <a:lumMod val="50000"/>
                  </a:schemeClr>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styles</a:t>
            </a:r>
          </a:p>
          <a:p>
            <a:pPr lvl="1"/>
            <a:r>
              <a:rPr lang="en-US" dirty="0"/>
              <a:t>Second level</a:t>
            </a:r>
          </a:p>
        </p:txBody>
      </p:sp>
      <p:sp>
        <p:nvSpPr>
          <p:cNvPr id="13" name="Text Placeholder 10">
            <a:extLst>
              <a:ext uri="{FF2B5EF4-FFF2-40B4-BE49-F238E27FC236}">
                <a16:creationId xmlns:a16="http://schemas.microsoft.com/office/drawing/2014/main" id="{730A756C-7452-DE40-AE12-7D31DB2510FB}"/>
              </a:ext>
            </a:extLst>
          </p:cNvPr>
          <p:cNvSpPr>
            <a:spLocks noGrp="1"/>
          </p:cNvSpPr>
          <p:nvPr>
            <p:ph type="body" sz="quarter" idx="11"/>
          </p:nvPr>
        </p:nvSpPr>
        <p:spPr>
          <a:xfrm>
            <a:off x="6304579" y="1649095"/>
            <a:ext cx="4922221" cy="3898265"/>
          </a:xfrm>
          <a:prstGeom prst="rect">
            <a:avLst/>
          </a:prstGeom>
        </p:spPr>
        <p:txBody>
          <a:bodyPr/>
          <a:lstStyle>
            <a:lvl1pPr marL="228600">
              <a:lnSpc>
                <a:spcPts val="2020"/>
              </a:lnSpc>
              <a:spcBef>
                <a:spcPts val="400"/>
              </a:spcBef>
              <a:spcAft>
                <a:spcPts val="600"/>
              </a:spcAft>
              <a:buClr>
                <a:srgbClr val="00ACB8"/>
              </a:buClr>
              <a:buSzPct val="120000"/>
              <a:buFont typeface="Courier New" panose="02070309020205020404" pitchFamily="49" charset="0"/>
              <a:buChar char="o"/>
              <a:defRPr sz="1400" b="0" i="0">
                <a:solidFill>
                  <a:schemeClr val="accent1">
                    <a:lumMod val="50000"/>
                  </a:schemeClr>
                </a:solidFill>
                <a:latin typeface="Avenir Next Medium" panose="020B0503020202020204" pitchFamily="34" charset="0"/>
              </a:defRPr>
            </a:lvl1pPr>
            <a:lvl2pPr marL="457200">
              <a:lnSpc>
                <a:spcPts val="2020"/>
              </a:lnSpc>
              <a:spcBef>
                <a:spcPts val="400"/>
              </a:spcBef>
              <a:spcAft>
                <a:spcPts val="600"/>
              </a:spcAft>
              <a:buClr>
                <a:srgbClr val="00ACB8"/>
              </a:buClr>
              <a:buSzPct val="120000"/>
              <a:buFont typeface="Arial" panose="020B0604020202020204" pitchFamily="34" charset="0"/>
              <a:buChar char="•"/>
              <a:defRPr sz="1400" b="0" i="0">
                <a:solidFill>
                  <a:schemeClr val="accent1">
                    <a:lumMod val="50000"/>
                  </a:schemeClr>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styles</a:t>
            </a:r>
          </a:p>
          <a:p>
            <a:pPr lvl="1"/>
            <a:r>
              <a:rPr lang="en-US" dirty="0"/>
              <a:t>Second level</a:t>
            </a:r>
          </a:p>
        </p:txBody>
      </p:sp>
      <p:sp>
        <p:nvSpPr>
          <p:cNvPr id="15" name="Slide Number Placeholder 2">
            <a:extLst>
              <a:ext uri="{FF2B5EF4-FFF2-40B4-BE49-F238E27FC236}">
                <a16:creationId xmlns:a16="http://schemas.microsoft.com/office/drawing/2014/main" id="{AB7D2BCF-4648-6849-A208-724BFB9C631C}"/>
              </a:ext>
            </a:extLst>
          </p:cNvPr>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B0983FF-4977-374B-8B5B-8BB7F3D0294A}" type="slidenum">
              <a:rPr lang="en-US" sz="1200">
                <a:solidFill>
                  <a:srgbClr val="00ACB8"/>
                </a:solidFill>
              </a:rPr>
              <a:pPr algn="r"/>
              <a:t>‹#›</a:t>
            </a:fld>
            <a:endParaRPr lang="en-US" sz="1200" dirty="0">
              <a:solidFill>
                <a:srgbClr val="00ACB8"/>
              </a:solidFill>
            </a:endParaRPr>
          </a:p>
        </p:txBody>
      </p:sp>
      <p:sp>
        <p:nvSpPr>
          <p:cNvPr id="17" name="Title 1">
            <a:extLst>
              <a:ext uri="{FF2B5EF4-FFF2-40B4-BE49-F238E27FC236}">
                <a16:creationId xmlns:a16="http://schemas.microsoft.com/office/drawing/2014/main" id="{6E998C24-2421-6C44-9191-CB7C6798AD43}"/>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18" name="Subtitle 2">
            <a:extLst>
              <a:ext uri="{FF2B5EF4-FFF2-40B4-BE49-F238E27FC236}">
                <a16:creationId xmlns:a16="http://schemas.microsoft.com/office/drawing/2014/main" id="{7B5A26B2-D64C-F44F-B598-99BEC5BDD40C}"/>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
        <p:nvSpPr>
          <p:cNvPr id="19" name="Text Placeholder 4">
            <a:extLst>
              <a:ext uri="{FF2B5EF4-FFF2-40B4-BE49-F238E27FC236}">
                <a16:creationId xmlns:a16="http://schemas.microsoft.com/office/drawing/2014/main" id="{BBEEC308-42CD-A74B-8EBF-9FBF7215DFC7}"/>
              </a:ext>
            </a:extLst>
          </p:cNvPr>
          <p:cNvSpPr>
            <a:spLocks noGrp="1"/>
          </p:cNvSpPr>
          <p:nvPr>
            <p:ph type="body" sz="quarter" idx="12"/>
          </p:nvPr>
        </p:nvSpPr>
        <p:spPr>
          <a:xfrm>
            <a:off x="726739" y="5907774"/>
            <a:ext cx="10513689" cy="385976"/>
          </a:xfrm>
          <a:prstGeom prst="rect">
            <a:avLst/>
          </a:prstGeom>
        </p:spPr>
        <p:txBody>
          <a:bodyPr/>
          <a:lstStyle>
            <a:lvl1pPr marL="0" indent="0" algn="ctr">
              <a:buFontTx/>
              <a:buNone/>
              <a:defRPr sz="1600" b="1" i="0">
                <a:solidFill>
                  <a:srgbClr val="00ACB8"/>
                </a:solidFill>
                <a:latin typeface="Avenir Next Demi Bold" panose="020B0503020202020204" pitchFamily="34" charset="0"/>
              </a:defRPr>
            </a:lvl1pPr>
          </a:lstStyle>
          <a:p>
            <a:endParaRPr lang="en-US" dirty="0"/>
          </a:p>
        </p:txBody>
      </p:sp>
    </p:spTree>
    <p:extLst>
      <p:ext uri="{BB962C8B-B14F-4D97-AF65-F5344CB8AC3E}">
        <p14:creationId xmlns:p14="http://schemas.microsoft.com/office/powerpoint/2010/main" val="63126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FDDDA-BA04-1D4C-8431-A11642B13209}"/>
              </a:ext>
            </a:extLst>
          </p:cNvPr>
          <p:cNvSpPr>
            <a:spLocks noGrp="1"/>
          </p:cNvSpPr>
          <p:nvPr>
            <p:ph type="title"/>
          </p:nvPr>
        </p:nvSpPr>
        <p:spPr>
          <a:xfrm>
            <a:off x="718556" y="325224"/>
            <a:ext cx="9103822" cy="1325563"/>
          </a:xfrm>
          <a:prstGeom prst="rect">
            <a:avLst/>
          </a:prstGeom>
        </p:spPr>
        <p:txBody>
          <a:bodyPr/>
          <a:lstStyle>
            <a:lvl1pPr>
              <a:defRPr sz="2200" b="0" i="0">
                <a:solidFill>
                  <a:srgbClr val="00ACB8"/>
                </a:solidFill>
                <a:latin typeface="Avenir Next Medium" panose="020B05030202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EDB1361F-3EDB-694F-9CF3-5948F9EB0CF0}"/>
              </a:ext>
            </a:extLst>
          </p:cNvPr>
          <p:cNvSpPr>
            <a:spLocks noGrp="1"/>
          </p:cNvSpPr>
          <p:nvPr>
            <p:ph type="sldNum" sz="quarter" idx="10"/>
          </p:nvPr>
        </p:nvSpPr>
        <p:spPr/>
        <p:txBody>
          <a:bodyPr/>
          <a:lstStyle/>
          <a:p>
            <a:fld id="{EB0983FF-4977-374B-8B5B-8BB7F3D0294A}" type="slidenum">
              <a:rPr lang="en-US" smtClean="0"/>
              <a:pPr/>
              <a:t>‹#›</a:t>
            </a:fld>
            <a:endParaRPr lang="en-US" dirty="0"/>
          </a:p>
        </p:txBody>
      </p:sp>
    </p:spTree>
    <p:extLst>
      <p:ext uri="{BB962C8B-B14F-4D97-AF65-F5344CB8AC3E}">
        <p14:creationId xmlns:p14="http://schemas.microsoft.com/office/powerpoint/2010/main" val="148528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FDDDA-BA04-1D4C-8431-A11642B13209}"/>
              </a:ext>
            </a:extLst>
          </p:cNvPr>
          <p:cNvSpPr>
            <a:spLocks noGrp="1"/>
          </p:cNvSpPr>
          <p:nvPr>
            <p:ph type="title"/>
          </p:nvPr>
        </p:nvSpPr>
        <p:spPr>
          <a:xfrm>
            <a:off x="718556" y="325224"/>
            <a:ext cx="9103822" cy="1325563"/>
          </a:xfrm>
          <a:prstGeom prst="rect">
            <a:avLst/>
          </a:prstGeom>
        </p:spPr>
        <p:txBody>
          <a:bodyPr/>
          <a:lstStyle>
            <a:lvl1pPr>
              <a:defRPr sz="2200" b="0" i="0">
                <a:solidFill>
                  <a:srgbClr val="00ACB8"/>
                </a:solidFill>
                <a:latin typeface="Avenir Next Medium" panose="020B0503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EDB1361F-3EDB-694F-9CF3-5948F9EB0CF0}"/>
              </a:ext>
            </a:extLst>
          </p:cNvPr>
          <p:cNvSpPr>
            <a:spLocks noGrp="1"/>
          </p:cNvSpPr>
          <p:nvPr>
            <p:ph type="sldNum" sz="quarter" idx="10"/>
          </p:nvPr>
        </p:nvSpPr>
        <p:spPr/>
        <p:txBody>
          <a:bodyPr/>
          <a:lstStyle/>
          <a:p>
            <a:fld id="{EB0983FF-4977-374B-8B5B-8BB7F3D0294A}" type="slidenum">
              <a:rPr lang="en-US" smtClean="0"/>
              <a:pPr/>
              <a:t>‹#›</a:t>
            </a:fld>
            <a:endParaRPr lang="en-US"/>
          </a:p>
        </p:txBody>
      </p:sp>
    </p:spTree>
    <p:extLst>
      <p:ext uri="{BB962C8B-B14F-4D97-AF65-F5344CB8AC3E}">
        <p14:creationId xmlns:p14="http://schemas.microsoft.com/office/powerpoint/2010/main" val="211870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000"/>
            </a:lvl1pPr>
            <a:lvl2pPr>
              <a:defRPr sz="1800"/>
            </a:lvl2pPr>
            <a:lvl3pPr>
              <a:defRPr sz="18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183899" y="6426457"/>
            <a:ext cx="2743200" cy="365125"/>
          </a:xfrm>
          <a:prstGeom prst="rect">
            <a:avLst/>
          </a:prstGeom>
        </p:spPr>
        <p:txBody>
          <a:bodyPr/>
          <a:lstStyle>
            <a:lvl1pPr>
              <a:defRPr sz="900">
                <a:latin typeface="Calibri" panose="020F0502020204030204" pitchFamily="34" charset="0"/>
              </a:defRPr>
            </a:lvl1pPr>
          </a:lstStyle>
          <a:p>
            <a:fld id="{D17EAFA5-11C8-4E9C-9708-991AC38D7266}" type="datetime1">
              <a:rPr lang="en-US" smtClean="0"/>
              <a:pPr/>
              <a:t>3/4/2021</a:t>
            </a:fld>
            <a:endParaRPr lang="en-GB"/>
          </a:p>
        </p:txBody>
      </p:sp>
      <p:sp>
        <p:nvSpPr>
          <p:cNvPr id="6" name="Slide Number Placeholder 5"/>
          <p:cNvSpPr>
            <a:spLocks noGrp="1"/>
          </p:cNvSpPr>
          <p:nvPr>
            <p:ph type="sldNum" sz="quarter" idx="12"/>
          </p:nvPr>
        </p:nvSpPr>
        <p:spPr/>
        <p:txBody>
          <a:bodyPr/>
          <a:lstStyle/>
          <a:p>
            <a:fld id="{BC8BC6DF-6D23-4AB4-B2C6-9FDA3DE90436}" type="slidenum">
              <a:rPr lang="en-GB" smtClean="0"/>
              <a:t>‹#›</a:t>
            </a:fld>
            <a:endParaRPr lang="en-GB"/>
          </a:p>
        </p:txBody>
      </p:sp>
      <p:sp>
        <p:nvSpPr>
          <p:cNvPr id="7" name="Content Placeholder 7">
            <a:extLst>
              <a:ext uri="{FF2B5EF4-FFF2-40B4-BE49-F238E27FC236}">
                <a16:creationId xmlns:a16="http://schemas.microsoft.com/office/drawing/2014/main" id="{AFD5CFC2-2C60-481E-8EB3-2055F3D2EBFC}"/>
              </a:ext>
            </a:extLst>
          </p:cNvPr>
          <p:cNvSpPr>
            <a:spLocks noGrp="1"/>
          </p:cNvSpPr>
          <p:nvPr>
            <p:ph sz="quarter" idx="13"/>
          </p:nvPr>
        </p:nvSpPr>
        <p:spPr>
          <a:xfrm>
            <a:off x="838203" y="692696"/>
            <a:ext cx="10442575" cy="432048"/>
          </a:xfrm>
        </p:spPr>
        <p:txBody>
          <a:bodyPr>
            <a:noAutofit/>
          </a:bodyPr>
          <a:lstStyle>
            <a:lvl1pPr marL="0" indent="0">
              <a:buNone/>
              <a:defRPr sz="2000" b="1" i="0">
                <a:solidFill>
                  <a:schemeClr val="accent2"/>
                </a:solidFill>
              </a:defRPr>
            </a:lvl1pPr>
          </a:lstStyle>
          <a:p>
            <a:pPr lvl="0"/>
            <a:r>
              <a:rPr lang="en-US"/>
              <a:t>Click to edit Master text styles</a:t>
            </a:r>
            <a:endParaRPr lang="en-GB"/>
          </a:p>
        </p:txBody>
      </p:sp>
      <p:sp>
        <p:nvSpPr>
          <p:cNvPr id="8" name="Footer Placeholder 4">
            <a:extLst>
              <a:ext uri="{FF2B5EF4-FFF2-40B4-BE49-F238E27FC236}">
                <a16:creationId xmlns:a16="http://schemas.microsoft.com/office/drawing/2014/main" id="{97AA566F-EDC7-461D-9E2C-1994156CC5BD}"/>
              </a:ext>
            </a:extLst>
          </p:cNvPr>
          <p:cNvSpPr>
            <a:spLocks noGrp="1"/>
          </p:cNvSpPr>
          <p:nvPr>
            <p:ph type="ftr" sz="quarter" idx="11"/>
          </p:nvPr>
        </p:nvSpPr>
        <p:spPr>
          <a:xfrm>
            <a:off x="1830355" y="6426457"/>
            <a:ext cx="4114800" cy="365125"/>
          </a:xfrm>
          <a:prstGeom prst="rect">
            <a:avLst/>
          </a:prstGeom>
        </p:spPr>
        <p:txBody>
          <a:bodyPr/>
          <a:lstStyle>
            <a:lvl1pPr>
              <a:defRPr sz="900">
                <a:latin typeface="Calibri" panose="020F0502020204030204" pitchFamily="34" charset="0"/>
              </a:defRPr>
            </a:lvl1pPr>
          </a:lstStyle>
          <a:p>
            <a:endParaRPr lang="en-GB"/>
          </a:p>
        </p:txBody>
      </p:sp>
    </p:spTree>
    <p:extLst>
      <p:ext uri="{BB962C8B-B14F-4D97-AF65-F5344CB8AC3E}">
        <p14:creationId xmlns:p14="http://schemas.microsoft.com/office/powerpoint/2010/main" val="166892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317A1C-694D-4243-9ADD-B36556054F8B}"/>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7" name="Subtitle 2">
            <a:extLst>
              <a:ext uri="{FF2B5EF4-FFF2-40B4-BE49-F238E27FC236}">
                <a16:creationId xmlns:a16="http://schemas.microsoft.com/office/drawing/2014/main" id="{A3B699A9-B081-254E-9AE7-F6BB37A5ACA8}"/>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Tree>
    <p:extLst>
      <p:ext uri="{BB962C8B-B14F-4D97-AF65-F5344CB8AC3E}">
        <p14:creationId xmlns:p14="http://schemas.microsoft.com/office/powerpoint/2010/main" val="2021748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2C3A7440-78C0-FF4D-AB91-22F806524D56}"/>
              </a:ext>
            </a:extLst>
          </p:cNvPr>
          <p:cNvSpPr>
            <a:spLocks noGrp="1"/>
          </p:cNvSpPr>
          <p:nvPr>
            <p:ph type="body" sz="quarter" idx="10"/>
          </p:nvPr>
        </p:nvSpPr>
        <p:spPr>
          <a:xfrm>
            <a:off x="716579" y="1781175"/>
            <a:ext cx="10530541" cy="4141788"/>
          </a:xfrm>
          <a:prstGeom prst="rect">
            <a:avLst/>
          </a:prstGeom>
        </p:spPr>
        <p:txBody>
          <a:bodyPr/>
          <a:lstStyle>
            <a:lvl1pPr marL="228600" marR="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sz="1800" b="0" i="0">
                <a:solidFill>
                  <a:schemeClr val="accent1">
                    <a:lumMod val="50000"/>
                  </a:schemeClr>
                </a:solidFill>
                <a:latin typeface="Avenir Next" panose="020B0503020202020204" pitchFamily="34" charset="0"/>
              </a:defRPr>
            </a:lvl1pPr>
            <a:lvl2pPr marL="457200">
              <a:lnSpc>
                <a:spcPts val="2220"/>
              </a:lnSpc>
              <a:spcBef>
                <a:spcPts val="600"/>
              </a:spcBef>
              <a:spcAft>
                <a:spcPts val="600"/>
              </a:spcAft>
              <a:buClr>
                <a:srgbClr val="00ACB8"/>
              </a:buClr>
              <a:buSzPct val="120000"/>
              <a:buFont typeface="Arial" panose="020B0604020202020204" pitchFamily="34" charset="0"/>
              <a:buChar char="•"/>
              <a:defRPr sz="1800" b="0" i="0">
                <a:solidFill>
                  <a:schemeClr val="accent1">
                    <a:lumMod val="50000"/>
                  </a:schemeClr>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styles</a:t>
            </a:r>
            <a:br>
              <a:rPr lang="en-US" dirty="0"/>
            </a:br>
            <a:endParaRPr lang="en-US" dirty="0"/>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r>
              <a:rPr lang="en-US" dirty="0"/>
              <a:t>Click to edit Master text styles</a:t>
            </a:r>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endParaRPr lang="en-US" dirty="0"/>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r>
              <a:rPr lang="en-US" dirty="0"/>
              <a:t>Click to edit Master text styles</a:t>
            </a:r>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endParaRPr lang="en-US" dirty="0"/>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r>
              <a:rPr lang="en-US" dirty="0"/>
              <a:t>Click to edit Master text styles</a:t>
            </a:r>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endParaRPr lang="en-US" dirty="0"/>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r>
              <a:rPr lang="en-US" dirty="0"/>
              <a:t>Click to edit Master text styles</a:t>
            </a:r>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endParaRPr lang="en-US" dirty="0"/>
          </a:p>
          <a:p>
            <a:pPr lvl="0"/>
            <a:endParaRPr lang="en-US" dirty="0"/>
          </a:p>
        </p:txBody>
      </p:sp>
      <p:sp>
        <p:nvSpPr>
          <p:cNvPr id="6" name="Title 1">
            <a:extLst>
              <a:ext uri="{FF2B5EF4-FFF2-40B4-BE49-F238E27FC236}">
                <a16:creationId xmlns:a16="http://schemas.microsoft.com/office/drawing/2014/main" id="{093F3899-3CAA-534D-8B8D-510AD93544AA}"/>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7" name="Subtitle 2">
            <a:extLst>
              <a:ext uri="{FF2B5EF4-FFF2-40B4-BE49-F238E27FC236}">
                <a16:creationId xmlns:a16="http://schemas.microsoft.com/office/drawing/2014/main" id="{81292475-B356-4C47-A7BF-3FF22CA7C8E3}"/>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Tree>
    <p:extLst>
      <p:ext uri="{BB962C8B-B14F-4D97-AF65-F5344CB8AC3E}">
        <p14:creationId xmlns:p14="http://schemas.microsoft.com/office/powerpoint/2010/main" val="476182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321B0F-29A4-D245-8A44-E4E7DF1079DD}"/>
              </a:ext>
            </a:extLst>
          </p:cNvPr>
          <p:cNvSpPr>
            <a:spLocks noGrp="1"/>
          </p:cNvSpPr>
          <p:nvPr>
            <p:ph type="body" sz="quarter" idx="10"/>
          </p:nvPr>
        </p:nvSpPr>
        <p:spPr>
          <a:xfrm>
            <a:off x="3845859" y="1781175"/>
            <a:ext cx="7402605" cy="4141788"/>
          </a:xfrm>
          <a:prstGeom prst="rect">
            <a:avLst/>
          </a:prstGeom>
        </p:spPr>
        <p:txBody>
          <a:bodyPr/>
          <a:lstStyle>
            <a:lvl1pPr marL="228600">
              <a:lnSpc>
                <a:spcPts val="2220"/>
              </a:lnSpc>
              <a:spcBef>
                <a:spcPts val="600"/>
              </a:spcBef>
              <a:spcAft>
                <a:spcPts val="600"/>
              </a:spcAft>
              <a:buClr>
                <a:srgbClr val="00ACB8"/>
              </a:buClr>
              <a:buSzPct val="120000"/>
              <a:buFont typeface="Courier New" panose="02070309020205020404" pitchFamily="49" charset="0"/>
              <a:buChar char="o"/>
              <a:defRPr sz="1800" b="0" i="0">
                <a:solidFill>
                  <a:schemeClr val="accent1">
                    <a:lumMod val="50000"/>
                  </a:schemeClr>
                </a:solidFill>
                <a:latin typeface="Avenir Next" panose="020B0503020202020204" pitchFamily="34" charset="0"/>
              </a:defRPr>
            </a:lvl1pPr>
            <a:lvl2pPr marL="457200">
              <a:lnSpc>
                <a:spcPts val="2220"/>
              </a:lnSpc>
              <a:spcBef>
                <a:spcPts val="600"/>
              </a:spcBef>
              <a:spcAft>
                <a:spcPts val="600"/>
              </a:spcAft>
              <a:buClr>
                <a:srgbClr val="00ACB8"/>
              </a:buClr>
              <a:buSzPct val="120000"/>
              <a:buFont typeface="Arial" panose="020B0604020202020204" pitchFamily="34" charset="0"/>
              <a:buChar char="•"/>
              <a:defRPr sz="1800" b="0" i="0">
                <a:solidFill>
                  <a:schemeClr val="accent1">
                    <a:lumMod val="50000"/>
                  </a:schemeClr>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styles</a:t>
            </a:r>
          </a:p>
          <a:p>
            <a:pPr lvl="1"/>
            <a:r>
              <a:rPr lang="en-US" dirty="0"/>
              <a:t>Second level</a:t>
            </a:r>
          </a:p>
        </p:txBody>
      </p:sp>
      <p:sp>
        <p:nvSpPr>
          <p:cNvPr id="13" name="Oval 12">
            <a:extLst>
              <a:ext uri="{FF2B5EF4-FFF2-40B4-BE49-F238E27FC236}">
                <a16:creationId xmlns:a16="http://schemas.microsoft.com/office/drawing/2014/main" id="{005D5792-624B-7846-A0EE-CECB0100BAC9}"/>
              </a:ext>
            </a:extLst>
          </p:cNvPr>
          <p:cNvSpPr/>
          <p:nvPr userDrawn="1"/>
        </p:nvSpPr>
        <p:spPr>
          <a:xfrm>
            <a:off x="998457" y="1380315"/>
            <a:ext cx="2319829" cy="234186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CF9754C-1BC9-1E4C-A7E5-84D6979CCB32}"/>
              </a:ext>
            </a:extLst>
          </p:cNvPr>
          <p:cNvSpPr/>
          <p:nvPr userDrawn="1"/>
        </p:nvSpPr>
        <p:spPr>
          <a:xfrm>
            <a:off x="838201" y="3054459"/>
            <a:ext cx="2681074" cy="766500"/>
          </a:xfrm>
          <a:prstGeom prst="rect">
            <a:avLst/>
          </a:prstGeom>
          <a:solidFill>
            <a:srgbClr val="0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 name="Rectangle 16">
            <a:extLst>
              <a:ext uri="{FF2B5EF4-FFF2-40B4-BE49-F238E27FC236}">
                <a16:creationId xmlns:a16="http://schemas.microsoft.com/office/drawing/2014/main" id="{F74E5C32-F110-A84B-B584-F123E0606355}"/>
              </a:ext>
            </a:extLst>
          </p:cNvPr>
          <p:cNvSpPr/>
          <p:nvPr userDrawn="1"/>
        </p:nvSpPr>
        <p:spPr>
          <a:xfrm>
            <a:off x="838201" y="3818171"/>
            <a:ext cx="2681074" cy="7660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9" name="Rectangle 18">
            <a:extLst>
              <a:ext uri="{FF2B5EF4-FFF2-40B4-BE49-F238E27FC236}">
                <a16:creationId xmlns:a16="http://schemas.microsoft.com/office/drawing/2014/main" id="{532A0E1A-8C12-B84C-B453-344EB9A070E2}"/>
              </a:ext>
            </a:extLst>
          </p:cNvPr>
          <p:cNvSpPr/>
          <p:nvPr userDrawn="1"/>
        </p:nvSpPr>
        <p:spPr>
          <a:xfrm>
            <a:off x="838201" y="4579653"/>
            <a:ext cx="2681074" cy="766026"/>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1" name="Text Placeholder 10">
            <a:extLst>
              <a:ext uri="{FF2B5EF4-FFF2-40B4-BE49-F238E27FC236}">
                <a16:creationId xmlns:a16="http://schemas.microsoft.com/office/drawing/2014/main" id="{CA17E571-85AA-7D40-A51F-7FF4975F5FA1}"/>
              </a:ext>
            </a:extLst>
          </p:cNvPr>
          <p:cNvSpPr>
            <a:spLocks noGrp="1"/>
          </p:cNvSpPr>
          <p:nvPr>
            <p:ph type="body" sz="quarter" idx="11" hasCustomPrompt="1"/>
          </p:nvPr>
        </p:nvSpPr>
        <p:spPr>
          <a:xfrm>
            <a:off x="1153831" y="1886511"/>
            <a:ext cx="2026398" cy="1011330"/>
          </a:xfrm>
          <a:prstGeom prst="rect">
            <a:avLst/>
          </a:prstGeom>
        </p:spPr>
        <p:txBody>
          <a:bodyPr/>
          <a:lstStyle>
            <a:lvl1pPr marL="0" indent="0" algn="ctr">
              <a:lnSpc>
                <a:spcPts val="2220"/>
              </a:lnSpc>
              <a:spcBef>
                <a:spcPts val="0"/>
              </a:spcBef>
              <a:spcAft>
                <a:spcPts val="0"/>
              </a:spcAft>
              <a:buClr>
                <a:srgbClr val="00ACB8"/>
              </a:buClr>
              <a:buSzPct val="120000"/>
              <a:buFont typeface="Courier New" panose="02070309020205020404" pitchFamily="49" charset="0"/>
              <a:buNone/>
              <a:defRPr sz="1600" b="0" i="0">
                <a:solidFill>
                  <a:schemeClr val="bg1"/>
                </a:solidFill>
                <a:latin typeface="Avenir Next Medium" panose="020B0503020202020204" pitchFamily="34" charset="0"/>
              </a:defRPr>
            </a:lvl1pPr>
            <a:lvl2pPr marL="457200" algn="ctr">
              <a:lnSpc>
                <a:spcPts val="2220"/>
              </a:lnSpc>
              <a:spcBef>
                <a:spcPts val="600"/>
              </a:spcBef>
              <a:spcAft>
                <a:spcPts val="600"/>
              </a:spcAft>
              <a:buClr>
                <a:srgbClr val="00ACB8"/>
              </a:buClr>
              <a:buSzPct val="120000"/>
              <a:buFont typeface="Arial" panose="020B0604020202020204" pitchFamily="34" charset="0"/>
              <a:buNone/>
              <a:defRPr sz="1600" b="0" i="0">
                <a:solidFill>
                  <a:schemeClr val="bg1"/>
                </a:solidFill>
                <a:latin typeface="Avenir Next Medium"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a:t>
            </a:r>
            <a:br>
              <a:rPr lang="en-US" dirty="0"/>
            </a:br>
            <a:r>
              <a:rPr lang="en-US" dirty="0"/>
              <a:t>Master text styles</a:t>
            </a:r>
          </a:p>
        </p:txBody>
      </p:sp>
      <p:sp>
        <p:nvSpPr>
          <p:cNvPr id="22" name="Text Placeholder 10">
            <a:extLst>
              <a:ext uri="{FF2B5EF4-FFF2-40B4-BE49-F238E27FC236}">
                <a16:creationId xmlns:a16="http://schemas.microsoft.com/office/drawing/2014/main" id="{1D8FAAD3-1E02-B844-A46D-594AA322E21E}"/>
              </a:ext>
            </a:extLst>
          </p:cNvPr>
          <p:cNvSpPr>
            <a:spLocks noGrp="1"/>
          </p:cNvSpPr>
          <p:nvPr>
            <p:ph type="body" sz="quarter" idx="12" hasCustomPrompt="1"/>
          </p:nvPr>
        </p:nvSpPr>
        <p:spPr>
          <a:xfrm>
            <a:off x="1151590" y="3128123"/>
            <a:ext cx="2026398" cy="650501"/>
          </a:xfrm>
          <a:prstGeom prst="rect">
            <a:avLst/>
          </a:prstGeom>
        </p:spPr>
        <p:txBody>
          <a:bodyPr/>
          <a:lstStyle>
            <a:lvl1pPr marL="0" indent="0" algn="ctr">
              <a:lnSpc>
                <a:spcPts val="2220"/>
              </a:lnSpc>
              <a:spcBef>
                <a:spcPts val="0"/>
              </a:spcBef>
              <a:spcAft>
                <a:spcPts val="0"/>
              </a:spcAft>
              <a:buClr>
                <a:srgbClr val="00ACB8"/>
              </a:buClr>
              <a:buSzPct val="120000"/>
              <a:buFont typeface="Courier New" panose="02070309020205020404" pitchFamily="49" charset="0"/>
              <a:buNone/>
              <a:defRPr sz="1600" b="0" i="0">
                <a:solidFill>
                  <a:schemeClr val="bg1"/>
                </a:solidFill>
                <a:latin typeface="Avenir Next Medium" panose="020B0503020202020204" pitchFamily="34" charset="0"/>
              </a:defRPr>
            </a:lvl1pPr>
            <a:lvl2pPr marL="457200" algn="ctr">
              <a:lnSpc>
                <a:spcPts val="2220"/>
              </a:lnSpc>
              <a:spcBef>
                <a:spcPts val="600"/>
              </a:spcBef>
              <a:spcAft>
                <a:spcPts val="600"/>
              </a:spcAft>
              <a:buClr>
                <a:srgbClr val="00ACB8"/>
              </a:buClr>
              <a:buSzPct val="120000"/>
              <a:buFont typeface="Arial" panose="020B0604020202020204" pitchFamily="34" charset="0"/>
              <a:buNone/>
              <a:defRPr sz="1600" b="0" i="0">
                <a:solidFill>
                  <a:schemeClr val="bg1"/>
                </a:solidFill>
                <a:latin typeface="Avenir Next Medium"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a:t>
            </a:r>
            <a:br>
              <a:rPr lang="en-US" dirty="0"/>
            </a:br>
            <a:r>
              <a:rPr lang="en-US" dirty="0"/>
              <a:t>Master text styles</a:t>
            </a:r>
          </a:p>
        </p:txBody>
      </p:sp>
      <p:sp>
        <p:nvSpPr>
          <p:cNvPr id="23" name="Text Placeholder 10">
            <a:extLst>
              <a:ext uri="{FF2B5EF4-FFF2-40B4-BE49-F238E27FC236}">
                <a16:creationId xmlns:a16="http://schemas.microsoft.com/office/drawing/2014/main" id="{9FEC0A60-92A5-DB4E-8182-6653A1DE7055}"/>
              </a:ext>
            </a:extLst>
          </p:cNvPr>
          <p:cNvSpPr>
            <a:spLocks noGrp="1"/>
          </p:cNvSpPr>
          <p:nvPr>
            <p:ph type="body" sz="quarter" idx="13" hasCustomPrompt="1"/>
          </p:nvPr>
        </p:nvSpPr>
        <p:spPr>
          <a:xfrm>
            <a:off x="1162796" y="3865470"/>
            <a:ext cx="2026398" cy="650501"/>
          </a:xfrm>
          <a:prstGeom prst="rect">
            <a:avLst/>
          </a:prstGeom>
        </p:spPr>
        <p:txBody>
          <a:bodyPr/>
          <a:lstStyle>
            <a:lvl1pPr marL="0" indent="0" algn="ctr">
              <a:lnSpc>
                <a:spcPts val="2220"/>
              </a:lnSpc>
              <a:spcBef>
                <a:spcPts val="0"/>
              </a:spcBef>
              <a:spcAft>
                <a:spcPts val="0"/>
              </a:spcAft>
              <a:buClr>
                <a:srgbClr val="00ACB8"/>
              </a:buClr>
              <a:buSzPct val="120000"/>
              <a:buFont typeface="Courier New" panose="02070309020205020404" pitchFamily="49" charset="0"/>
              <a:buNone/>
              <a:defRPr sz="1600" b="0" i="0">
                <a:solidFill>
                  <a:schemeClr val="bg1"/>
                </a:solidFill>
                <a:latin typeface="Avenir Next Medium" panose="020B0503020202020204" pitchFamily="34" charset="0"/>
              </a:defRPr>
            </a:lvl1pPr>
            <a:lvl2pPr marL="457200" algn="ctr">
              <a:lnSpc>
                <a:spcPts val="2220"/>
              </a:lnSpc>
              <a:spcBef>
                <a:spcPts val="600"/>
              </a:spcBef>
              <a:spcAft>
                <a:spcPts val="600"/>
              </a:spcAft>
              <a:buClr>
                <a:srgbClr val="00ACB8"/>
              </a:buClr>
              <a:buSzPct val="120000"/>
              <a:buFont typeface="Arial" panose="020B0604020202020204" pitchFamily="34" charset="0"/>
              <a:buNone/>
              <a:defRPr sz="1600" b="0" i="0">
                <a:solidFill>
                  <a:schemeClr val="bg1"/>
                </a:solidFill>
                <a:latin typeface="Avenir Next Medium"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a:t>
            </a:r>
            <a:br>
              <a:rPr lang="en-US" dirty="0"/>
            </a:br>
            <a:r>
              <a:rPr lang="en-US" dirty="0"/>
              <a:t>Master text styles</a:t>
            </a:r>
          </a:p>
        </p:txBody>
      </p:sp>
      <p:sp>
        <p:nvSpPr>
          <p:cNvPr id="24" name="Text Placeholder 10">
            <a:extLst>
              <a:ext uri="{FF2B5EF4-FFF2-40B4-BE49-F238E27FC236}">
                <a16:creationId xmlns:a16="http://schemas.microsoft.com/office/drawing/2014/main" id="{2771C399-BE7F-734D-8827-7BD699EF01D3}"/>
              </a:ext>
            </a:extLst>
          </p:cNvPr>
          <p:cNvSpPr>
            <a:spLocks noGrp="1"/>
          </p:cNvSpPr>
          <p:nvPr>
            <p:ph type="body" sz="quarter" idx="14" hasCustomPrompt="1"/>
          </p:nvPr>
        </p:nvSpPr>
        <p:spPr>
          <a:xfrm>
            <a:off x="1162795" y="4645400"/>
            <a:ext cx="2026398" cy="650501"/>
          </a:xfrm>
          <a:prstGeom prst="rect">
            <a:avLst/>
          </a:prstGeom>
        </p:spPr>
        <p:txBody>
          <a:bodyPr/>
          <a:lstStyle>
            <a:lvl1pPr marL="0" indent="0" algn="ctr">
              <a:lnSpc>
                <a:spcPts val="2220"/>
              </a:lnSpc>
              <a:spcBef>
                <a:spcPts val="0"/>
              </a:spcBef>
              <a:spcAft>
                <a:spcPts val="0"/>
              </a:spcAft>
              <a:buClr>
                <a:srgbClr val="00ACB8"/>
              </a:buClr>
              <a:buSzPct val="120000"/>
              <a:buFont typeface="Courier New" panose="02070309020205020404" pitchFamily="49" charset="0"/>
              <a:buNone/>
              <a:defRPr sz="1600" b="0" i="0">
                <a:solidFill>
                  <a:schemeClr val="bg1"/>
                </a:solidFill>
                <a:latin typeface="Avenir Next Medium" panose="020B0503020202020204" pitchFamily="34" charset="0"/>
              </a:defRPr>
            </a:lvl1pPr>
            <a:lvl2pPr marL="457200" algn="ctr">
              <a:lnSpc>
                <a:spcPts val="2220"/>
              </a:lnSpc>
              <a:spcBef>
                <a:spcPts val="600"/>
              </a:spcBef>
              <a:spcAft>
                <a:spcPts val="600"/>
              </a:spcAft>
              <a:buClr>
                <a:srgbClr val="00ACB8"/>
              </a:buClr>
              <a:buSzPct val="120000"/>
              <a:buFont typeface="Arial" panose="020B0604020202020204" pitchFamily="34" charset="0"/>
              <a:buNone/>
              <a:defRPr sz="1600" b="0" i="0">
                <a:solidFill>
                  <a:schemeClr val="bg1"/>
                </a:solidFill>
                <a:latin typeface="Avenir Next Medium"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a:t>
            </a:r>
            <a:br>
              <a:rPr lang="en-US" dirty="0"/>
            </a:br>
            <a:r>
              <a:rPr lang="en-US" dirty="0"/>
              <a:t>Master text styles</a:t>
            </a:r>
          </a:p>
        </p:txBody>
      </p:sp>
      <p:sp>
        <p:nvSpPr>
          <p:cNvPr id="16" name="Title 1">
            <a:extLst>
              <a:ext uri="{FF2B5EF4-FFF2-40B4-BE49-F238E27FC236}">
                <a16:creationId xmlns:a16="http://schemas.microsoft.com/office/drawing/2014/main" id="{4E72BF23-224D-1B4F-A7AF-81AB2CA87C78}"/>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18" name="Subtitle 2">
            <a:extLst>
              <a:ext uri="{FF2B5EF4-FFF2-40B4-BE49-F238E27FC236}">
                <a16:creationId xmlns:a16="http://schemas.microsoft.com/office/drawing/2014/main" id="{7EBA1D5A-8C85-F949-A37D-DC10C8073F7C}"/>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Tree>
    <p:extLst>
      <p:ext uri="{BB962C8B-B14F-4D97-AF65-F5344CB8AC3E}">
        <p14:creationId xmlns:p14="http://schemas.microsoft.com/office/powerpoint/2010/main" val="4271851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0" name="TextBox 1">
            <a:extLst>
              <a:ext uri="{FF2B5EF4-FFF2-40B4-BE49-F238E27FC236}">
                <a16:creationId xmlns:a16="http://schemas.microsoft.com/office/drawing/2014/main" id="{7761E998-FE8C-D84E-B6AF-E46D1CC42AB4}"/>
              </a:ext>
            </a:extLst>
          </p:cNvPr>
          <p:cNvSpPr txBox="1"/>
          <p:nvPr userDrawn="1"/>
        </p:nvSpPr>
        <p:spPr>
          <a:xfrm>
            <a:off x="9975179" y="4002930"/>
            <a:ext cx="616017"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kern="1200" cap="none" spc="0" normalizeH="0" baseline="0" noProof="0" dirty="0">
                <a:ln>
                  <a:noFill/>
                </a:ln>
                <a:solidFill>
                  <a:prstClr val="white"/>
                </a:solidFill>
                <a:effectLst/>
                <a:uLnTx/>
                <a:uFillTx/>
                <a:latin typeface="Avenir Next Medium" panose="020B0503020202020204" pitchFamily="34" charset="0"/>
              </a:rPr>
              <a:t>Mean LOS: 19.7 days</a:t>
            </a:r>
          </a:p>
        </p:txBody>
      </p:sp>
      <p:cxnSp>
        <p:nvCxnSpPr>
          <p:cNvPr id="23" name="Straight Connector 22">
            <a:extLst>
              <a:ext uri="{FF2B5EF4-FFF2-40B4-BE49-F238E27FC236}">
                <a16:creationId xmlns:a16="http://schemas.microsoft.com/office/drawing/2014/main" id="{79F8B354-9053-B44E-94E8-74BF35061D78}"/>
              </a:ext>
            </a:extLst>
          </p:cNvPr>
          <p:cNvCxnSpPr>
            <a:cxnSpLocks/>
          </p:cNvCxnSpPr>
          <p:nvPr userDrawn="1"/>
        </p:nvCxnSpPr>
        <p:spPr>
          <a:xfrm flipV="1">
            <a:off x="3040820" y="1507210"/>
            <a:ext cx="0" cy="4141922"/>
          </a:xfrm>
          <a:prstGeom prst="line">
            <a:avLst/>
          </a:prstGeom>
          <a:ln w="6350">
            <a:solidFill>
              <a:schemeClr val="tx1">
                <a:lumMod val="50000"/>
                <a:lumOff val="50000"/>
              </a:schemeClr>
            </a:solidFill>
            <a:prstDash val="dash"/>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FB25ABF4-BBC4-D345-A425-7D2F654BF96A}"/>
              </a:ext>
            </a:extLst>
          </p:cNvPr>
          <p:cNvCxnSpPr>
            <a:cxnSpLocks/>
          </p:cNvCxnSpPr>
          <p:nvPr userDrawn="1"/>
        </p:nvCxnSpPr>
        <p:spPr>
          <a:xfrm flipV="1">
            <a:off x="7160786" y="1507210"/>
            <a:ext cx="0" cy="4141922"/>
          </a:xfrm>
          <a:prstGeom prst="line">
            <a:avLst/>
          </a:prstGeom>
          <a:ln w="6350">
            <a:solidFill>
              <a:schemeClr val="tx1">
                <a:lumMod val="50000"/>
                <a:lumOff val="50000"/>
              </a:schemeClr>
            </a:solidFill>
            <a:prstDash val="dash"/>
          </a:ln>
        </p:spPr>
        <p:style>
          <a:lnRef idx="2">
            <a:schemeClr val="dk1"/>
          </a:lnRef>
          <a:fillRef idx="0">
            <a:schemeClr val="dk1"/>
          </a:fillRef>
          <a:effectRef idx="1">
            <a:schemeClr val="dk1"/>
          </a:effectRef>
          <a:fontRef idx="minor">
            <a:schemeClr val="tx1"/>
          </a:fontRef>
        </p:style>
      </p:cxnSp>
      <p:sp>
        <p:nvSpPr>
          <p:cNvPr id="12" name="Title 1">
            <a:extLst>
              <a:ext uri="{FF2B5EF4-FFF2-40B4-BE49-F238E27FC236}">
                <a16:creationId xmlns:a16="http://schemas.microsoft.com/office/drawing/2014/main" id="{9C38E7EB-D208-2A46-BD88-4113404976B6}"/>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13" name="Subtitle 2">
            <a:extLst>
              <a:ext uri="{FF2B5EF4-FFF2-40B4-BE49-F238E27FC236}">
                <a16:creationId xmlns:a16="http://schemas.microsoft.com/office/drawing/2014/main" id="{2431A2E3-3E65-8D42-A968-52B0A21C2FCD}"/>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
        <p:nvSpPr>
          <p:cNvPr id="16" name="Text Placeholder 4">
            <a:extLst>
              <a:ext uri="{FF2B5EF4-FFF2-40B4-BE49-F238E27FC236}">
                <a16:creationId xmlns:a16="http://schemas.microsoft.com/office/drawing/2014/main" id="{AEF9BF54-96B0-2146-80C4-19CDFDBC3BAE}"/>
              </a:ext>
            </a:extLst>
          </p:cNvPr>
          <p:cNvSpPr>
            <a:spLocks noGrp="1"/>
          </p:cNvSpPr>
          <p:nvPr>
            <p:ph type="body" sz="quarter" idx="3"/>
          </p:nvPr>
        </p:nvSpPr>
        <p:spPr>
          <a:xfrm>
            <a:off x="3324335" y="1507210"/>
            <a:ext cx="3413760" cy="823912"/>
          </a:xfrm>
          <a:prstGeom prst="rect">
            <a:avLst/>
          </a:prstGeom>
        </p:spPr>
        <p:txBody>
          <a:bodyPr/>
          <a:lstStyle>
            <a:lvl1pPr marL="0" indent="0">
              <a:buFontTx/>
              <a:buNone/>
              <a:defRPr sz="1600" b="0" i="0">
                <a:solidFill>
                  <a:schemeClr val="accent1">
                    <a:lumMod val="50000"/>
                  </a:schemeClr>
                </a:solidFill>
                <a:latin typeface="Avenir Next Medium" panose="020B0503020202020204" pitchFamily="34" charset="0"/>
              </a:defRPr>
            </a:lvl1pPr>
          </a:lstStyle>
          <a:p>
            <a:endParaRPr lang="en-US" dirty="0"/>
          </a:p>
        </p:txBody>
      </p:sp>
      <p:sp>
        <p:nvSpPr>
          <p:cNvPr id="18" name="Text Placeholder 4">
            <a:extLst>
              <a:ext uri="{FF2B5EF4-FFF2-40B4-BE49-F238E27FC236}">
                <a16:creationId xmlns:a16="http://schemas.microsoft.com/office/drawing/2014/main" id="{EFAE5DA8-D76B-E344-97AC-91372B6F25D7}"/>
              </a:ext>
            </a:extLst>
          </p:cNvPr>
          <p:cNvSpPr>
            <a:spLocks noGrp="1"/>
          </p:cNvSpPr>
          <p:nvPr>
            <p:ph type="body" sz="quarter" idx="11"/>
          </p:nvPr>
        </p:nvSpPr>
        <p:spPr>
          <a:xfrm>
            <a:off x="7444300" y="1507210"/>
            <a:ext cx="3413760" cy="823912"/>
          </a:xfrm>
          <a:prstGeom prst="rect">
            <a:avLst/>
          </a:prstGeom>
        </p:spPr>
        <p:txBody>
          <a:bodyPr/>
          <a:lstStyle>
            <a:lvl1pPr marL="0" indent="0">
              <a:buFontTx/>
              <a:buNone/>
              <a:defRPr sz="1600" b="0" i="0">
                <a:solidFill>
                  <a:schemeClr val="accent1">
                    <a:lumMod val="50000"/>
                  </a:schemeClr>
                </a:solidFill>
                <a:latin typeface="Avenir Next Medium" panose="020B0503020202020204" pitchFamily="34" charset="0"/>
              </a:defRPr>
            </a:lvl1pPr>
          </a:lstStyle>
          <a:p>
            <a:endParaRPr lang="en-US" dirty="0"/>
          </a:p>
        </p:txBody>
      </p:sp>
      <p:sp>
        <p:nvSpPr>
          <p:cNvPr id="19" name="Text Placeholder 4">
            <a:extLst>
              <a:ext uri="{FF2B5EF4-FFF2-40B4-BE49-F238E27FC236}">
                <a16:creationId xmlns:a16="http://schemas.microsoft.com/office/drawing/2014/main" id="{9DD7C7A8-6A3E-2D43-B5F2-B2D9E2778578}"/>
              </a:ext>
            </a:extLst>
          </p:cNvPr>
          <p:cNvSpPr>
            <a:spLocks noGrp="1"/>
          </p:cNvSpPr>
          <p:nvPr>
            <p:ph type="body" sz="quarter" idx="12"/>
          </p:nvPr>
        </p:nvSpPr>
        <p:spPr>
          <a:xfrm>
            <a:off x="711199" y="6196648"/>
            <a:ext cx="9408159" cy="385976"/>
          </a:xfrm>
          <a:prstGeom prst="rect">
            <a:avLst/>
          </a:prstGeom>
        </p:spPr>
        <p:txBody>
          <a:bodyPr/>
          <a:lstStyle>
            <a:lvl1pPr marL="0" indent="0">
              <a:buFontTx/>
              <a:buNone/>
              <a:defRPr sz="1100" b="0" i="0">
                <a:solidFill>
                  <a:schemeClr val="bg1">
                    <a:lumMod val="50000"/>
                  </a:schemeClr>
                </a:solidFill>
                <a:latin typeface="Avenir Next Medium" panose="020B0503020202020204" pitchFamily="34" charset="0"/>
              </a:defRPr>
            </a:lvl1pPr>
          </a:lstStyle>
          <a:p>
            <a:endParaRPr lang="en-US" dirty="0"/>
          </a:p>
        </p:txBody>
      </p:sp>
      <p:sp>
        <p:nvSpPr>
          <p:cNvPr id="21" name="Text Placeholder 4">
            <a:extLst>
              <a:ext uri="{FF2B5EF4-FFF2-40B4-BE49-F238E27FC236}">
                <a16:creationId xmlns:a16="http://schemas.microsoft.com/office/drawing/2014/main" id="{12C893DA-F392-5F4F-A592-AAE8CF6DA78D}"/>
              </a:ext>
            </a:extLst>
          </p:cNvPr>
          <p:cNvSpPr>
            <a:spLocks noGrp="1"/>
          </p:cNvSpPr>
          <p:nvPr>
            <p:ph type="body" sz="quarter" idx="13"/>
          </p:nvPr>
        </p:nvSpPr>
        <p:spPr>
          <a:xfrm>
            <a:off x="711199" y="2505074"/>
            <a:ext cx="1859281" cy="1909091"/>
          </a:xfrm>
          <a:prstGeom prst="rect">
            <a:avLst/>
          </a:prstGeom>
        </p:spPr>
        <p:txBody>
          <a:bodyPr/>
          <a:lstStyle>
            <a:lvl1pPr marL="0" indent="0">
              <a:buFontTx/>
              <a:buNone/>
              <a:defRPr sz="2200" b="1" i="0">
                <a:solidFill>
                  <a:srgbClr val="00ACB8"/>
                </a:solidFill>
                <a:latin typeface="Avenir Next Demi Bold" panose="020B0503020202020204" pitchFamily="34" charset="0"/>
              </a:defRPr>
            </a:lvl1pPr>
          </a:lstStyle>
          <a:p>
            <a:endParaRPr lang="en-US" dirty="0"/>
          </a:p>
        </p:txBody>
      </p:sp>
    </p:spTree>
    <p:extLst>
      <p:ext uri="{BB962C8B-B14F-4D97-AF65-F5344CB8AC3E}">
        <p14:creationId xmlns:p14="http://schemas.microsoft.com/office/powerpoint/2010/main" val="3987798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8" name="Text Placeholder 10">
            <a:extLst>
              <a:ext uri="{FF2B5EF4-FFF2-40B4-BE49-F238E27FC236}">
                <a16:creationId xmlns:a16="http://schemas.microsoft.com/office/drawing/2014/main" id="{29780043-05C5-2A4D-A86E-739C84C060C4}"/>
              </a:ext>
            </a:extLst>
          </p:cNvPr>
          <p:cNvSpPr>
            <a:spLocks noGrp="1"/>
          </p:cNvSpPr>
          <p:nvPr>
            <p:ph type="body" sz="quarter" idx="10"/>
          </p:nvPr>
        </p:nvSpPr>
        <p:spPr>
          <a:xfrm>
            <a:off x="696259" y="1618615"/>
            <a:ext cx="10606741" cy="4141788"/>
          </a:xfrm>
          <a:prstGeom prst="rect">
            <a:avLst/>
          </a:prstGeom>
        </p:spPr>
        <p:txBody>
          <a:bodyPr/>
          <a:lstStyle>
            <a:lvl1pPr marL="228600">
              <a:lnSpc>
                <a:spcPts val="2020"/>
              </a:lnSpc>
              <a:spcBef>
                <a:spcPts val="600"/>
              </a:spcBef>
              <a:spcAft>
                <a:spcPts val="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1pPr>
            <a:lvl2pPr marL="457200">
              <a:lnSpc>
                <a:spcPts val="2020"/>
              </a:lnSpc>
              <a:spcBef>
                <a:spcPts val="600"/>
              </a:spcBef>
              <a:spcAft>
                <a:spcPts val="0"/>
              </a:spcAft>
              <a:buClr>
                <a:srgbClr val="00ACB8"/>
              </a:buClr>
              <a:buSzPct val="120000"/>
              <a:buFont typeface="Arial" panose="020B0604020202020204" pitchFamily="34" charset="0"/>
              <a:buChar char="•"/>
              <a:defRPr sz="1600" b="0" i="0">
                <a:solidFill>
                  <a:schemeClr val="accent1">
                    <a:lumMod val="50000"/>
                  </a:schemeClr>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styles</a:t>
            </a:r>
          </a:p>
          <a:p>
            <a:pPr lvl="1"/>
            <a:r>
              <a:rPr lang="en-US" dirty="0"/>
              <a:t>Second level</a:t>
            </a:r>
          </a:p>
        </p:txBody>
      </p:sp>
      <p:sp>
        <p:nvSpPr>
          <p:cNvPr id="6" name="Title 1">
            <a:extLst>
              <a:ext uri="{FF2B5EF4-FFF2-40B4-BE49-F238E27FC236}">
                <a16:creationId xmlns:a16="http://schemas.microsoft.com/office/drawing/2014/main" id="{0065FBD3-FB26-6342-84D6-46BDA96DF6B4}"/>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7" name="Subtitle 2">
            <a:extLst>
              <a:ext uri="{FF2B5EF4-FFF2-40B4-BE49-F238E27FC236}">
                <a16:creationId xmlns:a16="http://schemas.microsoft.com/office/drawing/2014/main" id="{C983D547-7587-E143-807F-AA5F6A5A7AE0}"/>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Tree>
    <p:extLst>
      <p:ext uri="{BB962C8B-B14F-4D97-AF65-F5344CB8AC3E}">
        <p14:creationId xmlns:p14="http://schemas.microsoft.com/office/powerpoint/2010/main" val="3595850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7A424B2-7EE1-4E4E-84E4-98D8D7DB0904}"/>
              </a:ext>
            </a:extLst>
          </p:cNvPr>
          <p:cNvSpPr/>
          <p:nvPr userDrawn="1"/>
        </p:nvSpPr>
        <p:spPr>
          <a:xfrm>
            <a:off x="756128" y="1740830"/>
            <a:ext cx="4785606" cy="673793"/>
          </a:xfrm>
          <a:prstGeom prst="rect">
            <a:avLst/>
          </a:prstGeom>
          <a:solidFill>
            <a:schemeClr val="bg1">
              <a:lumMod val="50000"/>
            </a:schemeClr>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5" name="Rectangle 14">
            <a:extLst>
              <a:ext uri="{FF2B5EF4-FFF2-40B4-BE49-F238E27FC236}">
                <a16:creationId xmlns:a16="http://schemas.microsoft.com/office/drawing/2014/main" id="{ADFA486A-A1FA-9B45-8682-0E8BBF7466E7}"/>
              </a:ext>
            </a:extLst>
          </p:cNvPr>
          <p:cNvSpPr/>
          <p:nvPr userDrawn="1"/>
        </p:nvSpPr>
        <p:spPr>
          <a:xfrm>
            <a:off x="6484491" y="1735780"/>
            <a:ext cx="4785606" cy="673793"/>
          </a:xfrm>
          <a:prstGeom prst="rect">
            <a:avLst/>
          </a:prstGeom>
          <a:solidFill>
            <a:schemeClr val="accent1">
              <a:lumMod val="50000"/>
            </a:schemeClr>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7" name="Straight Connector 16">
            <a:extLst>
              <a:ext uri="{FF2B5EF4-FFF2-40B4-BE49-F238E27FC236}">
                <a16:creationId xmlns:a16="http://schemas.microsoft.com/office/drawing/2014/main" id="{33B64C77-5BD8-A842-8054-387F1E461A0F}"/>
              </a:ext>
            </a:extLst>
          </p:cNvPr>
          <p:cNvCxnSpPr>
            <a:cxnSpLocks/>
          </p:cNvCxnSpPr>
          <p:nvPr userDrawn="1"/>
        </p:nvCxnSpPr>
        <p:spPr>
          <a:xfrm>
            <a:off x="747815" y="3436663"/>
            <a:ext cx="478560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9949DB-C50C-E843-BD64-F2E44BEFFDCC}"/>
              </a:ext>
            </a:extLst>
          </p:cNvPr>
          <p:cNvCxnSpPr>
            <a:cxnSpLocks/>
          </p:cNvCxnSpPr>
          <p:nvPr userDrawn="1"/>
        </p:nvCxnSpPr>
        <p:spPr>
          <a:xfrm>
            <a:off x="747815" y="4286186"/>
            <a:ext cx="478560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EE2B04B-0D8C-B64C-94C9-E1AAA943CB11}"/>
              </a:ext>
            </a:extLst>
          </p:cNvPr>
          <p:cNvCxnSpPr>
            <a:cxnSpLocks/>
          </p:cNvCxnSpPr>
          <p:nvPr userDrawn="1"/>
        </p:nvCxnSpPr>
        <p:spPr>
          <a:xfrm>
            <a:off x="756128" y="5156492"/>
            <a:ext cx="478560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63A999-BEC5-134F-B34A-DA7BB1293071}"/>
              </a:ext>
            </a:extLst>
          </p:cNvPr>
          <p:cNvCxnSpPr>
            <a:cxnSpLocks/>
          </p:cNvCxnSpPr>
          <p:nvPr userDrawn="1"/>
        </p:nvCxnSpPr>
        <p:spPr>
          <a:xfrm>
            <a:off x="6484491" y="3445967"/>
            <a:ext cx="478560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C04730-03E2-F849-B7D2-46F6E11A0834}"/>
              </a:ext>
            </a:extLst>
          </p:cNvPr>
          <p:cNvCxnSpPr>
            <a:cxnSpLocks/>
          </p:cNvCxnSpPr>
          <p:nvPr userDrawn="1"/>
        </p:nvCxnSpPr>
        <p:spPr>
          <a:xfrm>
            <a:off x="6484491" y="4295490"/>
            <a:ext cx="478560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9E37DB0-D736-D04B-B4BC-92789750753B}"/>
              </a:ext>
            </a:extLst>
          </p:cNvPr>
          <p:cNvCxnSpPr>
            <a:cxnSpLocks/>
          </p:cNvCxnSpPr>
          <p:nvPr userDrawn="1"/>
        </p:nvCxnSpPr>
        <p:spPr>
          <a:xfrm>
            <a:off x="6492804" y="5159073"/>
            <a:ext cx="478560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AF1834C5-66D6-0747-9D13-0355CE2AD2E8}"/>
              </a:ext>
            </a:extLst>
          </p:cNvPr>
          <p:cNvSpPr>
            <a:spLocks noGrp="1"/>
          </p:cNvSpPr>
          <p:nvPr>
            <p:ph type="body" sz="quarter" idx="10"/>
          </p:nvPr>
        </p:nvSpPr>
        <p:spPr>
          <a:xfrm>
            <a:off x="672355" y="2816599"/>
            <a:ext cx="4956285" cy="3284163"/>
          </a:xfrm>
          <a:prstGeom prst="rect">
            <a:avLst/>
          </a:prstGeom>
        </p:spPr>
        <p:txBody>
          <a:bodyPr/>
          <a:lstStyle>
            <a:lvl1pPr marL="228600" marR="0" indent="-228600" algn="l" defTabSz="914400" rtl="0" eaLnBrk="1" fontAlgn="auto" latinLnBrk="0" hangingPunct="1">
              <a:lnSpc>
                <a:spcPts val="2220"/>
              </a:lnSpc>
              <a:spcBef>
                <a:spcPts val="600"/>
              </a:spcBef>
              <a:spcAft>
                <a:spcPts val="600"/>
              </a:spcAft>
              <a:buClr>
                <a:schemeClr val="bg1">
                  <a:lumMod val="50000"/>
                </a:schemeClr>
              </a:buClr>
              <a:buSzPct val="120000"/>
              <a:buFont typeface="Courier New" panose="02070309020205020404" pitchFamily="49" charset="0"/>
              <a:buChar char="o"/>
              <a:tabLst/>
              <a:defRPr sz="1800" b="0" i="0">
                <a:solidFill>
                  <a:schemeClr val="bg1">
                    <a:lumMod val="50000"/>
                  </a:schemeClr>
                </a:solidFill>
                <a:latin typeface="Avenir Next" panose="020B0503020202020204" pitchFamily="34" charset="0"/>
              </a:defRPr>
            </a:lvl1pPr>
            <a:lvl2pPr marL="457200">
              <a:lnSpc>
                <a:spcPts val="2220"/>
              </a:lnSpc>
              <a:spcBef>
                <a:spcPts val="600"/>
              </a:spcBef>
              <a:spcAft>
                <a:spcPts val="600"/>
              </a:spcAft>
              <a:buClr>
                <a:srgbClr val="00ACB8"/>
              </a:buClr>
              <a:buSzPct val="120000"/>
              <a:buFont typeface="Arial" panose="020B0604020202020204" pitchFamily="34" charset="0"/>
              <a:buChar char="•"/>
              <a:defRPr sz="1800" b="0" i="0">
                <a:solidFill>
                  <a:schemeClr val="accent1">
                    <a:lumMod val="50000"/>
                  </a:schemeClr>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a:t>
            </a:r>
          </a:p>
          <a:p>
            <a:pPr lvl="0"/>
            <a:endParaRPr lang="en-US" dirty="0"/>
          </a:p>
          <a:p>
            <a:pPr marL="228600" marR="0" lvl="0" indent="-228600" algn="l" defTabSz="914400" rtl="0" eaLnBrk="1" fontAlgn="auto" latinLnBrk="0" hangingPunct="1">
              <a:lnSpc>
                <a:spcPts val="2220"/>
              </a:lnSpc>
              <a:spcBef>
                <a:spcPts val="600"/>
              </a:spcBef>
              <a:spcAft>
                <a:spcPts val="600"/>
              </a:spcAft>
              <a:buClr>
                <a:schemeClr val="bg1">
                  <a:lumMod val="50000"/>
                </a:schemeClr>
              </a:buClr>
              <a:buSzPct val="120000"/>
              <a:buFont typeface="Courier New" panose="02070309020205020404" pitchFamily="49" charset="0"/>
              <a:buChar char="o"/>
              <a:tabLst/>
              <a:defRPr/>
            </a:pPr>
            <a:r>
              <a:rPr lang="en-US" dirty="0"/>
              <a:t>Click to edit Master text style</a:t>
            </a:r>
          </a:p>
          <a:p>
            <a:pPr lvl="0"/>
            <a:endParaRPr lang="en-US" dirty="0"/>
          </a:p>
          <a:p>
            <a:pPr marL="228600" marR="0" lvl="0" indent="-228600" algn="l" defTabSz="914400" rtl="0" eaLnBrk="1" fontAlgn="auto" latinLnBrk="0" hangingPunct="1">
              <a:lnSpc>
                <a:spcPts val="2220"/>
              </a:lnSpc>
              <a:spcBef>
                <a:spcPts val="600"/>
              </a:spcBef>
              <a:spcAft>
                <a:spcPts val="600"/>
              </a:spcAft>
              <a:buClr>
                <a:schemeClr val="bg1">
                  <a:lumMod val="50000"/>
                </a:schemeClr>
              </a:buClr>
              <a:buSzPct val="120000"/>
              <a:buFont typeface="Courier New" panose="02070309020205020404" pitchFamily="49" charset="0"/>
              <a:buChar char="o"/>
              <a:tabLst/>
              <a:defRPr/>
            </a:pPr>
            <a:r>
              <a:rPr lang="en-US" dirty="0"/>
              <a:t>Click to edit Master text style</a:t>
            </a:r>
          </a:p>
          <a:p>
            <a:pPr lvl="0"/>
            <a:endParaRPr lang="en-US" dirty="0"/>
          </a:p>
        </p:txBody>
      </p:sp>
      <p:sp>
        <p:nvSpPr>
          <p:cNvPr id="26" name="Text Placeholder 10">
            <a:extLst>
              <a:ext uri="{FF2B5EF4-FFF2-40B4-BE49-F238E27FC236}">
                <a16:creationId xmlns:a16="http://schemas.microsoft.com/office/drawing/2014/main" id="{1010CD42-AD81-2645-97CA-567A31CE1F30}"/>
              </a:ext>
            </a:extLst>
          </p:cNvPr>
          <p:cNvSpPr>
            <a:spLocks noGrp="1"/>
          </p:cNvSpPr>
          <p:nvPr>
            <p:ph type="body" sz="quarter" idx="11"/>
          </p:nvPr>
        </p:nvSpPr>
        <p:spPr>
          <a:xfrm>
            <a:off x="6391838" y="2807635"/>
            <a:ext cx="4926402" cy="3422836"/>
          </a:xfrm>
          <a:prstGeom prst="rect">
            <a:avLst/>
          </a:prstGeom>
        </p:spPr>
        <p:txBody>
          <a:bodyPr/>
          <a:lstStyle>
            <a:lvl1pPr marL="228600" marR="0" indent="-228600" algn="l" defTabSz="914400" rtl="0" eaLnBrk="1" fontAlgn="auto" latinLnBrk="0" hangingPunct="1">
              <a:lnSpc>
                <a:spcPts val="2220"/>
              </a:lnSpc>
              <a:spcBef>
                <a:spcPts val="600"/>
              </a:spcBef>
              <a:spcAft>
                <a:spcPts val="600"/>
              </a:spcAft>
              <a:buClr>
                <a:schemeClr val="accent1">
                  <a:lumMod val="50000"/>
                </a:schemeClr>
              </a:buClr>
              <a:buSzPct val="120000"/>
              <a:buFont typeface="Courier New" panose="02070309020205020404" pitchFamily="49" charset="0"/>
              <a:buChar char="o"/>
              <a:tabLst/>
              <a:defRPr sz="1800" b="0" i="0">
                <a:solidFill>
                  <a:schemeClr val="accent1">
                    <a:lumMod val="50000"/>
                  </a:schemeClr>
                </a:solidFill>
                <a:latin typeface="Avenir Next" panose="020B0503020202020204" pitchFamily="34" charset="0"/>
              </a:defRPr>
            </a:lvl1pPr>
            <a:lvl2pPr marL="457200">
              <a:lnSpc>
                <a:spcPts val="2220"/>
              </a:lnSpc>
              <a:spcBef>
                <a:spcPts val="600"/>
              </a:spcBef>
              <a:spcAft>
                <a:spcPts val="600"/>
              </a:spcAft>
              <a:buClr>
                <a:srgbClr val="00ACB8"/>
              </a:buClr>
              <a:buSzPct val="120000"/>
              <a:buFont typeface="Arial" panose="020B0604020202020204" pitchFamily="34" charset="0"/>
              <a:buChar char="•"/>
              <a:defRPr sz="1800" b="0" i="0">
                <a:solidFill>
                  <a:schemeClr val="accent1">
                    <a:lumMod val="50000"/>
                  </a:schemeClr>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a:t>
            </a:r>
          </a:p>
          <a:p>
            <a:pPr lvl="0"/>
            <a:endParaRPr lang="en-US" dirty="0"/>
          </a:p>
          <a:p>
            <a:pPr lvl="0"/>
            <a:r>
              <a:rPr lang="en-US" dirty="0"/>
              <a:t>Click to edit Master text style</a:t>
            </a:r>
          </a:p>
          <a:p>
            <a:pPr lvl="0"/>
            <a:endParaRPr lang="en-US" dirty="0"/>
          </a:p>
          <a:p>
            <a:pPr lvl="0"/>
            <a:r>
              <a:rPr lang="en-US" dirty="0"/>
              <a:t>Click to edit Master text style</a:t>
            </a:r>
          </a:p>
          <a:p>
            <a:pPr lvl="0"/>
            <a:endParaRPr lang="en-US" dirty="0"/>
          </a:p>
        </p:txBody>
      </p:sp>
      <p:sp>
        <p:nvSpPr>
          <p:cNvPr id="28" name="Title 1">
            <a:extLst>
              <a:ext uri="{FF2B5EF4-FFF2-40B4-BE49-F238E27FC236}">
                <a16:creationId xmlns:a16="http://schemas.microsoft.com/office/drawing/2014/main" id="{8D6C5EB2-21A6-C142-BF05-17D0214B9C82}"/>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29" name="Subtitle 2">
            <a:extLst>
              <a:ext uri="{FF2B5EF4-FFF2-40B4-BE49-F238E27FC236}">
                <a16:creationId xmlns:a16="http://schemas.microsoft.com/office/drawing/2014/main" id="{21B32932-D1DA-484A-842A-4EC371B547FA}"/>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
        <p:nvSpPr>
          <p:cNvPr id="30" name="Text Placeholder 4">
            <a:extLst>
              <a:ext uri="{FF2B5EF4-FFF2-40B4-BE49-F238E27FC236}">
                <a16:creationId xmlns:a16="http://schemas.microsoft.com/office/drawing/2014/main" id="{EABBF8DB-A11A-1842-A886-76DC5436B174}"/>
              </a:ext>
            </a:extLst>
          </p:cNvPr>
          <p:cNvSpPr>
            <a:spLocks noGrp="1"/>
          </p:cNvSpPr>
          <p:nvPr>
            <p:ph type="body" sz="quarter" idx="3"/>
          </p:nvPr>
        </p:nvSpPr>
        <p:spPr>
          <a:xfrm>
            <a:off x="756128" y="1942522"/>
            <a:ext cx="4777293" cy="513061"/>
          </a:xfrm>
          <a:prstGeom prst="rect">
            <a:avLst/>
          </a:prstGeom>
        </p:spPr>
        <p:txBody>
          <a:bodyPr/>
          <a:lstStyle>
            <a:lvl1pPr marL="0" indent="0" algn="ctr">
              <a:buFontTx/>
              <a:buNone/>
              <a:defRPr sz="1600" b="0" i="0">
                <a:solidFill>
                  <a:schemeClr val="bg1"/>
                </a:solidFill>
                <a:latin typeface="Avenir Next Medium" panose="020B0503020202020204" pitchFamily="34" charset="0"/>
              </a:defRPr>
            </a:lvl1pPr>
          </a:lstStyle>
          <a:p>
            <a:endParaRPr lang="en-US" dirty="0"/>
          </a:p>
        </p:txBody>
      </p:sp>
      <p:sp>
        <p:nvSpPr>
          <p:cNvPr id="31" name="Text Placeholder 4">
            <a:extLst>
              <a:ext uri="{FF2B5EF4-FFF2-40B4-BE49-F238E27FC236}">
                <a16:creationId xmlns:a16="http://schemas.microsoft.com/office/drawing/2014/main" id="{774156B6-C601-164E-8925-C48B19CC8F5E}"/>
              </a:ext>
            </a:extLst>
          </p:cNvPr>
          <p:cNvSpPr>
            <a:spLocks noGrp="1"/>
          </p:cNvSpPr>
          <p:nvPr>
            <p:ph type="body" sz="quarter" idx="12"/>
          </p:nvPr>
        </p:nvSpPr>
        <p:spPr>
          <a:xfrm>
            <a:off x="6476178" y="1942522"/>
            <a:ext cx="4777293" cy="513061"/>
          </a:xfrm>
          <a:prstGeom prst="rect">
            <a:avLst/>
          </a:prstGeom>
        </p:spPr>
        <p:txBody>
          <a:bodyPr/>
          <a:lstStyle>
            <a:lvl1pPr marL="0" indent="0" algn="ctr">
              <a:buFontTx/>
              <a:buNone/>
              <a:defRPr sz="1600" b="0" i="0">
                <a:solidFill>
                  <a:schemeClr val="bg1"/>
                </a:solidFill>
                <a:latin typeface="Avenir Next Medium" panose="020B0503020202020204" pitchFamily="34" charset="0"/>
              </a:defRPr>
            </a:lvl1pPr>
          </a:lstStyle>
          <a:p>
            <a:endParaRPr lang="en-US" dirty="0"/>
          </a:p>
        </p:txBody>
      </p:sp>
      <p:sp>
        <p:nvSpPr>
          <p:cNvPr id="32" name="Text Placeholder 4">
            <a:extLst>
              <a:ext uri="{FF2B5EF4-FFF2-40B4-BE49-F238E27FC236}">
                <a16:creationId xmlns:a16="http://schemas.microsoft.com/office/drawing/2014/main" id="{10B58A89-B5E5-8045-8A83-1D54CC98780B}"/>
              </a:ext>
            </a:extLst>
          </p:cNvPr>
          <p:cNvSpPr>
            <a:spLocks noGrp="1"/>
          </p:cNvSpPr>
          <p:nvPr>
            <p:ph type="body" sz="quarter" idx="13"/>
          </p:nvPr>
        </p:nvSpPr>
        <p:spPr>
          <a:xfrm>
            <a:off x="711199" y="6196648"/>
            <a:ext cx="9408159" cy="385976"/>
          </a:xfrm>
          <a:prstGeom prst="rect">
            <a:avLst/>
          </a:prstGeom>
        </p:spPr>
        <p:txBody>
          <a:bodyPr/>
          <a:lstStyle>
            <a:lvl1pPr marL="0" indent="0">
              <a:buFontTx/>
              <a:buNone/>
              <a:defRPr sz="1100" b="0" i="0">
                <a:solidFill>
                  <a:schemeClr val="bg1">
                    <a:lumMod val="50000"/>
                  </a:schemeClr>
                </a:solidFill>
                <a:latin typeface="Avenir Next Medium" panose="020B0503020202020204" pitchFamily="34" charset="0"/>
              </a:defRPr>
            </a:lvl1pPr>
          </a:lstStyle>
          <a:p>
            <a:endParaRPr lang="en-US" dirty="0"/>
          </a:p>
        </p:txBody>
      </p:sp>
    </p:spTree>
    <p:extLst>
      <p:ext uri="{BB962C8B-B14F-4D97-AF65-F5344CB8AC3E}">
        <p14:creationId xmlns:p14="http://schemas.microsoft.com/office/powerpoint/2010/main" val="264141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E8CE7B-6CC8-5B46-BD3B-F5FDCA42F88E}"/>
              </a:ext>
            </a:extLst>
          </p:cNvPr>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B0983FF-4977-374B-8B5B-8BB7F3D0294A}" type="slidenum">
              <a:rPr lang="en-US" sz="1200">
                <a:solidFill>
                  <a:srgbClr val="00ACB8"/>
                </a:solidFill>
              </a:rPr>
              <a:pPr algn="r"/>
              <a:t>‹#›</a:t>
            </a:fld>
            <a:endParaRPr lang="en-US" sz="1200" dirty="0">
              <a:solidFill>
                <a:srgbClr val="00ACB8"/>
              </a:solidFill>
            </a:endParaRPr>
          </a:p>
        </p:txBody>
      </p:sp>
      <p:sp>
        <p:nvSpPr>
          <p:cNvPr id="4" name="Title Placeholder 1">
            <a:extLst>
              <a:ext uri="{FF2B5EF4-FFF2-40B4-BE49-F238E27FC236}">
                <a16:creationId xmlns:a16="http://schemas.microsoft.com/office/drawing/2014/main" id="{54ABF323-E038-174F-8735-E9B6F8248CA8}"/>
              </a:ext>
            </a:extLst>
          </p:cNvPr>
          <p:cNvSpPr>
            <a:spLocks noGrp="1"/>
          </p:cNvSpPr>
          <p:nvPr>
            <p:ph type="title"/>
          </p:nvPr>
        </p:nvSpPr>
        <p:spPr>
          <a:xfrm>
            <a:off x="838200" y="5632609"/>
            <a:ext cx="10515600" cy="404050"/>
          </a:xfrm>
          <a:prstGeom prst="rect">
            <a:avLst/>
          </a:prstGeom>
        </p:spPr>
        <p:txBody>
          <a:bodyPr vert="horz" lIns="91440" tIns="45720" rIns="91440" bIns="45720" rtlCol="0" anchor="t">
            <a:noAutofit/>
          </a:bodyPr>
          <a:lstStyle>
            <a:lvl1pPr algn="r">
              <a:defRPr sz="2400" b="0" i="0">
                <a:solidFill>
                  <a:schemeClr val="accent1">
                    <a:lumMod val="50000"/>
                  </a:schemeClr>
                </a:solidFill>
                <a:latin typeface="Avenir Next Medium" panose="020B0503020202020204" pitchFamily="34" charset="0"/>
              </a:defRPr>
            </a:lvl1pPr>
          </a:lstStyle>
          <a:p>
            <a:r>
              <a:rPr lang="en-US" dirty="0"/>
              <a:t>Click to edit Master title style</a:t>
            </a:r>
          </a:p>
        </p:txBody>
      </p:sp>
      <p:sp>
        <p:nvSpPr>
          <p:cNvPr id="5" name="Subtitle 5">
            <a:extLst>
              <a:ext uri="{FF2B5EF4-FFF2-40B4-BE49-F238E27FC236}">
                <a16:creationId xmlns:a16="http://schemas.microsoft.com/office/drawing/2014/main" id="{E6B59F27-226E-C545-83CA-6740ABACCCE0}"/>
              </a:ext>
            </a:extLst>
          </p:cNvPr>
          <p:cNvSpPr>
            <a:spLocks noGrp="1"/>
          </p:cNvSpPr>
          <p:nvPr>
            <p:ph type="subTitle" idx="1"/>
          </p:nvPr>
        </p:nvSpPr>
        <p:spPr>
          <a:xfrm>
            <a:off x="2209800" y="6050594"/>
            <a:ext cx="9144000" cy="385976"/>
          </a:xfrm>
          <a:prstGeom prst="rect">
            <a:avLst/>
          </a:prstGeom>
        </p:spPr>
        <p:txBody>
          <a:bodyPr/>
          <a:lstStyle>
            <a:lvl1pPr marL="0" indent="0" algn="r">
              <a:buFontTx/>
              <a:buNone/>
              <a:defRPr sz="1800" b="0" i="0">
                <a:solidFill>
                  <a:srgbClr val="00ACB8"/>
                </a:solidFill>
                <a:latin typeface="Avenir Next Medium" panose="020B0503020202020204" pitchFamily="34" charset="0"/>
              </a:defRPr>
            </a:lvl1pPr>
          </a:lstStyle>
          <a:p>
            <a:endParaRPr lang="en-US" dirty="0"/>
          </a:p>
        </p:txBody>
      </p:sp>
    </p:spTree>
    <p:extLst>
      <p:ext uri="{BB962C8B-B14F-4D97-AF65-F5344CB8AC3E}">
        <p14:creationId xmlns:p14="http://schemas.microsoft.com/office/powerpoint/2010/main" val="299116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133FC8F-3650-5D41-A5F1-CE47F79C0D1F}"/>
              </a:ext>
            </a:extLst>
          </p:cNvPr>
          <p:cNvSpPr/>
          <p:nvPr userDrawn="1"/>
        </p:nvSpPr>
        <p:spPr>
          <a:xfrm>
            <a:off x="3785419" y="2299248"/>
            <a:ext cx="3535707" cy="2892185"/>
          </a:xfrm>
          <a:prstGeom prst="rect">
            <a:avLst/>
          </a:prstGeom>
          <a:solidFill>
            <a:srgbClr val="0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0" name="Oval 29">
            <a:extLst>
              <a:ext uri="{FF2B5EF4-FFF2-40B4-BE49-F238E27FC236}">
                <a16:creationId xmlns:a16="http://schemas.microsoft.com/office/drawing/2014/main" id="{D2266E3A-3170-2748-AD96-9758FDD4C73B}"/>
              </a:ext>
            </a:extLst>
          </p:cNvPr>
          <p:cNvSpPr/>
          <p:nvPr userDrawn="1"/>
        </p:nvSpPr>
        <p:spPr>
          <a:xfrm>
            <a:off x="838200" y="1737024"/>
            <a:ext cx="3962180" cy="39621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8F6D090-03A8-4342-9DCA-17B6B6238FD5}"/>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12" name="Subtitle 2">
            <a:extLst>
              <a:ext uri="{FF2B5EF4-FFF2-40B4-BE49-F238E27FC236}">
                <a16:creationId xmlns:a16="http://schemas.microsoft.com/office/drawing/2014/main" id="{16C47E80-4367-8043-9935-B229413E6FD5}"/>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
        <p:nvSpPr>
          <p:cNvPr id="13" name="Text Placeholder 4">
            <a:extLst>
              <a:ext uri="{FF2B5EF4-FFF2-40B4-BE49-F238E27FC236}">
                <a16:creationId xmlns:a16="http://schemas.microsoft.com/office/drawing/2014/main" id="{2543A724-C7BA-2D44-87F5-FC7BADAB7089}"/>
              </a:ext>
            </a:extLst>
          </p:cNvPr>
          <p:cNvSpPr>
            <a:spLocks noGrp="1"/>
          </p:cNvSpPr>
          <p:nvPr>
            <p:ph type="body" sz="quarter" idx="3"/>
          </p:nvPr>
        </p:nvSpPr>
        <p:spPr>
          <a:xfrm>
            <a:off x="1479505" y="2524135"/>
            <a:ext cx="2772516" cy="2442409"/>
          </a:xfrm>
          <a:prstGeom prst="rect">
            <a:avLst/>
          </a:prstGeom>
        </p:spPr>
        <p:txBody>
          <a:bodyPr anchor="ctr"/>
          <a:lstStyle>
            <a:lvl1pPr marL="0" indent="0" algn="l">
              <a:buFontTx/>
              <a:buNone/>
              <a:defRPr sz="2400" b="0" i="0">
                <a:solidFill>
                  <a:schemeClr val="bg1"/>
                </a:solidFill>
                <a:latin typeface="Avenir Next Medium" panose="020B0503020202020204" pitchFamily="34" charset="0"/>
              </a:defRPr>
            </a:lvl1pPr>
          </a:lstStyle>
          <a:p>
            <a:endParaRPr lang="en-US" dirty="0"/>
          </a:p>
        </p:txBody>
      </p:sp>
      <p:sp>
        <p:nvSpPr>
          <p:cNvPr id="15" name="Text Placeholder 4">
            <a:extLst>
              <a:ext uri="{FF2B5EF4-FFF2-40B4-BE49-F238E27FC236}">
                <a16:creationId xmlns:a16="http://schemas.microsoft.com/office/drawing/2014/main" id="{CB66518A-2229-CC49-BBBE-6D5BCC55011E}"/>
              </a:ext>
            </a:extLst>
          </p:cNvPr>
          <p:cNvSpPr>
            <a:spLocks noGrp="1"/>
          </p:cNvSpPr>
          <p:nvPr>
            <p:ph type="body" sz="quarter" idx="13"/>
          </p:nvPr>
        </p:nvSpPr>
        <p:spPr>
          <a:xfrm>
            <a:off x="4893326" y="2602303"/>
            <a:ext cx="2212968" cy="2442409"/>
          </a:xfrm>
          <a:prstGeom prst="rect">
            <a:avLst/>
          </a:prstGeom>
        </p:spPr>
        <p:txBody>
          <a:bodyPr anchor="t"/>
          <a:lstStyle>
            <a:lvl1pPr marL="0" indent="0" algn="l">
              <a:buFontTx/>
              <a:buNone/>
              <a:defRPr sz="1800" b="0" i="0">
                <a:solidFill>
                  <a:schemeClr val="bg1"/>
                </a:solidFill>
                <a:latin typeface="Avenir Next Medium" panose="020B0503020202020204" pitchFamily="34" charset="0"/>
              </a:defRPr>
            </a:lvl1pPr>
          </a:lstStyle>
          <a:p>
            <a:endParaRPr lang="en-US" dirty="0"/>
          </a:p>
        </p:txBody>
      </p:sp>
      <p:sp>
        <p:nvSpPr>
          <p:cNvPr id="16" name="Text Placeholder 4">
            <a:extLst>
              <a:ext uri="{FF2B5EF4-FFF2-40B4-BE49-F238E27FC236}">
                <a16:creationId xmlns:a16="http://schemas.microsoft.com/office/drawing/2014/main" id="{4398DE86-4FEF-9443-B0F4-633502D4A334}"/>
              </a:ext>
            </a:extLst>
          </p:cNvPr>
          <p:cNvSpPr>
            <a:spLocks noGrp="1"/>
          </p:cNvSpPr>
          <p:nvPr>
            <p:ph type="body" sz="quarter" idx="12"/>
          </p:nvPr>
        </p:nvSpPr>
        <p:spPr>
          <a:xfrm>
            <a:off x="711199" y="6196648"/>
            <a:ext cx="9408159" cy="385976"/>
          </a:xfrm>
          <a:prstGeom prst="rect">
            <a:avLst/>
          </a:prstGeom>
        </p:spPr>
        <p:txBody>
          <a:bodyPr/>
          <a:lstStyle>
            <a:lvl1pPr marL="0" indent="0">
              <a:buFontTx/>
              <a:buNone/>
              <a:defRPr sz="1100" b="0" i="0">
                <a:solidFill>
                  <a:schemeClr val="bg1">
                    <a:lumMod val="50000"/>
                  </a:schemeClr>
                </a:solidFill>
                <a:latin typeface="Avenir Next Medium" panose="020B0503020202020204" pitchFamily="34" charset="0"/>
              </a:defRPr>
            </a:lvl1pPr>
          </a:lstStyle>
          <a:p>
            <a:endParaRPr lang="en-US" dirty="0"/>
          </a:p>
        </p:txBody>
      </p:sp>
      <p:sp>
        <p:nvSpPr>
          <p:cNvPr id="18" name="Text Placeholder 4">
            <a:extLst>
              <a:ext uri="{FF2B5EF4-FFF2-40B4-BE49-F238E27FC236}">
                <a16:creationId xmlns:a16="http://schemas.microsoft.com/office/drawing/2014/main" id="{21F3755C-CF88-C84C-88F7-4926E927A129}"/>
              </a:ext>
            </a:extLst>
          </p:cNvPr>
          <p:cNvSpPr>
            <a:spLocks noGrp="1"/>
          </p:cNvSpPr>
          <p:nvPr>
            <p:ph type="body" sz="quarter" idx="14"/>
          </p:nvPr>
        </p:nvSpPr>
        <p:spPr>
          <a:xfrm>
            <a:off x="7560733" y="2284313"/>
            <a:ext cx="3793067" cy="2442409"/>
          </a:xfrm>
          <a:prstGeom prst="rect">
            <a:avLst/>
          </a:prstGeom>
        </p:spPr>
        <p:txBody>
          <a:bodyPr anchor="t"/>
          <a:lstStyle>
            <a:lvl1pPr marL="228600" indent="-228600" algn="l">
              <a:buClr>
                <a:srgbClr val="00ACB8"/>
              </a:buClr>
              <a:buSzPct val="120000"/>
              <a:buFont typeface="Courier New" panose="02070309020205020404" pitchFamily="49" charset="0"/>
              <a:buChar char="o"/>
              <a:defRPr sz="1800" b="0" i="0">
                <a:solidFill>
                  <a:schemeClr val="accent1">
                    <a:lumMod val="50000"/>
                  </a:schemeClr>
                </a:solidFill>
                <a:latin typeface="Avenir Next" panose="020B0503020202020204" pitchFamily="34" charset="0"/>
              </a:defRPr>
            </a:lvl1pPr>
          </a:lstStyle>
          <a:p>
            <a:endParaRPr lang="en-US" dirty="0"/>
          </a:p>
        </p:txBody>
      </p:sp>
    </p:spTree>
    <p:extLst>
      <p:ext uri="{BB962C8B-B14F-4D97-AF65-F5344CB8AC3E}">
        <p14:creationId xmlns:p14="http://schemas.microsoft.com/office/powerpoint/2010/main" val="792267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72D5CC3-C16C-464A-AB7B-880C80C11733}"/>
              </a:ext>
            </a:extLst>
          </p:cNvPr>
          <p:cNvSpPr/>
          <p:nvPr userDrawn="1"/>
        </p:nvSpPr>
        <p:spPr>
          <a:xfrm>
            <a:off x="3939747" y="1843376"/>
            <a:ext cx="4226666" cy="4226666"/>
          </a:xfrm>
          <a:prstGeom prst="ellipse">
            <a:avLst/>
          </a:prstGeom>
          <a:solidFill>
            <a:srgbClr val="0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447DC2D-A5F5-A344-9D12-D0DE1777EE28}"/>
              </a:ext>
            </a:extLst>
          </p:cNvPr>
          <p:cNvSpPr/>
          <p:nvPr userDrawn="1"/>
        </p:nvSpPr>
        <p:spPr>
          <a:xfrm>
            <a:off x="834501" y="2189155"/>
            <a:ext cx="3852767" cy="673793"/>
          </a:xfrm>
          <a:prstGeom prst="rect">
            <a:avLst/>
          </a:prstGeom>
          <a:solidFill>
            <a:srgbClr val="00965E"/>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ED79A38A-5BB1-BF40-A6EE-79B34E4A7A8E}"/>
              </a:ext>
            </a:extLst>
          </p:cNvPr>
          <p:cNvSpPr/>
          <p:nvPr userDrawn="1"/>
        </p:nvSpPr>
        <p:spPr>
          <a:xfrm>
            <a:off x="7418891" y="2189155"/>
            <a:ext cx="3852767" cy="673793"/>
          </a:xfrm>
          <a:prstGeom prst="rect">
            <a:avLst/>
          </a:prstGeom>
          <a:solidFill>
            <a:srgbClr val="00965E"/>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Rectangle 9">
            <a:extLst>
              <a:ext uri="{FF2B5EF4-FFF2-40B4-BE49-F238E27FC236}">
                <a16:creationId xmlns:a16="http://schemas.microsoft.com/office/drawing/2014/main" id="{6312383A-0549-3940-B25D-CF3AD4ECFECF}"/>
              </a:ext>
            </a:extLst>
          </p:cNvPr>
          <p:cNvSpPr/>
          <p:nvPr userDrawn="1"/>
        </p:nvSpPr>
        <p:spPr>
          <a:xfrm>
            <a:off x="834501" y="2862948"/>
            <a:ext cx="3852767" cy="30762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Rectangle 11">
            <a:extLst>
              <a:ext uri="{FF2B5EF4-FFF2-40B4-BE49-F238E27FC236}">
                <a16:creationId xmlns:a16="http://schemas.microsoft.com/office/drawing/2014/main" id="{8B8BD94F-E178-624D-9525-2BA5ABCAC031}"/>
              </a:ext>
            </a:extLst>
          </p:cNvPr>
          <p:cNvSpPr/>
          <p:nvPr userDrawn="1"/>
        </p:nvSpPr>
        <p:spPr>
          <a:xfrm>
            <a:off x="7418891" y="2862948"/>
            <a:ext cx="3852767" cy="30850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Title 1">
            <a:extLst>
              <a:ext uri="{FF2B5EF4-FFF2-40B4-BE49-F238E27FC236}">
                <a16:creationId xmlns:a16="http://schemas.microsoft.com/office/drawing/2014/main" id="{4D82C974-A2B9-E246-9382-4F05C48B157C}"/>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19" name="Subtitle 2">
            <a:extLst>
              <a:ext uri="{FF2B5EF4-FFF2-40B4-BE49-F238E27FC236}">
                <a16:creationId xmlns:a16="http://schemas.microsoft.com/office/drawing/2014/main" id="{793E790D-8C70-4E47-A8BF-AFA7744C5B4B}"/>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
        <p:nvSpPr>
          <p:cNvPr id="21" name="Text Placeholder 4">
            <a:extLst>
              <a:ext uri="{FF2B5EF4-FFF2-40B4-BE49-F238E27FC236}">
                <a16:creationId xmlns:a16="http://schemas.microsoft.com/office/drawing/2014/main" id="{7F0D9EE4-37CA-CD4B-89E3-B56CFE2ABE42}"/>
              </a:ext>
            </a:extLst>
          </p:cNvPr>
          <p:cNvSpPr>
            <a:spLocks noGrp="1"/>
          </p:cNvSpPr>
          <p:nvPr>
            <p:ph type="body" sz="quarter" idx="13"/>
          </p:nvPr>
        </p:nvSpPr>
        <p:spPr>
          <a:xfrm>
            <a:off x="848880" y="2405863"/>
            <a:ext cx="3838388" cy="457085"/>
          </a:xfrm>
          <a:prstGeom prst="rect">
            <a:avLst/>
          </a:prstGeom>
        </p:spPr>
        <p:txBody>
          <a:bodyPr anchor="t"/>
          <a:lstStyle>
            <a:lvl1pPr marL="0" indent="0" algn="ctr">
              <a:buFontTx/>
              <a:buNone/>
              <a:defRPr sz="1600" b="0" i="0">
                <a:solidFill>
                  <a:schemeClr val="bg1"/>
                </a:solidFill>
                <a:latin typeface="Avenir Next Medium" panose="020B0503020202020204" pitchFamily="34" charset="0"/>
              </a:defRPr>
            </a:lvl1pPr>
          </a:lstStyle>
          <a:p>
            <a:endParaRPr lang="en-US" dirty="0"/>
          </a:p>
        </p:txBody>
      </p:sp>
      <p:sp>
        <p:nvSpPr>
          <p:cNvPr id="22" name="Text Placeholder 4">
            <a:extLst>
              <a:ext uri="{FF2B5EF4-FFF2-40B4-BE49-F238E27FC236}">
                <a16:creationId xmlns:a16="http://schemas.microsoft.com/office/drawing/2014/main" id="{EE8E2220-53DC-F148-B64B-F056822F00A6}"/>
              </a:ext>
            </a:extLst>
          </p:cNvPr>
          <p:cNvSpPr>
            <a:spLocks noGrp="1"/>
          </p:cNvSpPr>
          <p:nvPr>
            <p:ph type="body" sz="quarter" idx="14"/>
          </p:nvPr>
        </p:nvSpPr>
        <p:spPr>
          <a:xfrm>
            <a:off x="7433270" y="2405863"/>
            <a:ext cx="3838388" cy="457085"/>
          </a:xfrm>
          <a:prstGeom prst="rect">
            <a:avLst/>
          </a:prstGeom>
        </p:spPr>
        <p:txBody>
          <a:bodyPr anchor="t"/>
          <a:lstStyle>
            <a:lvl1pPr marL="0" indent="0" algn="ctr">
              <a:buFontTx/>
              <a:buNone/>
              <a:defRPr sz="1600" b="0" i="0">
                <a:solidFill>
                  <a:schemeClr val="bg1"/>
                </a:solidFill>
                <a:latin typeface="Avenir Next Medium" panose="020B0503020202020204" pitchFamily="34" charset="0"/>
              </a:defRPr>
            </a:lvl1pPr>
          </a:lstStyle>
          <a:p>
            <a:endParaRPr lang="en-US" dirty="0"/>
          </a:p>
        </p:txBody>
      </p:sp>
      <p:sp>
        <p:nvSpPr>
          <p:cNvPr id="23" name="Text Placeholder 10">
            <a:extLst>
              <a:ext uri="{FF2B5EF4-FFF2-40B4-BE49-F238E27FC236}">
                <a16:creationId xmlns:a16="http://schemas.microsoft.com/office/drawing/2014/main" id="{AD0B28E8-198E-D44C-BCEC-F5C06D66552D}"/>
              </a:ext>
            </a:extLst>
          </p:cNvPr>
          <p:cNvSpPr>
            <a:spLocks noGrp="1"/>
          </p:cNvSpPr>
          <p:nvPr>
            <p:ph type="body" sz="quarter" idx="10"/>
          </p:nvPr>
        </p:nvSpPr>
        <p:spPr>
          <a:xfrm>
            <a:off x="1056443" y="3059388"/>
            <a:ext cx="3413957" cy="2494745"/>
          </a:xfrm>
          <a:prstGeom prst="rect">
            <a:avLst/>
          </a:prstGeom>
        </p:spPr>
        <p:txBody>
          <a:bodyPr/>
          <a:lstStyle>
            <a:lvl1pPr marL="0" indent="0">
              <a:lnSpc>
                <a:spcPts val="2020"/>
              </a:lnSpc>
              <a:spcBef>
                <a:spcPts val="600"/>
              </a:spcBef>
              <a:spcAft>
                <a:spcPts val="0"/>
              </a:spcAft>
              <a:buClr>
                <a:srgbClr val="00ACB8"/>
              </a:buClr>
              <a:buSzPct val="120000"/>
              <a:buFontTx/>
              <a:buNone/>
              <a:defRPr sz="1600" b="0" i="0">
                <a:solidFill>
                  <a:schemeClr val="bg1"/>
                </a:solidFill>
                <a:latin typeface="Avenir Next" panose="020B0503020202020204" pitchFamily="34" charset="0"/>
              </a:defRPr>
            </a:lvl1pPr>
            <a:lvl2pPr marL="457200">
              <a:lnSpc>
                <a:spcPts val="2020"/>
              </a:lnSpc>
              <a:spcBef>
                <a:spcPts val="600"/>
              </a:spcBef>
              <a:spcAft>
                <a:spcPts val="0"/>
              </a:spcAft>
              <a:buClr>
                <a:srgbClr val="00ACB8"/>
              </a:buClr>
              <a:buSzPct val="120000"/>
              <a:buFont typeface="Arial" panose="020B0604020202020204" pitchFamily="34" charset="0"/>
              <a:buChar char="•"/>
              <a:defRPr sz="1600" b="0" i="0">
                <a:solidFill>
                  <a:schemeClr val="bg1"/>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styles</a:t>
            </a:r>
          </a:p>
          <a:p>
            <a:pPr lvl="1"/>
            <a:r>
              <a:rPr lang="en-US" dirty="0"/>
              <a:t>Second level</a:t>
            </a:r>
          </a:p>
        </p:txBody>
      </p:sp>
      <p:sp>
        <p:nvSpPr>
          <p:cNvPr id="24" name="Text Placeholder 10">
            <a:extLst>
              <a:ext uri="{FF2B5EF4-FFF2-40B4-BE49-F238E27FC236}">
                <a16:creationId xmlns:a16="http://schemas.microsoft.com/office/drawing/2014/main" id="{15651DA1-C98A-5C4C-9A7A-53876F34661A}"/>
              </a:ext>
            </a:extLst>
          </p:cNvPr>
          <p:cNvSpPr>
            <a:spLocks noGrp="1"/>
          </p:cNvSpPr>
          <p:nvPr>
            <p:ph type="body" sz="quarter" idx="15"/>
          </p:nvPr>
        </p:nvSpPr>
        <p:spPr>
          <a:xfrm>
            <a:off x="7640770" y="3059388"/>
            <a:ext cx="3408947" cy="2494745"/>
          </a:xfrm>
          <a:prstGeom prst="rect">
            <a:avLst/>
          </a:prstGeom>
        </p:spPr>
        <p:txBody>
          <a:bodyPr/>
          <a:lstStyle>
            <a:lvl1pPr marL="0" indent="0">
              <a:lnSpc>
                <a:spcPts val="2020"/>
              </a:lnSpc>
              <a:spcBef>
                <a:spcPts val="600"/>
              </a:spcBef>
              <a:spcAft>
                <a:spcPts val="0"/>
              </a:spcAft>
              <a:buClr>
                <a:srgbClr val="00ACB8"/>
              </a:buClr>
              <a:buSzPct val="120000"/>
              <a:buFontTx/>
              <a:buNone/>
              <a:defRPr sz="1600" b="0" i="0">
                <a:solidFill>
                  <a:schemeClr val="bg1"/>
                </a:solidFill>
                <a:latin typeface="Avenir Next" panose="020B0503020202020204" pitchFamily="34" charset="0"/>
              </a:defRPr>
            </a:lvl1pPr>
            <a:lvl2pPr marL="457200">
              <a:lnSpc>
                <a:spcPts val="2020"/>
              </a:lnSpc>
              <a:spcBef>
                <a:spcPts val="600"/>
              </a:spcBef>
              <a:spcAft>
                <a:spcPts val="0"/>
              </a:spcAft>
              <a:buClr>
                <a:srgbClr val="00ACB8"/>
              </a:buClr>
              <a:buSzPct val="120000"/>
              <a:buFont typeface="Arial" panose="020B0604020202020204" pitchFamily="34" charset="0"/>
              <a:buChar char="•"/>
              <a:defRPr sz="1600" b="0" i="0">
                <a:solidFill>
                  <a:schemeClr val="bg1"/>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styles</a:t>
            </a:r>
          </a:p>
          <a:p>
            <a:pPr lvl="1"/>
            <a:r>
              <a:rPr lang="en-US" dirty="0"/>
              <a:t>Second level</a:t>
            </a:r>
          </a:p>
        </p:txBody>
      </p:sp>
      <p:sp>
        <p:nvSpPr>
          <p:cNvPr id="25" name="Text Placeholder 4">
            <a:extLst>
              <a:ext uri="{FF2B5EF4-FFF2-40B4-BE49-F238E27FC236}">
                <a16:creationId xmlns:a16="http://schemas.microsoft.com/office/drawing/2014/main" id="{150E7E02-36B3-714E-9C7F-6B73225E1F68}"/>
              </a:ext>
            </a:extLst>
          </p:cNvPr>
          <p:cNvSpPr>
            <a:spLocks noGrp="1"/>
          </p:cNvSpPr>
          <p:nvPr>
            <p:ph type="body" sz="quarter" idx="3"/>
          </p:nvPr>
        </p:nvSpPr>
        <p:spPr>
          <a:xfrm>
            <a:off x="718556" y="1522829"/>
            <a:ext cx="4777293" cy="513061"/>
          </a:xfrm>
          <a:prstGeom prst="rect">
            <a:avLst/>
          </a:prstGeom>
        </p:spPr>
        <p:txBody>
          <a:bodyPr/>
          <a:lstStyle>
            <a:lvl1pPr marL="0" indent="0" algn="l">
              <a:buFontTx/>
              <a:buNone/>
              <a:defRPr sz="1600" b="0" i="0">
                <a:solidFill>
                  <a:schemeClr val="accent1">
                    <a:lumMod val="50000"/>
                  </a:schemeClr>
                </a:solidFill>
                <a:latin typeface="Avenir Next Medium" panose="020B0503020202020204" pitchFamily="34" charset="0"/>
              </a:defRPr>
            </a:lvl1pPr>
          </a:lstStyle>
          <a:p>
            <a:endParaRPr lang="en-US" dirty="0"/>
          </a:p>
        </p:txBody>
      </p:sp>
      <p:sp>
        <p:nvSpPr>
          <p:cNvPr id="26" name="Text Placeholder 4">
            <a:extLst>
              <a:ext uri="{FF2B5EF4-FFF2-40B4-BE49-F238E27FC236}">
                <a16:creationId xmlns:a16="http://schemas.microsoft.com/office/drawing/2014/main" id="{A910F45D-A901-A142-B7E7-6311774E19AB}"/>
              </a:ext>
            </a:extLst>
          </p:cNvPr>
          <p:cNvSpPr>
            <a:spLocks noGrp="1"/>
          </p:cNvSpPr>
          <p:nvPr>
            <p:ph type="body" sz="quarter" idx="12"/>
          </p:nvPr>
        </p:nvSpPr>
        <p:spPr>
          <a:xfrm>
            <a:off x="711199" y="6196648"/>
            <a:ext cx="9408159" cy="385976"/>
          </a:xfrm>
          <a:prstGeom prst="rect">
            <a:avLst/>
          </a:prstGeom>
        </p:spPr>
        <p:txBody>
          <a:bodyPr/>
          <a:lstStyle>
            <a:lvl1pPr marL="0" indent="0">
              <a:buFontTx/>
              <a:buNone/>
              <a:defRPr sz="1100" b="0" i="0">
                <a:solidFill>
                  <a:schemeClr val="bg1">
                    <a:lumMod val="50000"/>
                  </a:schemeClr>
                </a:solidFill>
                <a:latin typeface="Avenir Next Medium" panose="020B0503020202020204" pitchFamily="34" charset="0"/>
              </a:defRPr>
            </a:lvl1pPr>
          </a:lstStyle>
          <a:p>
            <a:endParaRPr lang="en-US" dirty="0"/>
          </a:p>
        </p:txBody>
      </p:sp>
    </p:spTree>
    <p:extLst>
      <p:ext uri="{BB962C8B-B14F-4D97-AF65-F5344CB8AC3E}">
        <p14:creationId xmlns:p14="http://schemas.microsoft.com/office/powerpoint/2010/main" val="2755659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7D101C-E37B-5941-B073-93434DD37C48}"/>
              </a:ext>
            </a:extLst>
          </p:cNvPr>
          <p:cNvSpPr txBox="1"/>
          <p:nvPr userDrawn="1"/>
        </p:nvSpPr>
        <p:spPr>
          <a:xfrm>
            <a:off x="2222952" y="5903893"/>
            <a:ext cx="184731"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Light"/>
              <a:ea typeface="+mn-ea"/>
              <a:cs typeface="+mn-cs"/>
            </a:endParaRPr>
          </a:p>
        </p:txBody>
      </p:sp>
      <p:cxnSp>
        <p:nvCxnSpPr>
          <p:cNvPr id="5" name="Straight Connector 4">
            <a:extLst>
              <a:ext uri="{FF2B5EF4-FFF2-40B4-BE49-F238E27FC236}">
                <a16:creationId xmlns:a16="http://schemas.microsoft.com/office/drawing/2014/main" id="{FA0FD3BA-1EFB-EE49-B80D-6F31F1EB9898}"/>
              </a:ext>
            </a:extLst>
          </p:cNvPr>
          <p:cNvCxnSpPr>
            <a:cxnSpLocks/>
          </p:cNvCxnSpPr>
          <p:nvPr userDrawn="1"/>
        </p:nvCxnSpPr>
        <p:spPr>
          <a:xfrm flipV="1">
            <a:off x="6132325" y="1754374"/>
            <a:ext cx="0" cy="393522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9DF7F0B-E6AF-054C-8CB4-C164C33D7B00}"/>
              </a:ext>
            </a:extLst>
          </p:cNvPr>
          <p:cNvCxnSpPr>
            <a:cxnSpLocks/>
          </p:cNvCxnSpPr>
          <p:nvPr userDrawn="1"/>
        </p:nvCxnSpPr>
        <p:spPr>
          <a:xfrm>
            <a:off x="816046" y="5694359"/>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66451524-3E83-E149-A45D-48515B65B0E1}"/>
              </a:ext>
            </a:extLst>
          </p:cNvPr>
          <p:cNvSpPr>
            <a:spLocks noGrp="1"/>
          </p:cNvSpPr>
          <p:nvPr>
            <p:ph type="body" sz="quarter" idx="10"/>
          </p:nvPr>
        </p:nvSpPr>
        <p:spPr>
          <a:xfrm>
            <a:off x="726739" y="1649095"/>
            <a:ext cx="5145741" cy="3908425"/>
          </a:xfrm>
          <a:prstGeom prst="rect">
            <a:avLst/>
          </a:prstGeom>
        </p:spPr>
        <p:txBody>
          <a:bodyPr/>
          <a:lstStyle>
            <a:lvl1pPr marL="228600">
              <a:lnSpc>
                <a:spcPts val="2020"/>
              </a:lnSpc>
              <a:spcBef>
                <a:spcPts val="400"/>
              </a:spcBef>
              <a:spcAft>
                <a:spcPts val="600"/>
              </a:spcAft>
              <a:buClr>
                <a:srgbClr val="00ACB8"/>
              </a:buClr>
              <a:buSzPct val="120000"/>
              <a:buFont typeface="Courier New" panose="02070309020205020404" pitchFamily="49" charset="0"/>
              <a:buChar char="o"/>
              <a:defRPr sz="1400" b="0" i="0">
                <a:solidFill>
                  <a:schemeClr val="accent1">
                    <a:lumMod val="50000"/>
                  </a:schemeClr>
                </a:solidFill>
                <a:latin typeface="Avenir Next Medium" panose="020B0503020202020204" pitchFamily="34" charset="0"/>
              </a:defRPr>
            </a:lvl1pPr>
            <a:lvl2pPr marL="457200">
              <a:lnSpc>
                <a:spcPts val="2020"/>
              </a:lnSpc>
              <a:spcBef>
                <a:spcPts val="400"/>
              </a:spcBef>
              <a:spcAft>
                <a:spcPts val="600"/>
              </a:spcAft>
              <a:buClr>
                <a:srgbClr val="00ACB8"/>
              </a:buClr>
              <a:buSzPct val="120000"/>
              <a:buFont typeface="Arial" panose="020B0604020202020204" pitchFamily="34" charset="0"/>
              <a:buChar char="•"/>
              <a:defRPr sz="1400" b="0" i="0">
                <a:solidFill>
                  <a:schemeClr val="accent1">
                    <a:lumMod val="50000"/>
                  </a:schemeClr>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styles</a:t>
            </a:r>
          </a:p>
          <a:p>
            <a:pPr lvl="1"/>
            <a:r>
              <a:rPr lang="en-US" dirty="0"/>
              <a:t>Second level</a:t>
            </a:r>
          </a:p>
        </p:txBody>
      </p:sp>
      <p:sp>
        <p:nvSpPr>
          <p:cNvPr id="13" name="Text Placeholder 10">
            <a:extLst>
              <a:ext uri="{FF2B5EF4-FFF2-40B4-BE49-F238E27FC236}">
                <a16:creationId xmlns:a16="http://schemas.microsoft.com/office/drawing/2014/main" id="{730A756C-7452-DE40-AE12-7D31DB2510FB}"/>
              </a:ext>
            </a:extLst>
          </p:cNvPr>
          <p:cNvSpPr>
            <a:spLocks noGrp="1"/>
          </p:cNvSpPr>
          <p:nvPr>
            <p:ph type="body" sz="quarter" idx="11"/>
          </p:nvPr>
        </p:nvSpPr>
        <p:spPr>
          <a:xfrm>
            <a:off x="6304579" y="1649095"/>
            <a:ext cx="4922221" cy="3898265"/>
          </a:xfrm>
          <a:prstGeom prst="rect">
            <a:avLst/>
          </a:prstGeom>
        </p:spPr>
        <p:txBody>
          <a:bodyPr/>
          <a:lstStyle>
            <a:lvl1pPr marL="228600">
              <a:lnSpc>
                <a:spcPts val="2020"/>
              </a:lnSpc>
              <a:spcBef>
                <a:spcPts val="400"/>
              </a:spcBef>
              <a:spcAft>
                <a:spcPts val="600"/>
              </a:spcAft>
              <a:buClr>
                <a:srgbClr val="00ACB8"/>
              </a:buClr>
              <a:buSzPct val="120000"/>
              <a:buFont typeface="Courier New" panose="02070309020205020404" pitchFamily="49" charset="0"/>
              <a:buChar char="o"/>
              <a:defRPr sz="1400" b="0" i="0">
                <a:solidFill>
                  <a:schemeClr val="accent1">
                    <a:lumMod val="50000"/>
                  </a:schemeClr>
                </a:solidFill>
                <a:latin typeface="Avenir Next Medium" panose="020B0503020202020204" pitchFamily="34" charset="0"/>
              </a:defRPr>
            </a:lvl1pPr>
            <a:lvl2pPr marL="457200">
              <a:lnSpc>
                <a:spcPts val="2020"/>
              </a:lnSpc>
              <a:spcBef>
                <a:spcPts val="400"/>
              </a:spcBef>
              <a:spcAft>
                <a:spcPts val="600"/>
              </a:spcAft>
              <a:buClr>
                <a:srgbClr val="00ACB8"/>
              </a:buClr>
              <a:buSzPct val="120000"/>
              <a:buFont typeface="Arial" panose="020B0604020202020204" pitchFamily="34" charset="0"/>
              <a:buChar char="•"/>
              <a:defRPr sz="1400" b="0" i="0">
                <a:solidFill>
                  <a:schemeClr val="accent1">
                    <a:lumMod val="50000"/>
                  </a:schemeClr>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styles</a:t>
            </a:r>
          </a:p>
          <a:p>
            <a:pPr lvl="1"/>
            <a:r>
              <a:rPr lang="en-US" dirty="0"/>
              <a:t>Second level</a:t>
            </a:r>
          </a:p>
        </p:txBody>
      </p:sp>
      <p:sp>
        <p:nvSpPr>
          <p:cNvPr id="15" name="Slide Number Placeholder 2">
            <a:extLst>
              <a:ext uri="{FF2B5EF4-FFF2-40B4-BE49-F238E27FC236}">
                <a16:creationId xmlns:a16="http://schemas.microsoft.com/office/drawing/2014/main" id="{AB7D2BCF-4648-6849-A208-724BFB9C631C}"/>
              </a:ext>
            </a:extLst>
          </p:cNvPr>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B0983FF-4977-374B-8B5B-8BB7F3D0294A}" type="slidenum">
              <a:rPr lang="en-US" sz="1200">
                <a:solidFill>
                  <a:srgbClr val="00ACB8"/>
                </a:solidFill>
              </a:rPr>
              <a:pPr algn="r"/>
              <a:t>‹#›</a:t>
            </a:fld>
            <a:endParaRPr lang="en-US" sz="1200" dirty="0">
              <a:solidFill>
                <a:srgbClr val="00ACB8"/>
              </a:solidFill>
            </a:endParaRPr>
          </a:p>
        </p:txBody>
      </p:sp>
      <p:sp>
        <p:nvSpPr>
          <p:cNvPr id="17" name="Title 1">
            <a:extLst>
              <a:ext uri="{FF2B5EF4-FFF2-40B4-BE49-F238E27FC236}">
                <a16:creationId xmlns:a16="http://schemas.microsoft.com/office/drawing/2014/main" id="{6E998C24-2421-6C44-9191-CB7C6798AD43}"/>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18" name="Subtitle 2">
            <a:extLst>
              <a:ext uri="{FF2B5EF4-FFF2-40B4-BE49-F238E27FC236}">
                <a16:creationId xmlns:a16="http://schemas.microsoft.com/office/drawing/2014/main" id="{7B5A26B2-D64C-F44F-B598-99BEC5BDD40C}"/>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
        <p:nvSpPr>
          <p:cNvPr id="19" name="Text Placeholder 4">
            <a:extLst>
              <a:ext uri="{FF2B5EF4-FFF2-40B4-BE49-F238E27FC236}">
                <a16:creationId xmlns:a16="http://schemas.microsoft.com/office/drawing/2014/main" id="{BBEEC308-42CD-A74B-8EBF-9FBF7215DFC7}"/>
              </a:ext>
            </a:extLst>
          </p:cNvPr>
          <p:cNvSpPr>
            <a:spLocks noGrp="1"/>
          </p:cNvSpPr>
          <p:nvPr>
            <p:ph type="body" sz="quarter" idx="12"/>
          </p:nvPr>
        </p:nvSpPr>
        <p:spPr>
          <a:xfrm>
            <a:off x="726739" y="5907774"/>
            <a:ext cx="10513689" cy="385976"/>
          </a:xfrm>
          <a:prstGeom prst="rect">
            <a:avLst/>
          </a:prstGeom>
        </p:spPr>
        <p:txBody>
          <a:bodyPr/>
          <a:lstStyle>
            <a:lvl1pPr marL="0" indent="0" algn="ctr">
              <a:buFontTx/>
              <a:buNone/>
              <a:defRPr sz="1600" b="1" i="0">
                <a:solidFill>
                  <a:srgbClr val="00ACB8"/>
                </a:solidFill>
                <a:latin typeface="Avenir Next Demi Bold" panose="020B0503020202020204" pitchFamily="34" charset="0"/>
              </a:defRPr>
            </a:lvl1pPr>
          </a:lstStyle>
          <a:p>
            <a:endParaRPr lang="en-US" dirty="0"/>
          </a:p>
        </p:txBody>
      </p:sp>
    </p:spTree>
    <p:extLst>
      <p:ext uri="{BB962C8B-B14F-4D97-AF65-F5344CB8AC3E}">
        <p14:creationId xmlns:p14="http://schemas.microsoft.com/office/powerpoint/2010/main" val="377338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317A1C-694D-4243-9ADD-B36556054F8B}"/>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7" name="Subtitle 2">
            <a:extLst>
              <a:ext uri="{FF2B5EF4-FFF2-40B4-BE49-F238E27FC236}">
                <a16:creationId xmlns:a16="http://schemas.microsoft.com/office/drawing/2014/main" id="{A3B699A9-B081-254E-9AE7-F6BB37A5ACA8}"/>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Tree>
    <p:extLst>
      <p:ext uri="{BB962C8B-B14F-4D97-AF65-F5344CB8AC3E}">
        <p14:creationId xmlns:p14="http://schemas.microsoft.com/office/powerpoint/2010/main" val="161925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2C3A7440-78C0-FF4D-AB91-22F806524D56}"/>
              </a:ext>
            </a:extLst>
          </p:cNvPr>
          <p:cNvSpPr>
            <a:spLocks noGrp="1"/>
          </p:cNvSpPr>
          <p:nvPr>
            <p:ph type="body" sz="quarter" idx="10"/>
          </p:nvPr>
        </p:nvSpPr>
        <p:spPr>
          <a:xfrm>
            <a:off x="716579" y="1781175"/>
            <a:ext cx="10530541" cy="4141788"/>
          </a:xfrm>
          <a:prstGeom prst="rect">
            <a:avLst/>
          </a:prstGeom>
        </p:spPr>
        <p:txBody>
          <a:bodyPr/>
          <a:lstStyle>
            <a:lvl1pPr marL="228600" marR="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sz="1800" b="0" i="0">
                <a:solidFill>
                  <a:schemeClr val="accent1">
                    <a:lumMod val="50000"/>
                  </a:schemeClr>
                </a:solidFill>
                <a:latin typeface="Avenir Next" panose="020B0503020202020204" pitchFamily="34" charset="0"/>
              </a:defRPr>
            </a:lvl1pPr>
            <a:lvl2pPr marL="457200">
              <a:lnSpc>
                <a:spcPts val="2220"/>
              </a:lnSpc>
              <a:spcBef>
                <a:spcPts val="600"/>
              </a:spcBef>
              <a:spcAft>
                <a:spcPts val="600"/>
              </a:spcAft>
              <a:buClr>
                <a:srgbClr val="00ACB8"/>
              </a:buClr>
              <a:buSzPct val="120000"/>
              <a:buFont typeface="Arial" panose="020B0604020202020204" pitchFamily="34" charset="0"/>
              <a:buChar char="•"/>
              <a:defRPr sz="1800" b="0" i="0">
                <a:solidFill>
                  <a:schemeClr val="accent1">
                    <a:lumMod val="50000"/>
                  </a:schemeClr>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styles</a:t>
            </a:r>
            <a:br>
              <a:rPr lang="en-US" dirty="0"/>
            </a:br>
            <a:endParaRPr lang="en-US" dirty="0"/>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r>
              <a:rPr lang="en-US" dirty="0"/>
              <a:t>Click to edit Master text styles</a:t>
            </a:r>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endParaRPr lang="en-US" dirty="0"/>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r>
              <a:rPr lang="en-US" dirty="0"/>
              <a:t>Click to edit Master text styles</a:t>
            </a:r>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endParaRPr lang="en-US" dirty="0"/>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r>
              <a:rPr lang="en-US" dirty="0"/>
              <a:t>Click to edit Master text styles</a:t>
            </a:r>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endParaRPr lang="en-US" dirty="0"/>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r>
              <a:rPr lang="en-US" dirty="0"/>
              <a:t>Click to edit Master text styles</a:t>
            </a:r>
          </a:p>
          <a:p>
            <a:pPr marL="228600" marR="0" lvl="0" indent="-228600" algn="l" defTabSz="914400" rtl="0" eaLnBrk="1" fontAlgn="auto" latinLnBrk="0" hangingPunct="1">
              <a:lnSpc>
                <a:spcPts val="2220"/>
              </a:lnSpc>
              <a:spcBef>
                <a:spcPts val="600"/>
              </a:spcBef>
              <a:spcAft>
                <a:spcPts val="600"/>
              </a:spcAft>
              <a:buClr>
                <a:srgbClr val="00ACB8"/>
              </a:buClr>
              <a:buSzPct val="120000"/>
              <a:buFont typeface="Courier New" panose="02070309020205020404" pitchFamily="49" charset="0"/>
              <a:buChar char="o"/>
              <a:tabLst/>
              <a:defRPr/>
            </a:pPr>
            <a:endParaRPr lang="en-US" dirty="0"/>
          </a:p>
          <a:p>
            <a:pPr lvl="0"/>
            <a:endParaRPr lang="en-US" dirty="0"/>
          </a:p>
        </p:txBody>
      </p:sp>
      <p:sp>
        <p:nvSpPr>
          <p:cNvPr id="6" name="Title 1">
            <a:extLst>
              <a:ext uri="{FF2B5EF4-FFF2-40B4-BE49-F238E27FC236}">
                <a16:creationId xmlns:a16="http://schemas.microsoft.com/office/drawing/2014/main" id="{093F3899-3CAA-534D-8B8D-510AD93544AA}"/>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7" name="Subtitle 2">
            <a:extLst>
              <a:ext uri="{FF2B5EF4-FFF2-40B4-BE49-F238E27FC236}">
                <a16:creationId xmlns:a16="http://schemas.microsoft.com/office/drawing/2014/main" id="{81292475-B356-4C47-A7BF-3FF22CA7C8E3}"/>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Tree>
    <p:extLst>
      <p:ext uri="{BB962C8B-B14F-4D97-AF65-F5344CB8AC3E}">
        <p14:creationId xmlns:p14="http://schemas.microsoft.com/office/powerpoint/2010/main" val="389463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0" name="TextBox 1">
            <a:extLst>
              <a:ext uri="{FF2B5EF4-FFF2-40B4-BE49-F238E27FC236}">
                <a16:creationId xmlns:a16="http://schemas.microsoft.com/office/drawing/2014/main" id="{7761E998-FE8C-D84E-B6AF-E46D1CC42AB4}"/>
              </a:ext>
            </a:extLst>
          </p:cNvPr>
          <p:cNvSpPr txBox="1"/>
          <p:nvPr userDrawn="1"/>
        </p:nvSpPr>
        <p:spPr>
          <a:xfrm>
            <a:off x="9975179" y="4002930"/>
            <a:ext cx="616017"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kern="1200" cap="none" spc="0" normalizeH="0" baseline="0" noProof="0" dirty="0">
                <a:ln>
                  <a:noFill/>
                </a:ln>
                <a:solidFill>
                  <a:prstClr val="white"/>
                </a:solidFill>
                <a:effectLst/>
                <a:uLnTx/>
                <a:uFillTx/>
                <a:latin typeface="Avenir Next Medium" panose="020B0503020202020204" pitchFamily="34" charset="0"/>
              </a:rPr>
              <a:t>Mean LOS: 19.7 days</a:t>
            </a:r>
          </a:p>
        </p:txBody>
      </p:sp>
      <p:cxnSp>
        <p:nvCxnSpPr>
          <p:cNvPr id="23" name="Straight Connector 22">
            <a:extLst>
              <a:ext uri="{FF2B5EF4-FFF2-40B4-BE49-F238E27FC236}">
                <a16:creationId xmlns:a16="http://schemas.microsoft.com/office/drawing/2014/main" id="{79F8B354-9053-B44E-94E8-74BF35061D78}"/>
              </a:ext>
            </a:extLst>
          </p:cNvPr>
          <p:cNvCxnSpPr>
            <a:cxnSpLocks/>
          </p:cNvCxnSpPr>
          <p:nvPr userDrawn="1"/>
        </p:nvCxnSpPr>
        <p:spPr>
          <a:xfrm flipV="1">
            <a:off x="3040820" y="1507210"/>
            <a:ext cx="0" cy="4141922"/>
          </a:xfrm>
          <a:prstGeom prst="line">
            <a:avLst/>
          </a:prstGeom>
          <a:ln w="6350">
            <a:solidFill>
              <a:schemeClr val="tx1">
                <a:lumMod val="50000"/>
                <a:lumOff val="50000"/>
              </a:schemeClr>
            </a:solidFill>
            <a:prstDash val="dash"/>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FB25ABF4-BBC4-D345-A425-7D2F654BF96A}"/>
              </a:ext>
            </a:extLst>
          </p:cNvPr>
          <p:cNvCxnSpPr>
            <a:cxnSpLocks/>
          </p:cNvCxnSpPr>
          <p:nvPr userDrawn="1"/>
        </p:nvCxnSpPr>
        <p:spPr>
          <a:xfrm flipV="1">
            <a:off x="7160786" y="1507210"/>
            <a:ext cx="0" cy="4141922"/>
          </a:xfrm>
          <a:prstGeom prst="line">
            <a:avLst/>
          </a:prstGeom>
          <a:ln w="6350">
            <a:solidFill>
              <a:schemeClr val="tx1">
                <a:lumMod val="50000"/>
                <a:lumOff val="50000"/>
              </a:schemeClr>
            </a:solidFill>
            <a:prstDash val="dash"/>
          </a:ln>
        </p:spPr>
        <p:style>
          <a:lnRef idx="2">
            <a:schemeClr val="dk1"/>
          </a:lnRef>
          <a:fillRef idx="0">
            <a:schemeClr val="dk1"/>
          </a:fillRef>
          <a:effectRef idx="1">
            <a:schemeClr val="dk1"/>
          </a:effectRef>
          <a:fontRef idx="minor">
            <a:schemeClr val="tx1"/>
          </a:fontRef>
        </p:style>
      </p:cxnSp>
      <p:sp>
        <p:nvSpPr>
          <p:cNvPr id="12" name="Title 1">
            <a:extLst>
              <a:ext uri="{FF2B5EF4-FFF2-40B4-BE49-F238E27FC236}">
                <a16:creationId xmlns:a16="http://schemas.microsoft.com/office/drawing/2014/main" id="{9C38E7EB-D208-2A46-BD88-4113404976B6}"/>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13" name="Subtitle 2">
            <a:extLst>
              <a:ext uri="{FF2B5EF4-FFF2-40B4-BE49-F238E27FC236}">
                <a16:creationId xmlns:a16="http://schemas.microsoft.com/office/drawing/2014/main" id="{2431A2E3-3E65-8D42-A968-52B0A21C2FCD}"/>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
        <p:nvSpPr>
          <p:cNvPr id="16" name="Text Placeholder 4">
            <a:extLst>
              <a:ext uri="{FF2B5EF4-FFF2-40B4-BE49-F238E27FC236}">
                <a16:creationId xmlns:a16="http://schemas.microsoft.com/office/drawing/2014/main" id="{AEF9BF54-96B0-2146-80C4-19CDFDBC3BAE}"/>
              </a:ext>
            </a:extLst>
          </p:cNvPr>
          <p:cNvSpPr>
            <a:spLocks noGrp="1"/>
          </p:cNvSpPr>
          <p:nvPr>
            <p:ph type="body" sz="quarter" idx="3"/>
          </p:nvPr>
        </p:nvSpPr>
        <p:spPr>
          <a:xfrm>
            <a:off x="3324335" y="1507210"/>
            <a:ext cx="3413760" cy="823912"/>
          </a:xfrm>
          <a:prstGeom prst="rect">
            <a:avLst/>
          </a:prstGeom>
        </p:spPr>
        <p:txBody>
          <a:bodyPr/>
          <a:lstStyle>
            <a:lvl1pPr marL="0" indent="0">
              <a:buFontTx/>
              <a:buNone/>
              <a:defRPr sz="1600" b="0" i="0">
                <a:solidFill>
                  <a:schemeClr val="accent1">
                    <a:lumMod val="50000"/>
                  </a:schemeClr>
                </a:solidFill>
                <a:latin typeface="Avenir Next Medium" panose="020B0503020202020204" pitchFamily="34" charset="0"/>
              </a:defRPr>
            </a:lvl1pPr>
          </a:lstStyle>
          <a:p>
            <a:endParaRPr lang="en-US" dirty="0"/>
          </a:p>
        </p:txBody>
      </p:sp>
      <p:sp>
        <p:nvSpPr>
          <p:cNvPr id="18" name="Text Placeholder 4">
            <a:extLst>
              <a:ext uri="{FF2B5EF4-FFF2-40B4-BE49-F238E27FC236}">
                <a16:creationId xmlns:a16="http://schemas.microsoft.com/office/drawing/2014/main" id="{EFAE5DA8-D76B-E344-97AC-91372B6F25D7}"/>
              </a:ext>
            </a:extLst>
          </p:cNvPr>
          <p:cNvSpPr>
            <a:spLocks noGrp="1"/>
          </p:cNvSpPr>
          <p:nvPr>
            <p:ph type="body" sz="quarter" idx="11"/>
          </p:nvPr>
        </p:nvSpPr>
        <p:spPr>
          <a:xfrm>
            <a:off x="7444300" y="1507210"/>
            <a:ext cx="3413760" cy="823912"/>
          </a:xfrm>
          <a:prstGeom prst="rect">
            <a:avLst/>
          </a:prstGeom>
        </p:spPr>
        <p:txBody>
          <a:bodyPr/>
          <a:lstStyle>
            <a:lvl1pPr marL="0" indent="0">
              <a:buFontTx/>
              <a:buNone/>
              <a:defRPr sz="1600" b="0" i="0">
                <a:solidFill>
                  <a:schemeClr val="accent1">
                    <a:lumMod val="50000"/>
                  </a:schemeClr>
                </a:solidFill>
                <a:latin typeface="Avenir Next Medium" panose="020B0503020202020204" pitchFamily="34" charset="0"/>
              </a:defRPr>
            </a:lvl1pPr>
          </a:lstStyle>
          <a:p>
            <a:endParaRPr lang="en-US" dirty="0"/>
          </a:p>
        </p:txBody>
      </p:sp>
      <p:sp>
        <p:nvSpPr>
          <p:cNvPr id="19" name="Text Placeholder 4">
            <a:extLst>
              <a:ext uri="{FF2B5EF4-FFF2-40B4-BE49-F238E27FC236}">
                <a16:creationId xmlns:a16="http://schemas.microsoft.com/office/drawing/2014/main" id="{9DD7C7A8-6A3E-2D43-B5F2-B2D9E2778578}"/>
              </a:ext>
            </a:extLst>
          </p:cNvPr>
          <p:cNvSpPr>
            <a:spLocks noGrp="1"/>
          </p:cNvSpPr>
          <p:nvPr>
            <p:ph type="body" sz="quarter" idx="12"/>
          </p:nvPr>
        </p:nvSpPr>
        <p:spPr>
          <a:xfrm>
            <a:off x="711199" y="6196648"/>
            <a:ext cx="9408159" cy="385976"/>
          </a:xfrm>
          <a:prstGeom prst="rect">
            <a:avLst/>
          </a:prstGeom>
        </p:spPr>
        <p:txBody>
          <a:bodyPr/>
          <a:lstStyle>
            <a:lvl1pPr marL="0" indent="0">
              <a:buFontTx/>
              <a:buNone/>
              <a:defRPr sz="1100" b="0" i="0">
                <a:solidFill>
                  <a:schemeClr val="bg1">
                    <a:lumMod val="50000"/>
                  </a:schemeClr>
                </a:solidFill>
                <a:latin typeface="Avenir Next Medium" panose="020B0503020202020204" pitchFamily="34" charset="0"/>
              </a:defRPr>
            </a:lvl1pPr>
          </a:lstStyle>
          <a:p>
            <a:endParaRPr lang="en-US" dirty="0"/>
          </a:p>
        </p:txBody>
      </p:sp>
      <p:sp>
        <p:nvSpPr>
          <p:cNvPr id="21" name="Text Placeholder 4">
            <a:extLst>
              <a:ext uri="{FF2B5EF4-FFF2-40B4-BE49-F238E27FC236}">
                <a16:creationId xmlns:a16="http://schemas.microsoft.com/office/drawing/2014/main" id="{12C893DA-F392-5F4F-A592-AAE8CF6DA78D}"/>
              </a:ext>
            </a:extLst>
          </p:cNvPr>
          <p:cNvSpPr>
            <a:spLocks noGrp="1"/>
          </p:cNvSpPr>
          <p:nvPr>
            <p:ph type="body" sz="quarter" idx="13"/>
          </p:nvPr>
        </p:nvSpPr>
        <p:spPr>
          <a:xfrm>
            <a:off x="711199" y="2505074"/>
            <a:ext cx="1859281" cy="1909091"/>
          </a:xfrm>
          <a:prstGeom prst="rect">
            <a:avLst/>
          </a:prstGeom>
        </p:spPr>
        <p:txBody>
          <a:bodyPr/>
          <a:lstStyle>
            <a:lvl1pPr marL="0" indent="0">
              <a:buFontTx/>
              <a:buNone/>
              <a:defRPr sz="2200" b="1" i="0">
                <a:solidFill>
                  <a:srgbClr val="00ACB8"/>
                </a:solidFill>
                <a:latin typeface="Avenir Next Demi Bold" panose="020B0503020202020204" pitchFamily="34" charset="0"/>
              </a:defRPr>
            </a:lvl1pPr>
          </a:lstStyle>
          <a:p>
            <a:endParaRPr lang="en-US" dirty="0"/>
          </a:p>
        </p:txBody>
      </p:sp>
    </p:spTree>
    <p:extLst>
      <p:ext uri="{BB962C8B-B14F-4D97-AF65-F5344CB8AC3E}">
        <p14:creationId xmlns:p14="http://schemas.microsoft.com/office/powerpoint/2010/main" val="134433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8" name="Text Placeholder 10">
            <a:extLst>
              <a:ext uri="{FF2B5EF4-FFF2-40B4-BE49-F238E27FC236}">
                <a16:creationId xmlns:a16="http://schemas.microsoft.com/office/drawing/2014/main" id="{29780043-05C5-2A4D-A86E-739C84C060C4}"/>
              </a:ext>
            </a:extLst>
          </p:cNvPr>
          <p:cNvSpPr>
            <a:spLocks noGrp="1"/>
          </p:cNvSpPr>
          <p:nvPr>
            <p:ph type="body" sz="quarter" idx="10"/>
          </p:nvPr>
        </p:nvSpPr>
        <p:spPr>
          <a:xfrm>
            <a:off x="696259" y="1618615"/>
            <a:ext cx="10606741" cy="4141788"/>
          </a:xfrm>
          <a:prstGeom prst="rect">
            <a:avLst/>
          </a:prstGeom>
        </p:spPr>
        <p:txBody>
          <a:bodyPr/>
          <a:lstStyle>
            <a:lvl1pPr marL="228600">
              <a:lnSpc>
                <a:spcPts val="2020"/>
              </a:lnSpc>
              <a:spcBef>
                <a:spcPts val="600"/>
              </a:spcBef>
              <a:spcAft>
                <a:spcPts val="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1pPr>
            <a:lvl2pPr marL="457200">
              <a:lnSpc>
                <a:spcPts val="2020"/>
              </a:lnSpc>
              <a:spcBef>
                <a:spcPts val="600"/>
              </a:spcBef>
              <a:spcAft>
                <a:spcPts val="0"/>
              </a:spcAft>
              <a:buClr>
                <a:srgbClr val="00ACB8"/>
              </a:buClr>
              <a:buSzPct val="120000"/>
              <a:buFont typeface="Arial" panose="020B0604020202020204" pitchFamily="34" charset="0"/>
              <a:buChar char="•"/>
              <a:defRPr sz="1600" b="0" i="0">
                <a:solidFill>
                  <a:schemeClr val="accent1">
                    <a:lumMod val="50000"/>
                  </a:schemeClr>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styles</a:t>
            </a:r>
          </a:p>
          <a:p>
            <a:pPr lvl="1"/>
            <a:r>
              <a:rPr lang="en-US" dirty="0"/>
              <a:t>Second level</a:t>
            </a:r>
          </a:p>
        </p:txBody>
      </p:sp>
      <p:sp>
        <p:nvSpPr>
          <p:cNvPr id="6" name="Title 1">
            <a:extLst>
              <a:ext uri="{FF2B5EF4-FFF2-40B4-BE49-F238E27FC236}">
                <a16:creationId xmlns:a16="http://schemas.microsoft.com/office/drawing/2014/main" id="{0065FBD3-FB26-6342-84D6-46BDA96DF6B4}"/>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7" name="Subtitle 2">
            <a:extLst>
              <a:ext uri="{FF2B5EF4-FFF2-40B4-BE49-F238E27FC236}">
                <a16:creationId xmlns:a16="http://schemas.microsoft.com/office/drawing/2014/main" id="{C983D547-7587-E143-807F-AA5F6A5A7AE0}"/>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Tree>
    <p:extLst>
      <p:ext uri="{BB962C8B-B14F-4D97-AF65-F5344CB8AC3E}">
        <p14:creationId xmlns:p14="http://schemas.microsoft.com/office/powerpoint/2010/main" val="375555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7A424B2-7EE1-4E4E-84E4-98D8D7DB0904}"/>
              </a:ext>
            </a:extLst>
          </p:cNvPr>
          <p:cNvSpPr/>
          <p:nvPr userDrawn="1"/>
        </p:nvSpPr>
        <p:spPr>
          <a:xfrm>
            <a:off x="756128" y="1740830"/>
            <a:ext cx="4785606" cy="673793"/>
          </a:xfrm>
          <a:prstGeom prst="rect">
            <a:avLst/>
          </a:prstGeom>
          <a:solidFill>
            <a:schemeClr val="bg1">
              <a:lumMod val="50000"/>
            </a:schemeClr>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5" name="Rectangle 14">
            <a:extLst>
              <a:ext uri="{FF2B5EF4-FFF2-40B4-BE49-F238E27FC236}">
                <a16:creationId xmlns:a16="http://schemas.microsoft.com/office/drawing/2014/main" id="{ADFA486A-A1FA-9B45-8682-0E8BBF7466E7}"/>
              </a:ext>
            </a:extLst>
          </p:cNvPr>
          <p:cNvSpPr/>
          <p:nvPr userDrawn="1"/>
        </p:nvSpPr>
        <p:spPr>
          <a:xfrm>
            <a:off x="6484491" y="1735780"/>
            <a:ext cx="4785606" cy="673793"/>
          </a:xfrm>
          <a:prstGeom prst="rect">
            <a:avLst/>
          </a:prstGeom>
          <a:solidFill>
            <a:schemeClr val="accent1">
              <a:lumMod val="50000"/>
            </a:schemeClr>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7" name="Straight Connector 16">
            <a:extLst>
              <a:ext uri="{FF2B5EF4-FFF2-40B4-BE49-F238E27FC236}">
                <a16:creationId xmlns:a16="http://schemas.microsoft.com/office/drawing/2014/main" id="{33B64C77-5BD8-A842-8054-387F1E461A0F}"/>
              </a:ext>
            </a:extLst>
          </p:cNvPr>
          <p:cNvCxnSpPr>
            <a:cxnSpLocks/>
          </p:cNvCxnSpPr>
          <p:nvPr userDrawn="1"/>
        </p:nvCxnSpPr>
        <p:spPr>
          <a:xfrm>
            <a:off x="747815" y="3436663"/>
            <a:ext cx="478560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9949DB-C50C-E843-BD64-F2E44BEFFDCC}"/>
              </a:ext>
            </a:extLst>
          </p:cNvPr>
          <p:cNvCxnSpPr>
            <a:cxnSpLocks/>
          </p:cNvCxnSpPr>
          <p:nvPr userDrawn="1"/>
        </p:nvCxnSpPr>
        <p:spPr>
          <a:xfrm>
            <a:off x="747815" y="4286186"/>
            <a:ext cx="478560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EE2B04B-0D8C-B64C-94C9-E1AAA943CB11}"/>
              </a:ext>
            </a:extLst>
          </p:cNvPr>
          <p:cNvCxnSpPr>
            <a:cxnSpLocks/>
          </p:cNvCxnSpPr>
          <p:nvPr userDrawn="1"/>
        </p:nvCxnSpPr>
        <p:spPr>
          <a:xfrm>
            <a:off x="756128" y="5156492"/>
            <a:ext cx="478560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63A999-BEC5-134F-B34A-DA7BB1293071}"/>
              </a:ext>
            </a:extLst>
          </p:cNvPr>
          <p:cNvCxnSpPr>
            <a:cxnSpLocks/>
          </p:cNvCxnSpPr>
          <p:nvPr userDrawn="1"/>
        </p:nvCxnSpPr>
        <p:spPr>
          <a:xfrm>
            <a:off x="6484491" y="3445967"/>
            <a:ext cx="478560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C04730-03E2-F849-B7D2-46F6E11A0834}"/>
              </a:ext>
            </a:extLst>
          </p:cNvPr>
          <p:cNvCxnSpPr>
            <a:cxnSpLocks/>
          </p:cNvCxnSpPr>
          <p:nvPr userDrawn="1"/>
        </p:nvCxnSpPr>
        <p:spPr>
          <a:xfrm>
            <a:off x="6484491" y="4295490"/>
            <a:ext cx="478560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9E37DB0-D736-D04B-B4BC-92789750753B}"/>
              </a:ext>
            </a:extLst>
          </p:cNvPr>
          <p:cNvCxnSpPr>
            <a:cxnSpLocks/>
          </p:cNvCxnSpPr>
          <p:nvPr userDrawn="1"/>
        </p:nvCxnSpPr>
        <p:spPr>
          <a:xfrm>
            <a:off x="6492804" y="5159073"/>
            <a:ext cx="478560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 Placeholder 10">
            <a:extLst>
              <a:ext uri="{FF2B5EF4-FFF2-40B4-BE49-F238E27FC236}">
                <a16:creationId xmlns:a16="http://schemas.microsoft.com/office/drawing/2014/main" id="{AF1834C5-66D6-0747-9D13-0355CE2AD2E8}"/>
              </a:ext>
            </a:extLst>
          </p:cNvPr>
          <p:cNvSpPr>
            <a:spLocks noGrp="1"/>
          </p:cNvSpPr>
          <p:nvPr>
            <p:ph type="body" sz="quarter" idx="10"/>
          </p:nvPr>
        </p:nvSpPr>
        <p:spPr>
          <a:xfrm>
            <a:off x="672355" y="2816599"/>
            <a:ext cx="4956285" cy="3284163"/>
          </a:xfrm>
          <a:prstGeom prst="rect">
            <a:avLst/>
          </a:prstGeom>
        </p:spPr>
        <p:txBody>
          <a:bodyPr/>
          <a:lstStyle>
            <a:lvl1pPr marL="228600" marR="0" indent="-228600" algn="l" defTabSz="914400" rtl="0" eaLnBrk="1" fontAlgn="auto" latinLnBrk="0" hangingPunct="1">
              <a:lnSpc>
                <a:spcPts val="2220"/>
              </a:lnSpc>
              <a:spcBef>
                <a:spcPts val="600"/>
              </a:spcBef>
              <a:spcAft>
                <a:spcPts val="600"/>
              </a:spcAft>
              <a:buClr>
                <a:schemeClr val="bg1">
                  <a:lumMod val="50000"/>
                </a:schemeClr>
              </a:buClr>
              <a:buSzPct val="120000"/>
              <a:buFont typeface="Courier New" panose="02070309020205020404" pitchFamily="49" charset="0"/>
              <a:buChar char="o"/>
              <a:tabLst/>
              <a:defRPr sz="1800" b="0" i="0">
                <a:solidFill>
                  <a:schemeClr val="bg1">
                    <a:lumMod val="50000"/>
                  </a:schemeClr>
                </a:solidFill>
                <a:latin typeface="Avenir Next" panose="020B0503020202020204" pitchFamily="34" charset="0"/>
              </a:defRPr>
            </a:lvl1pPr>
            <a:lvl2pPr marL="457200">
              <a:lnSpc>
                <a:spcPts val="2220"/>
              </a:lnSpc>
              <a:spcBef>
                <a:spcPts val="600"/>
              </a:spcBef>
              <a:spcAft>
                <a:spcPts val="600"/>
              </a:spcAft>
              <a:buClr>
                <a:srgbClr val="00ACB8"/>
              </a:buClr>
              <a:buSzPct val="120000"/>
              <a:buFont typeface="Arial" panose="020B0604020202020204" pitchFamily="34" charset="0"/>
              <a:buChar char="•"/>
              <a:defRPr sz="1800" b="0" i="0">
                <a:solidFill>
                  <a:schemeClr val="accent1">
                    <a:lumMod val="50000"/>
                  </a:schemeClr>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a:t>
            </a:r>
          </a:p>
          <a:p>
            <a:pPr lvl="0"/>
            <a:endParaRPr lang="en-US" dirty="0"/>
          </a:p>
          <a:p>
            <a:pPr marL="228600" marR="0" lvl="0" indent="-228600" algn="l" defTabSz="914400" rtl="0" eaLnBrk="1" fontAlgn="auto" latinLnBrk="0" hangingPunct="1">
              <a:lnSpc>
                <a:spcPts val="2220"/>
              </a:lnSpc>
              <a:spcBef>
                <a:spcPts val="600"/>
              </a:spcBef>
              <a:spcAft>
                <a:spcPts val="600"/>
              </a:spcAft>
              <a:buClr>
                <a:schemeClr val="bg1">
                  <a:lumMod val="50000"/>
                </a:schemeClr>
              </a:buClr>
              <a:buSzPct val="120000"/>
              <a:buFont typeface="Courier New" panose="02070309020205020404" pitchFamily="49" charset="0"/>
              <a:buChar char="o"/>
              <a:tabLst/>
              <a:defRPr/>
            </a:pPr>
            <a:r>
              <a:rPr lang="en-US" dirty="0"/>
              <a:t>Click to edit Master text style</a:t>
            </a:r>
          </a:p>
          <a:p>
            <a:pPr lvl="0"/>
            <a:endParaRPr lang="en-US" dirty="0"/>
          </a:p>
          <a:p>
            <a:pPr marL="228600" marR="0" lvl="0" indent="-228600" algn="l" defTabSz="914400" rtl="0" eaLnBrk="1" fontAlgn="auto" latinLnBrk="0" hangingPunct="1">
              <a:lnSpc>
                <a:spcPts val="2220"/>
              </a:lnSpc>
              <a:spcBef>
                <a:spcPts val="600"/>
              </a:spcBef>
              <a:spcAft>
                <a:spcPts val="600"/>
              </a:spcAft>
              <a:buClr>
                <a:schemeClr val="bg1">
                  <a:lumMod val="50000"/>
                </a:schemeClr>
              </a:buClr>
              <a:buSzPct val="120000"/>
              <a:buFont typeface="Courier New" panose="02070309020205020404" pitchFamily="49" charset="0"/>
              <a:buChar char="o"/>
              <a:tabLst/>
              <a:defRPr/>
            </a:pPr>
            <a:r>
              <a:rPr lang="en-US" dirty="0"/>
              <a:t>Click to edit Master text style</a:t>
            </a:r>
          </a:p>
          <a:p>
            <a:pPr lvl="0"/>
            <a:endParaRPr lang="en-US" dirty="0"/>
          </a:p>
        </p:txBody>
      </p:sp>
      <p:sp>
        <p:nvSpPr>
          <p:cNvPr id="26" name="Text Placeholder 10">
            <a:extLst>
              <a:ext uri="{FF2B5EF4-FFF2-40B4-BE49-F238E27FC236}">
                <a16:creationId xmlns:a16="http://schemas.microsoft.com/office/drawing/2014/main" id="{1010CD42-AD81-2645-97CA-567A31CE1F30}"/>
              </a:ext>
            </a:extLst>
          </p:cNvPr>
          <p:cNvSpPr>
            <a:spLocks noGrp="1"/>
          </p:cNvSpPr>
          <p:nvPr>
            <p:ph type="body" sz="quarter" idx="11"/>
          </p:nvPr>
        </p:nvSpPr>
        <p:spPr>
          <a:xfrm>
            <a:off x="6391838" y="2807635"/>
            <a:ext cx="4926402" cy="3422836"/>
          </a:xfrm>
          <a:prstGeom prst="rect">
            <a:avLst/>
          </a:prstGeom>
        </p:spPr>
        <p:txBody>
          <a:bodyPr/>
          <a:lstStyle>
            <a:lvl1pPr marL="228600" marR="0" indent="-228600" algn="l" defTabSz="914400" rtl="0" eaLnBrk="1" fontAlgn="auto" latinLnBrk="0" hangingPunct="1">
              <a:lnSpc>
                <a:spcPts val="2220"/>
              </a:lnSpc>
              <a:spcBef>
                <a:spcPts val="600"/>
              </a:spcBef>
              <a:spcAft>
                <a:spcPts val="600"/>
              </a:spcAft>
              <a:buClr>
                <a:schemeClr val="accent1">
                  <a:lumMod val="50000"/>
                </a:schemeClr>
              </a:buClr>
              <a:buSzPct val="120000"/>
              <a:buFont typeface="Courier New" panose="02070309020205020404" pitchFamily="49" charset="0"/>
              <a:buChar char="o"/>
              <a:tabLst/>
              <a:defRPr sz="1800" b="0" i="0">
                <a:solidFill>
                  <a:schemeClr val="accent1">
                    <a:lumMod val="50000"/>
                  </a:schemeClr>
                </a:solidFill>
                <a:latin typeface="Avenir Next" panose="020B0503020202020204" pitchFamily="34" charset="0"/>
              </a:defRPr>
            </a:lvl1pPr>
            <a:lvl2pPr marL="457200">
              <a:lnSpc>
                <a:spcPts val="2220"/>
              </a:lnSpc>
              <a:spcBef>
                <a:spcPts val="600"/>
              </a:spcBef>
              <a:spcAft>
                <a:spcPts val="600"/>
              </a:spcAft>
              <a:buClr>
                <a:srgbClr val="00ACB8"/>
              </a:buClr>
              <a:buSzPct val="120000"/>
              <a:buFont typeface="Arial" panose="020B0604020202020204" pitchFamily="34" charset="0"/>
              <a:buChar char="•"/>
              <a:defRPr sz="1800" b="0" i="0">
                <a:solidFill>
                  <a:schemeClr val="accent1">
                    <a:lumMod val="50000"/>
                  </a:schemeClr>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a:t>
            </a:r>
          </a:p>
          <a:p>
            <a:pPr lvl="0"/>
            <a:endParaRPr lang="en-US" dirty="0"/>
          </a:p>
          <a:p>
            <a:pPr lvl="0"/>
            <a:r>
              <a:rPr lang="en-US" dirty="0"/>
              <a:t>Click to edit Master text style</a:t>
            </a:r>
          </a:p>
          <a:p>
            <a:pPr lvl="0"/>
            <a:endParaRPr lang="en-US" dirty="0"/>
          </a:p>
          <a:p>
            <a:pPr lvl="0"/>
            <a:r>
              <a:rPr lang="en-US" dirty="0"/>
              <a:t>Click to edit Master text style</a:t>
            </a:r>
          </a:p>
          <a:p>
            <a:pPr lvl="0"/>
            <a:endParaRPr lang="en-US" dirty="0"/>
          </a:p>
        </p:txBody>
      </p:sp>
      <p:sp>
        <p:nvSpPr>
          <p:cNvPr id="28" name="Title 1">
            <a:extLst>
              <a:ext uri="{FF2B5EF4-FFF2-40B4-BE49-F238E27FC236}">
                <a16:creationId xmlns:a16="http://schemas.microsoft.com/office/drawing/2014/main" id="{8D6C5EB2-21A6-C142-BF05-17D0214B9C82}"/>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29" name="Subtitle 2">
            <a:extLst>
              <a:ext uri="{FF2B5EF4-FFF2-40B4-BE49-F238E27FC236}">
                <a16:creationId xmlns:a16="http://schemas.microsoft.com/office/drawing/2014/main" id="{21B32932-D1DA-484A-842A-4EC371B547FA}"/>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
        <p:nvSpPr>
          <p:cNvPr id="30" name="Text Placeholder 4">
            <a:extLst>
              <a:ext uri="{FF2B5EF4-FFF2-40B4-BE49-F238E27FC236}">
                <a16:creationId xmlns:a16="http://schemas.microsoft.com/office/drawing/2014/main" id="{EABBF8DB-A11A-1842-A886-76DC5436B174}"/>
              </a:ext>
            </a:extLst>
          </p:cNvPr>
          <p:cNvSpPr>
            <a:spLocks noGrp="1"/>
          </p:cNvSpPr>
          <p:nvPr>
            <p:ph type="body" sz="quarter" idx="3"/>
          </p:nvPr>
        </p:nvSpPr>
        <p:spPr>
          <a:xfrm>
            <a:off x="756128" y="1942522"/>
            <a:ext cx="4777293" cy="513061"/>
          </a:xfrm>
          <a:prstGeom prst="rect">
            <a:avLst/>
          </a:prstGeom>
        </p:spPr>
        <p:txBody>
          <a:bodyPr/>
          <a:lstStyle>
            <a:lvl1pPr marL="0" indent="0" algn="ctr">
              <a:buFontTx/>
              <a:buNone/>
              <a:defRPr sz="1600" b="0" i="0">
                <a:solidFill>
                  <a:schemeClr val="bg1"/>
                </a:solidFill>
                <a:latin typeface="Avenir Next Medium" panose="020B0503020202020204" pitchFamily="34" charset="0"/>
              </a:defRPr>
            </a:lvl1pPr>
          </a:lstStyle>
          <a:p>
            <a:endParaRPr lang="en-US" dirty="0"/>
          </a:p>
        </p:txBody>
      </p:sp>
      <p:sp>
        <p:nvSpPr>
          <p:cNvPr id="31" name="Text Placeholder 4">
            <a:extLst>
              <a:ext uri="{FF2B5EF4-FFF2-40B4-BE49-F238E27FC236}">
                <a16:creationId xmlns:a16="http://schemas.microsoft.com/office/drawing/2014/main" id="{774156B6-C601-164E-8925-C48B19CC8F5E}"/>
              </a:ext>
            </a:extLst>
          </p:cNvPr>
          <p:cNvSpPr>
            <a:spLocks noGrp="1"/>
          </p:cNvSpPr>
          <p:nvPr>
            <p:ph type="body" sz="quarter" idx="12"/>
          </p:nvPr>
        </p:nvSpPr>
        <p:spPr>
          <a:xfrm>
            <a:off x="6476178" y="1942522"/>
            <a:ext cx="4777293" cy="513061"/>
          </a:xfrm>
          <a:prstGeom prst="rect">
            <a:avLst/>
          </a:prstGeom>
        </p:spPr>
        <p:txBody>
          <a:bodyPr/>
          <a:lstStyle>
            <a:lvl1pPr marL="0" indent="0" algn="ctr">
              <a:buFontTx/>
              <a:buNone/>
              <a:defRPr sz="1600" b="0" i="0">
                <a:solidFill>
                  <a:schemeClr val="bg1"/>
                </a:solidFill>
                <a:latin typeface="Avenir Next Medium" panose="020B0503020202020204" pitchFamily="34" charset="0"/>
              </a:defRPr>
            </a:lvl1pPr>
          </a:lstStyle>
          <a:p>
            <a:endParaRPr lang="en-US" dirty="0"/>
          </a:p>
        </p:txBody>
      </p:sp>
      <p:sp>
        <p:nvSpPr>
          <p:cNvPr id="32" name="Text Placeholder 4">
            <a:extLst>
              <a:ext uri="{FF2B5EF4-FFF2-40B4-BE49-F238E27FC236}">
                <a16:creationId xmlns:a16="http://schemas.microsoft.com/office/drawing/2014/main" id="{10B58A89-B5E5-8045-8A83-1D54CC98780B}"/>
              </a:ext>
            </a:extLst>
          </p:cNvPr>
          <p:cNvSpPr>
            <a:spLocks noGrp="1"/>
          </p:cNvSpPr>
          <p:nvPr>
            <p:ph type="body" sz="quarter" idx="13"/>
          </p:nvPr>
        </p:nvSpPr>
        <p:spPr>
          <a:xfrm>
            <a:off x="711199" y="6196648"/>
            <a:ext cx="9408159" cy="385976"/>
          </a:xfrm>
          <a:prstGeom prst="rect">
            <a:avLst/>
          </a:prstGeom>
        </p:spPr>
        <p:txBody>
          <a:bodyPr/>
          <a:lstStyle>
            <a:lvl1pPr marL="0" indent="0">
              <a:buFontTx/>
              <a:buNone/>
              <a:defRPr sz="1100" b="0" i="0">
                <a:solidFill>
                  <a:schemeClr val="bg1">
                    <a:lumMod val="50000"/>
                  </a:schemeClr>
                </a:solidFill>
                <a:latin typeface="Avenir Next Medium" panose="020B0503020202020204" pitchFamily="34" charset="0"/>
              </a:defRPr>
            </a:lvl1pPr>
          </a:lstStyle>
          <a:p>
            <a:endParaRPr lang="en-US" dirty="0"/>
          </a:p>
        </p:txBody>
      </p:sp>
    </p:spTree>
    <p:extLst>
      <p:ext uri="{BB962C8B-B14F-4D97-AF65-F5344CB8AC3E}">
        <p14:creationId xmlns:p14="http://schemas.microsoft.com/office/powerpoint/2010/main" val="308667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133FC8F-3650-5D41-A5F1-CE47F79C0D1F}"/>
              </a:ext>
            </a:extLst>
          </p:cNvPr>
          <p:cNvSpPr/>
          <p:nvPr userDrawn="1"/>
        </p:nvSpPr>
        <p:spPr>
          <a:xfrm>
            <a:off x="3785419" y="2299248"/>
            <a:ext cx="3535707" cy="2892185"/>
          </a:xfrm>
          <a:prstGeom prst="rect">
            <a:avLst/>
          </a:prstGeom>
          <a:solidFill>
            <a:srgbClr val="0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0" name="Oval 29">
            <a:extLst>
              <a:ext uri="{FF2B5EF4-FFF2-40B4-BE49-F238E27FC236}">
                <a16:creationId xmlns:a16="http://schemas.microsoft.com/office/drawing/2014/main" id="{D2266E3A-3170-2748-AD96-9758FDD4C73B}"/>
              </a:ext>
            </a:extLst>
          </p:cNvPr>
          <p:cNvSpPr/>
          <p:nvPr userDrawn="1"/>
        </p:nvSpPr>
        <p:spPr>
          <a:xfrm>
            <a:off x="838200" y="1737024"/>
            <a:ext cx="3962180" cy="39621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8F6D090-03A8-4342-9DCA-17B6B6238FD5}"/>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12" name="Subtitle 2">
            <a:extLst>
              <a:ext uri="{FF2B5EF4-FFF2-40B4-BE49-F238E27FC236}">
                <a16:creationId xmlns:a16="http://schemas.microsoft.com/office/drawing/2014/main" id="{16C47E80-4367-8043-9935-B229413E6FD5}"/>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
        <p:nvSpPr>
          <p:cNvPr id="13" name="Text Placeholder 4">
            <a:extLst>
              <a:ext uri="{FF2B5EF4-FFF2-40B4-BE49-F238E27FC236}">
                <a16:creationId xmlns:a16="http://schemas.microsoft.com/office/drawing/2014/main" id="{2543A724-C7BA-2D44-87F5-FC7BADAB7089}"/>
              </a:ext>
            </a:extLst>
          </p:cNvPr>
          <p:cNvSpPr>
            <a:spLocks noGrp="1"/>
          </p:cNvSpPr>
          <p:nvPr>
            <p:ph type="body" sz="quarter" idx="3"/>
          </p:nvPr>
        </p:nvSpPr>
        <p:spPr>
          <a:xfrm>
            <a:off x="1479505" y="2524135"/>
            <a:ext cx="2772516" cy="2442409"/>
          </a:xfrm>
          <a:prstGeom prst="rect">
            <a:avLst/>
          </a:prstGeom>
        </p:spPr>
        <p:txBody>
          <a:bodyPr anchor="ctr"/>
          <a:lstStyle>
            <a:lvl1pPr marL="0" indent="0" algn="l">
              <a:buFontTx/>
              <a:buNone/>
              <a:defRPr sz="2400" b="0" i="0">
                <a:solidFill>
                  <a:schemeClr val="bg1"/>
                </a:solidFill>
                <a:latin typeface="Avenir Next Medium" panose="020B0503020202020204" pitchFamily="34" charset="0"/>
              </a:defRPr>
            </a:lvl1pPr>
          </a:lstStyle>
          <a:p>
            <a:endParaRPr lang="en-US" dirty="0"/>
          </a:p>
        </p:txBody>
      </p:sp>
      <p:sp>
        <p:nvSpPr>
          <p:cNvPr id="15" name="Text Placeholder 4">
            <a:extLst>
              <a:ext uri="{FF2B5EF4-FFF2-40B4-BE49-F238E27FC236}">
                <a16:creationId xmlns:a16="http://schemas.microsoft.com/office/drawing/2014/main" id="{CB66518A-2229-CC49-BBBE-6D5BCC55011E}"/>
              </a:ext>
            </a:extLst>
          </p:cNvPr>
          <p:cNvSpPr>
            <a:spLocks noGrp="1"/>
          </p:cNvSpPr>
          <p:nvPr>
            <p:ph type="body" sz="quarter" idx="13"/>
          </p:nvPr>
        </p:nvSpPr>
        <p:spPr>
          <a:xfrm>
            <a:off x="4893326" y="2602303"/>
            <a:ext cx="2212968" cy="2442409"/>
          </a:xfrm>
          <a:prstGeom prst="rect">
            <a:avLst/>
          </a:prstGeom>
        </p:spPr>
        <p:txBody>
          <a:bodyPr anchor="t"/>
          <a:lstStyle>
            <a:lvl1pPr marL="0" indent="0" algn="l">
              <a:buFontTx/>
              <a:buNone/>
              <a:defRPr sz="1800" b="0" i="0">
                <a:solidFill>
                  <a:schemeClr val="bg1"/>
                </a:solidFill>
                <a:latin typeface="Avenir Next Medium" panose="020B0503020202020204" pitchFamily="34" charset="0"/>
              </a:defRPr>
            </a:lvl1pPr>
          </a:lstStyle>
          <a:p>
            <a:endParaRPr lang="en-US" dirty="0"/>
          </a:p>
        </p:txBody>
      </p:sp>
      <p:sp>
        <p:nvSpPr>
          <p:cNvPr id="16" name="Text Placeholder 4">
            <a:extLst>
              <a:ext uri="{FF2B5EF4-FFF2-40B4-BE49-F238E27FC236}">
                <a16:creationId xmlns:a16="http://schemas.microsoft.com/office/drawing/2014/main" id="{4398DE86-4FEF-9443-B0F4-633502D4A334}"/>
              </a:ext>
            </a:extLst>
          </p:cNvPr>
          <p:cNvSpPr>
            <a:spLocks noGrp="1"/>
          </p:cNvSpPr>
          <p:nvPr>
            <p:ph type="body" sz="quarter" idx="12"/>
          </p:nvPr>
        </p:nvSpPr>
        <p:spPr>
          <a:xfrm>
            <a:off x="711199" y="6196648"/>
            <a:ext cx="9408159" cy="385976"/>
          </a:xfrm>
          <a:prstGeom prst="rect">
            <a:avLst/>
          </a:prstGeom>
        </p:spPr>
        <p:txBody>
          <a:bodyPr/>
          <a:lstStyle>
            <a:lvl1pPr marL="0" indent="0">
              <a:buFontTx/>
              <a:buNone/>
              <a:defRPr sz="1100" b="0" i="0">
                <a:solidFill>
                  <a:schemeClr val="bg1">
                    <a:lumMod val="50000"/>
                  </a:schemeClr>
                </a:solidFill>
                <a:latin typeface="Avenir Next Medium" panose="020B0503020202020204" pitchFamily="34" charset="0"/>
              </a:defRPr>
            </a:lvl1pPr>
          </a:lstStyle>
          <a:p>
            <a:endParaRPr lang="en-US" dirty="0"/>
          </a:p>
        </p:txBody>
      </p:sp>
      <p:sp>
        <p:nvSpPr>
          <p:cNvPr id="18" name="Text Placeholder 4">
            <a:extLst>
              <a:ext uri="{FF2B5EF4-FFF2-40B4-BE49-F238E27FC236}">
                <a16:creationId xmlns:a16="http://schemas.microsoft.com/office/drawing/2014/main" id="{21F3755C-CF88-C84C-88F7-4926E927A129}"/>
              </a:ext>
            </a:extLst>
          </p:cNvPr>
          <p:cNvSpPr>
            <a:spLocks noGrp="1"/>
          </p:cNvSpPr>
          <p:nvPr>
            <p:ph type="body" sz="quarter" idx="14"/>
          </p:nvPr>
        </p:nvSpPr>
        <p:spPr>
          <a:xfrm>
            <a:off x="7560733" y="2284313"/>
            <a:ext cx="3793067" cy="2442409"/>
          </a:xfrm>
          <a:prstGeom prst="rect">
            <a:avLst/>
          </a:prstGeom>
        </p:spPr>
        <p:txBody>
          <a:bodyPr anchor="t"/>
          <a:lstStyle>
            <a:lvl1pPr marL="228600" indent="-228600" algn="l">
              <a:buClr>
                <a:srgbClr val="00ACB8"/>
              </a:buClr>
              <a:buSzPct val="120000"/>
              <a:buFont typeface="Courier New" panose="02070309020205020404" pitchFamily="49" charset="0"/>
              <a:buChar char="o"/>
              <a:defRPr sz="1800" b="0" i="0">
                <a:solidFill>
                  <a:schemeClr val="accent1">
                    <a:lumMod val="50000"/>
                  </a:schemeClr>
                </a:solidFill>
                <a:latin typeface="Avenir Next" panose="020B0503020202020204" pitchFamily="34" charset="0"/>
              </a:defRPr>
            </a:lvl1pPr>
          </a:lstStyle>
          <a:p>
            <a:endParaRPr lang="en-US" dirty="0"/>
          </a:p>
        </p:txBody>
      </p:sp>
    </p:spTree>
    <p:extLst>
      <p:ext uri="{BB962C8B-B14F-4D97-AF65-F5344CB8AC3E}">
        <p14:creationId xmlns:p14="http://schemas.microsoft.com/office/powerpoint/2010/main" val="126167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72D5CC3-C16C-464A-AB7B-880C80C11733}"/>
              </a:ext>
            </a:extLst>
          </p:cNvPr>
          <p:cNvSpPr/>
          <p:nvPr userDrawn="1"/>
        </p:nvSpPr>
        <p:spPr>
          <a:xfrm>
            <a:off x="3939747" y="1843376"/>
            <a:ext cx="4226666" cy="4226666"/>
          </a:xfrm>
          <a:prstGeom prst="ellipse">
            <a:avLst/>
          </a:prstGeom>
          <a:solidFill>
            <a:srgbClr val="0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447DC2D-A5F5-A344-9D12-D0DE1777EE28}"/>
              </a:ext>
            </a:extLst>
          </p:cNvPr>
          <p:cNvSpPr/>
          <p:nvPr userDrawn="1"/>
        </p:nvSpPr>
        <p:spPr>
          <a:xfrm>
            <a:off x="834501" y="2189155"/>
            <a:ext cx="3852767" cy="673793"/>
          </a:xfrm>
          <a:prstGeom prst="rect">
            <a:avLst/>
          </a:prstGeom>
          <a:solidFill>
            <a:srgbClr val="00965E"/>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ED79A38A-5BB1-BF40-A6EE-79B34E4A7A8E}"/>
              </a:ext>
            </a:extLst>
          </p:cNvPr>
          <p:cNvSpPr/>
          <p:nvPr userDrawn="1"/>
        </p:nvSpPr>
        <p:spPr>
          <a:xfrm>
            <a:off x="7418891" y="2189155"/>
            <a:ext cx="3852767" cy="673793"/>
          </a:xfrm>
          <a:prstGeom prst="rect">
            <a:avLst/>
          </a:prstGeom>
          <a:solidFill>
            <a:srgbClr val="00965E"/>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Rectangle 9">
            <a:extLst>
              <a:ext uri="{FF2B5EF4-FFF2-40B4-BE49-F238E27FC236}">
                <a16:creationId xmlns:a16="http://schemas.microsoft.com/office/drawing/2014/main" id="{6312383A-0549-3940-B25D-CF3AD4ECFECF}"/>
              </a:ext>
            </a:extLst>
          </p:cNvPr>
          <p:cNvSpPr/>
          <p:nvPr userDrawn="1"/>
        </p:nvSpPr>
        <p:spPr>
          <a:xfrm>
            <a:off x="834501" y="2862948"/>
            <a:ext cx="3852767" cy="30762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Rectangle 11">
            <a:extLst>
              <a:ext uri="{FF2B5EF4-FFF2-40B4-BE49-F238E27FC236}">
                <a16:creationId xmlns:a16="http://schemas.microsoft.com/office/drawing/2014/main" id="{8B8BD94F-E178-624D-9525-2BA5ABCAC031}"/>
              </a:ext>
            </a:extLst>
          </p:cNvPr>
          <p:cNvSpPr/>
          <p:nvPr userDrawn="1"/>
        </p:nvSpPr>
        <p:spPr>
          <a:xfrm>
            <a:off x="7418891" y="2862948"/>
            <a:ext cx="3852767" cy="308509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Title 1">
            <a:extLst>
              <a:ext uri="{FF2B5EF4-FFF2-40B4-BE49-F238E27FC236}">
                <a16:creationId xmlns:a16="http://schemas.microsoft.com/office/drawing/2014/main" id="{4D82C974-A2B9-E246-9382-4F05C48B157C}"/>
              </a:ext>
            </a:extLst>
          </p:cNvPr>
          <p:cNvSpPr>
            <a:spLocks noGrp="1"/>
          </p:cNvSpPr>
          <p:nvPr>
            <p:ph type="title"/>
          </p:nvPr>
        </p:nvSpPr>
        <p:spPr>
          <a:xfrm>
            <a:off x="718556" y="325224"/>
            <a:ext cx="9103822" cy="38597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2400" b="0" i="0">
                <a:solidFill>
                  <a:srgbClr val="00ACB8"/>
                </a:solidFill>
                <a:latin typeface="Avenir Next Medium" panose="020B05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19" name="Subtitle 2">
            <a:extLst>
              <a:ext uri="{FF2B5EF4-FFF2-40B4-BE49-F238E27FC236}">
                <a16:creationId xmlns:a16="http://schemas.microsoft.com/office/drawing/2014/main" id="{793E790D-8C70-4E47-A8BF-AFA7744C5B4B}"/>
              </a:ext>
            </a:extLst>
          </p:cNvPr>
          <p:cNvSpPr>
            <a:spLocks noGrp="1"/>
          </p:cNvSpPr>
          <p:nvPr>
            <p:ph type="subTitle" idx="1"/>
          </p:nvPr>
        </p:nvSpPr>
        <p:spPr>
          <a:xfrm>
            <a:off x="711200" y="731837"/>
            <a:ext cx="9144000" cy="385976"/>
          </a:xfrm>
          <a:prstGeom prst="rect">
            <a:avLst/>
          </a:prstGeom>
        </p:spPr>
        <p:txBody>
          <a:bodyPr/>
          <a:lstStyle>
            <a:lvl1pPr marL="0" indent="0">
              <a:buFontTx/>
              <a:buNone/>
              <a:defRPr sz="1600" b="0" i="0">
                <a:solidFill>
                  <a:schemeClr val="bg1"/>
                </a:solidFill>
                <a:latin typeface="Avenir Next" panose="020B0503020202020204" pitchFamily="34" charset="0"/>
              </a:defRPr>
            </a:lvl1pPr>
          </a:lstStyle>
          <a:p>
            <a:endParaRPr lang="en-US" dirty="0"/>
          </a:p>
        </p:txBody>
      </p:sp>
      <p:sp>
        <p:nvSpPr>
          <p:cNvPr id="21" name="Text Placeholder 4">
            <a:extLst>
              <a:ext uri="{FF2B5EF4-FFF2-40B4-BE49-F238E27FC236}">
                <a16:creationId xmlns:a16="http://schemas.microsoft.com/office/drawing/2014/main" id="{7F0D9EE4-37CA-CD4B-89E3-B56CFE2ABE42}"/>
              </a:ext>
            </a:extLst>
          </p:cNvPr>
          <p:cNvSpPr>
            <a:spLocks noGrp="1"/>
          </p:cNvSpPr>
          <p:nvPr>
            <p:ph type="body" sz="quarter" idx="13"/>
          </p:nvPr>
        </p:nvSpPr>
        <p:spPr>
          <a:xfrm>
            <a:off x="848880" y="2405863"/>
            <a:ext cx="3838388" cy="457085"/>
          </a:xfrm>
          <a:prstGeom prst="rect">
            <a:avLst/>
          </a:prstGeom>
        </p:spPr>
        <p:txBody>
          <a:bodyPr anchor="t"/>
          <a:lstStyle>
            <a:lvl1pPr marL="0" indent="0" algn="ctr">
              <a:buFontTx/>
              <a:buNone/>
              <a:defRPr sz="1600" b="0" i="0">
                <a:solidFill>
                  <a:schemeClr val="bg1"/>
                </a:solidFill>
                <a:latin typeface="Avenir Next Medium" panose="020B0503020202020204" pitchFamily="34" charset="0"/>
              </a:defRPr>
            </a:lvl1pPr>
          </a:lstStyle>
          <a:p>
            <a:endParaRPr lang="en-US" dirty="0"/>
          </a:p>
        </p:txBody>
      </p:sp>
      <p:sp>
        <p:nvSpPr>
          <p:cNvPr id="22" name="Text Placeholder 4">
            <a:extLst>
              <a:ext uri="{FF2B5EF4-FFF2-40B4-BE49-F238E27FC236}">
                <a16:creationId xmlns:a16="http://schemas.microsoft.com/office/drawing/2014/main" id="{EE8E2220-53DC-F148-B64B-F056822F00A6}"/>
              </a:ext>
            </a:extLst>
          </p:cNvPr>
          <p:cNvSpPr>
            <a:spLocks noGrp="1"/>
          </p:cNvSpPr>
          <p:nvPr>
            <p:ph type="body" sz="quarter" idx="14"/>
          </p:nvPr>
        </p:nvSpPr>
        <p:spPr>
          <a:xfrm>
            <a:off x="7433270" y="2405863"/>
            <a:ext cx="3838388" cy="457085"/>
          </a:xfrm>
          <a:prstGeom prst="rect">
            <a:avLst/>
          </a:prstGeom>
        </p:spPr>
        <p:txBody>
          <a:bodyPr anchor="t"/>
          <a:lstStyle>
            <a:lvl1pPr marL="0" indent="0" algn="ctr">
              <a:buFontTx/>
              <a:buNone/>
              <a:defRPr sz="1600" b="0" i="0">
                <a:solidFill>
                  <a:schemeClr val="bg1"/>
                </a:solidFill>
                <a:latin typeface="Avenir Next Medium" panose="020B0503020202020204" pitchFamily="34" charset="0"/>
              </a:defRPr>
            </a:lvl1pPr>
          </a:lstStyle>
          <a:p>
            <a:endParaRPr lang="en-US" dirty="0"/>
          </a:p>
        </p:txBody>
      </p:sp>
      <p:sp>
        <p:nvSpPr>
          <p:cNvPr id="23" name="Text Placeholder 10">
            <a:extLst>
              <a:ext uri="{FF2B5EF4-FFF2-40B4-BE49-F238E27FC236}">
                <a16:creationId xmlns:a16="http://schemas.microsoft.com/office/drawing/2014/main" id="{AD0B28E8-198E-D44C-BCEC-F5C06D66552D}"/>
              </a:ext>
            </a:extLst>
          </p:cNvPr>
          <p:cNvSpPr>
            <a:spLocks noGrp="1"/>
          </p:cNvSpPr>
          <p:nvPr>
            <p:ph type="body" sz="quarter" idx="10"/>
          </p:nvPr>
        </p:nvSpPr>
        <p:spPr>
          <a:xfrm>
            <a:off x="1056443" y="3059388"/>
            <a:ext cx="3413957" cy="2494745"/>
          </a:xfrm>
          <a:prstGeom prst="rect">
            <a:avLst/>
          </a:prstGeom>
        </p:spPr>
        <p:txBody>
          <a:bodyPr/>
          <a:lstStyle>
            <a:lvl1pPr marL="0" indent="0">
              <a:lnSpc>
                <a:spcPts val="2020"/>
              </a:lnSpc>
              <a:spcBef>
                <a:spcPts val="600"/>
              </a:spcBef>
              <a:spcAft>
                <a:spcPts val="0"/>
              </a:spcAft>
              <a:buClr>
                <a:srgbClr val="00ACB8"/>
              </a:buClr>
              <a:buSzPct val="120000"/>
              <a:buFontTx/>
              <a:buNone/>
              <a:defRPr sz="1600" b="0" i="0">
                <a:solidFill>
                  <a:schemeClr val="bg1"/>
                </a:solidFill>
                <a:latin typeface="Avenir Next" panose="020B0503020202020204" pitchFamily="34" charset="0"/>
              </a:defRPr>
            </a:lvl1pPr>
            <a:lvl2pPr marL="457200">
              <a:lnSpc>
                <a:spcPts val="2020"/>
              </a:lnSpc>
              <a:spcBef>
                <a:spcPts val="600"/>
              </a:spcBef>
              <a:spcAft>
                <a:spcPts val="0"/>
              </a:spcAft>
              <a:buClr>
                <a:srgbClr val="00ACB8"/>
              </a:buClr>
              <a:buSzPct val="120000"/>
              <a:buFont typeface="Arial" panose="020B0604020202020204" pitchFamily="34" charset="0"/>
              <a:buChar char="•"/>
              <a:defRPr sz="1600" b="0" i="0">
                <a:solidFill>
                  <a:schemeClr val="bg1"/>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styles</a:t>
            </a:r>
          </a:p>
          <a:p>
            <a:pPr lvl="1"/>
            <a:r>
              <a:rPr lang="en-US" dirty="0"/>
              <a:t>Second level</a:t>
            </a:r>
          </a:p>
        </p:txBody>
      </p:sp>
      <p:sp>
        <p:nvSpPr>
          <p:cNvPr id="24" name="Text Placeholder 10">
            <a:extLst>
              <a:ext uri="{FF2B5EF4-FFF2-40B4-BE49-F238E27FC236}">
                <a16:creationId xmlns:a16="http://schemas.microsoft.com/office/drawing/2014/main" id="{15651DA1-C98A-5C4C-9A7A-53876F34661A}"/>
              </a:ext>
            </a:extLst>
          </p:cNvPr>
          <p:cNvSpPr>
            <a:spLocks noGrp="1"/>
          </p:cNvSpPr>
          <p:nvPr>
            <p:ph type="body" sz="quarter" idx="15"/>
          </p:nvPr>
        </p:nvSpPr>
        <p:spPr>
          <a:xfrm>
            <a:off x="7640770" y="3059388"/>
            <a:ext cx="3408947" cy="2494745"/>
          </a:xfrm>
          <a:prstGeom prst="rect">
            <a:avLst/>
          </a:prstGeom>
        </p:spPr>
        <p:txBody>
          <a:bodyPr/>
          <a:lstStyle>
            <a:lvl1pPr marL="0" indent="0">
              <a:lnSpc>
                <a:spcPts val="2020"/>
              </a:lnSpc>
              <a:spcBef>
                <a:spcPts val="600"/>
              </a:spcBef>
              <a:spcAft>
                <a:spcPts val="0"/>
              </a:spcAft>
              <a:buClr>
                <a:srgbClr val="00ACB8"/>
              </a:buClr>
              <a:buSzPct val="120000"/>
              <a:buFontTx/>
              <a:buNone/>
              <a:defRPr sz="1600" b="0" i="0">
                <a:solidFill>
                  <a:schemeClr val="bg1"/>
                </a:solidFill>
                <a:latin typeface="Avenir Next" panose="020B0503020202020204" pitchFamily="34" charset="0"/>
              </a:defRPr>
            </a:lvl1pPr>
            <a:lvl2pPr marL="457200">
              <a:lnSpc>
                <a:spcPts val="2020"/>
              </a:lnSpc>
              <a:spcBef>
                <a:spcPts val="600"/>
              </a:spcBef>
              <a:spcAft>
                <a:spcPts val="0"/>
              </a:spcAft>
              <a:buClr>
                <a:srgbClr val="00ACB8"/>
              </a:buClr>
              <a:buSzPct val="120000"/>
              <a:buFont typeface="Arial" panose="020B0604020202020204" pitchFamily="34" charset="0"/>
              <a:buChar char="•"/>
              <a:defRPr sz="1600" b="0" i="0">
                <a:solidFill>
                  <a:schemeClr val="bg1"/>
                </a:solidFill>
                <a:latin typeface="Avenir Next" panose="020B0503020202020204" pitchFamily="34" charset="0"/>
              </a:defRPr>
            </a:lvl2pPr>
            <a:lvl3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3pPr>
            <a:lvl4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4pPr>
            <a:lvl5pPr marL="228600">
              <a:lnSpc>
                <a:spcPts val="2220"/>
              </a:lnSpc>
              <a:spcBef>
                <a:spcPts val="600"/>
              </a:spcBef>
              <a:spcAft>
                <a:spcPts val="600"/>
              </a:spcAft>
              <a:buClr>
                <a:srgbClr val="00ACB8"/>
              </a:buClr>
              <a:buSzPct val="120000"/>
              <a:buFont typeface="Courier New" panose="02070309020205020404" pitchFamily="49" charset="0"/>
              <a:buChar char="o"/>
              <a:defRPr sz="1600" b="0" i="0">
                <a:solidFill>
                  <a:schemeClr val="accent1">
                    <a:lumMod val="50000"/>
                  </a:schemeClr>
                </a:solidFill>
                <a:latin typeface="Avenir Next" panose="020B0503020202020204" pitchFamily="34" charset="0"/>
              </a:defRPr>
            </a:lvl5pPr>
          </a:lstStyle>
          <a:p>
            <a:pPr lvl="0"/>
            <a:r>
              <a:rPr lang="en-US" dirty="0"/>
              <a:t>Click to edit Master text styles</a:t>
            </a:r>
          </a:p>
          <a:p>
            <a:pPr lvl="1"/>
            <a:r>
              <a:rPr lang="en-US" dirty="0"/>
              <a:t>Second level</a:t>
            </a:r>
          </a:p>
        </p:txBody>
      </p:sp>
      <p:sp>
        <p:nvSpPr>
          <p:cNvPr id="25" name="Text Placeholder 4">
            <a:extLst>
              <a:ext uri="{FF2B5EF4-FFF2-40B4-BE49-F238E27FC236}">
                <a16:creationId xmlns:a16="http://schemas.microsoft.com/office/drawing/2014/main" id="{150E7E02-36B3-714E-9C7F-6B73225E1F68}"/>
              </a:ext>
            </a:extLst>
          </p:cNvPr>
          <p:cNvSpPr>
            <a:spLocks noGrp="1"/>
          </p:cNvSpPr>
          <p:nvPr>
            <p:ph type="body" sz="quarter" idx="3"/>
          </p:nvPr>
        </p:nvSpPr>
        <p:spPr>
          <a:xfrm>
            <a:off x="718556" y="1522829"/>
            <a:ext cx="4777293" cy="513061"/>
          </a:xfrm>
          <a:prstGeom prst="rect">
            <a:avLst/>
          </a:prstGeom>
        </p:spPr>
        <p:txBody>
          <a:bodyPr/>
          <a:lstStyle>
            <a:lvl1pPr marL="0" indent="0" algn="l">
              <a:buFontTx/>
              <a:buNone/>
              <a:defRPr sz="1600" b="0" i="0">
                <a:solidFill>
                  <a:schemeClr val="accent1">
                    <a:lumMod val="50000"/>
                  </a:schemeClr>
                </a:solidFill>
                <a:latin typeface="Avenir Next Medium" panose="020B0503020202020204" pitchFamily="34" charset="0"/>
              </a:defRPr>
            </a:lvl1pPr>
          </a:lstStyle>
          <a:p>
            <a:endParaRPr lang="en-US" dirty="0"/>
          </a:p>
        </p:txBody>
      </p:sp>
      <p:sp>
        <p:nvSpPr>
          <p:cNvPr id="26" name="Text Placeholder 4">
            <a:extLst>
              <a:ext uri="{FF2B5EF4-FFF2-40B4-BE49-F238E27FC236}">
                <a16:creationId xmlns:a16="http://schemas.microsoft.com/office/drawing/2014/main" id="{A910F45D-A901-A142-B7E7-6311774E19AB}"/>
              </a:ext>
            </a:extLst>
          </p:cNvPr>
          <p:cNvSpPr>
            <a:spLocks noGrp="1"/>
          </p:cNvSpPr>
          <p:nvPr>
            <p:ph type="body" sz="quarter" idx="12"/>
          </p:nvPr>
        </p:nvSpPr>
        <p:spPr>
          <a:xfrm>
            <a:off x="711199" y="6196648"/>
            <a:ext cx="9408159" cy="385976"/>
          </a:xfrm>
          <a:prstGeom prst="rect">
            <a:avLst/>
          </a:prstGeom>
        </p:spPr>
        <p:txBody>
          <a:bodyPr/>
          <a:lstStyle>
            <a:lvl1pPr marL="0" indent="0">
              <a:buFontTx/>
              <a:buNone/>
              <a:defRPr sz="1100" b="0" i="0">
                <a:solidFill>
                  <a:schemeClr val="bg1">
                    <a:lumMod val="50000"/>
                  </a:schemeClr>
                </a:solidFill>
                <a:latin typeface="Avenir Next Medium" panose="020B0503020202020204" pitchFamily="34" charset="0"/>
              </a:defRPr>
            </a:lvl1pPr>
          </a:lstStyle>
          <a:p>
            <a:endParaRPr lang="en-US" dirty="0"/>
          </a:p>
        </p:txBody>
      </p:sp>
    </p:spTree>
    <p:extLst>
      <p:ext uri="{BB962C8B-B14F-4D97-AF65-F5344CB8AC3E}">
        <p14:creationId xmlns:p14="http://schemas.microsoft.com/office/powerpoint/2010/main" val="3863935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tiff"/><Relationship Id="rId5" Type="http://schemas.openxmlformats.org/officeDocument/2006/relationships/slideLayout" Target="../slideLayouts/slideLayout7.xml"/><Relationship Id="rId10"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tif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tiff"/><Relationship Id="rId5" Type="http://schemas.openxmlformats.org/officeDocument/2006/relationships/slideLayout" Target="../slideLayouts/slideLayout18.xml"/><Relationship Id="rId10" Type="http://schemas.openxmlformats.org/officeDocument/2006/relationships/theme" Target="../theme/theme5.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7DCCA6-9CD8-A441-B2B3-27863756806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874" t="1" r="4557" b="1"/>
          <a:stretch/>
        </p:blipFill>
        <p:spPr>
          <a:xfrm>
            <a:off x="-1" y="1147156"/>
            <a:ext cx="12191999" cy="4386321"/>
          </a:xfrm>
          <a:prstGeom prst="rect">
            <a:avLst/>
          </a:prstGeom>
        </p:spPr>
      </p:pic>
      <p:sp>
        <p:nvSpPr>
          <p:cNvPr id="8" name="object 3">
            <a:extLst>
              <a:ext uri="{FF2B5EF4-FFF2-40B4-BE49-F238E27FC236}">
                <a16:creationId xmlns:a16="http://schemas.microsoft.com/office/drawing/2014/main" id="{8BC26677-01BE-7947-8E98-04B1B651A186}"/>
              </a:ext>
            </a:extLst>
          </p:cNvPr>
          <p:cNvSpPr/>
          <p:nvPr userDrawn="1"/>
        </p:nvSpPr>
        <p:spPr>
          <a:xfrm>
            <a:off x="909464" y="256183"/>
            <a:ext cx="2323669" cy="739139"/>
          </a:xfrm>
          <a:prstGeom prst="rect">
            <a:avLst/>
          </a:prstGeom>
          <a:blipFill>
            <a:blip r:embed="rId4" cstate="print"/>
            <a:stretch>
              <a:fillRect/>
            </a:stretch>
          </a:blipFill>
        </p:spPr>
        <p:txBody>
          <a:bodyPr wrap="square" lIns="0" tIns="0" rIns="0" bIns="0" rtlCol="0"/>
          <a:lstStyle/>
          <a:p>
            <a:endParaRPr dirty="0">
              <a:latin typeface="Calibri" panose="020F0502020204030204" pitchFamily="34" charset="0"/>
            </a:endParaRPr>
          </a:p>
        </p:txBody>
      </p:sp>
      <p:sp>
        <p:nvSpPr>
          <p:cNvPr id="5" name="Rectangle 4">
            <a:extLst>
              <a:ext uri="{FF2B5EF4-FFF2-40B4-BE49-F238E27FC236}">
                <a16:creationId xmlns:a16="http://schemas.microsoft.com/office/drawing/2014/main" id="{13A0F2ED-D30A-1340-AF73-F0E6FB722EEE}"/>
              </a:ext>
            </a:extLst>
          </p:cNvPr>
          <p:cNvSpPr/>
          <p:nvPr userDrawn="1"/>
        </p:nvSpPr>
        <p:spPr>
          <a:xfrm>
            <a:off x="0" y="5496674"/>
            <a:ext cx="12192000" cy="136132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6" name="Picture 5">
            <a:extLst>
              <a:ext uri="{FF2B5EF4-FFF2-40B4-BE49-F238E27FC236}">
                <a16:creationId xmlns:a16="http://schemas.microsoft.com/office/drawing/2014/main" id="{445A6D4B-B46C-C642-9211-353A79A40179}"/>
              </a:ext>
            </a:extLst>
          </p:cNvPr>
          <p:cNvPicPr>
            <a:picLocks noChangeAspect="1"/>
          </p:cNvPicPr>
          <p:nvPr userDrawn="1"/>
        </p:nvPicPr>
        <p:blipFill>
          <a:blip r:embed="rId5">
            <a:alphaModFix amt="17000"/>
          </a:blip>
          <a:stretch>
            <a:fillRect/>
          </a:stretch>
        </p:blipFill>
        <p:spPr>
          <a:xfrm>
            <a:off x="-1079610" y="3807718"/>
            <a:ext cx="3746500" cy="4572000"/>
          </a:xfrm>
          <a:prstGeom prst="rect">
            <a:avLst/>
          </a:prstGeom>
        </p:spPr>
      </p:pic>
      <p:sp>
        <p:nvSpPr>
          <p:cNvPr id="9" name="TextBox 8">
            <a:extLst>
              <a:ext uri="{FF2B5EF4-FFF2-40B4-BE49-F238E27FC236}">
                <a16:creationId xmlns:a16="http://schemas.microsoft.com/office/drawing/2014/main" id="{9EC04686-ED79-274E-B76C-73721441184A}"/>
              </a:ext>
            </a:extLst>
          </p:cNvPr>
          <p:cNvSpPr txBox="1"/>
          <p:nvPr userDrawn="1"/>
        </p:nvSpPr>
        <p:spPr>
          <a:xfrm>
            <a:off x="7236600" y="612000"/>
            <a:ext cx="4269600" cy="338554"/>
          </a:xfrm>
          <a:prstGeom prst="rect">
            <a:avLst/>
          </a:prstGeom>
          <a:noFill/>
        </p:spPr>
        <p:txBody>
          <a:bodyPr wrap="square" rtlCol="0">
            <a:spAutoFit/>
          </a:bodyPr>
          <a:lstStyle/>
          <a:p>
            <a:pPr algn="r"/>
            <a:r>
              <a:rPr lang="en-US" sz="1600" dirty="0">
                <a:solidFill>
                  <a:srgbClr val="00ACB8"/>
                </a:solidFill>
                <a:latin typeface="Avenir Next" panose="020B0503020202020204" pitchFamily="34" charset="0"/>
              </a:rPr>
              <a:t>Nasdaq: AUTL</a:t>
            </a:r>
            <a:endParaRPr lang="en-US" sz="1600" dirty="0"/>
          </a:p>
        </p:txBody>
      </p:sp>
    </p:spTree>
    <p:extLst>
      <p:ext uri="{BB962C8B-B14F-4D97-AF65-F5344CB8AC3E}">
        <p14:creationId xmlns:p14="http://schemas.microsoft.com/office/powerpoint/2010/main" val="3743970668"/>
      </p:ext>
    </p:extLst>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r" defTabSz="914400" rtl="0" eaLnBrk="1" latinLnBrk="0" hangingPunct="1">
        <a:lnSpc>
          <a:spcPct val="90000"/>
        </a:lnSpc>
        <a:spcBef>
          <a:spcPct val="0"/>
        </a:spcBef>
        <a:buNone/>
        <a:defRPr sz="2400" b="0" i="0" kern="1200">
          <a:solidFill>
            <a:schemeClr val="tx1"/>
          </a:solidFill>
          <a:latin typeface="Avenir Next Medium"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93730D-3128-BD42-8FCF-6AEA7CFFA22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874" t="1" r="4557" b="1"/>
          <a:stretch/>
        </p:blipFill>
        <p:spPr>
          <a:xfrm>
            <a:off x="-1" y="1147156"/>
            <a:ext cx="12191999" cy="4386321"/>
          </a:xfrm>
          <a:prstGeom prst="rect">
            <a:avLst/>
          </a:prstGeom>
        </p:spPr>
      </p:pic>
      <p:sp>
        <p:nvSpPr>
          <p:cNvPr id="8" name="object 3">
            <a:extLst>
              <a:ext uri="{FF2B5EF4-FFF2-40B4-BE49-F238E27FC236}">
                <a16:creationId xmlns:a16="http://schemas.microsoft.com/office/drawing/2014/main" id="{3BD9113C-4E68-7F44-A958-A369010DAE01}"/>
              </a:ext>
            </a:extLst>
          </p:cNvPr>
          <p:cNvSpPr/>
          <p:nvPr userDrawn="1"/>
        </p:nvSpPr>
        <p:spPr>
          <a:xfrm>
            <a:off x="909464" y="256183"/>
            <a:ext cx="2323669" cy="739139"/>
          </a:xfrm>
          <a:prstGeom prst="rect">
            <a:avLst/>
          </a:prstGeom>
          <a:blipFill>
            <a:blip r:embed="rId4" cstate="print"/>
            <a:stretch>
              <a:fillRect/>
            </a:stretch>
          </a:blipFill>
        </p:spPr>
        <p:txBody>
          <a:bodyPr wrap="square" lIns="0" tIns="0" rIns="0" bIns="0" rtlCol="0"/>
          <a:lstStyle/>
          <a:p>
            <a:endParaRPr dirty="0">
              <a:latin typeface="Calibri" panose="020F0502020204030204" pitchFamily="34" charset="0"/>
            </a:endParaRPr>
          </a:p>
        </p:txBody>
      </p:sp>
      <p:sp>
        <p:nvSpPr>
          <p:cNvPr id="10" name="Slide Number Placeholder 2">
            <a:extLst>
              <a:ext uri="{FF2B5EF4-FFF2-40B4-BE49-F238E27FC236}">
                <a16:creationId xmlns:a16="http://schemas.microsoft.com/office/drawing/2014/main" id="{654ABC65-BEC8-FC4B-9D95-F6CF5FC97C0C}"/>
              </a:ext>
            </a:extLst>
          </p:cNvPr>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B0983FF-4977-374B-8B5B-8BB7F3D0294A}" type="slidenum">
              <a:rPr lang="en-US" sz="1200">
                <a:solidFill>
                  <a:srgbClr val="00ACB8"/>
                </a:solidFill>
              </a:rPr>
              <a:pPr algn="r"/>
              <a:t>‹#›</a:t>
            </a:fld>
            <a:endParaRPr lang="en-US" sz="1200" dirty="0">
              <a:solidFill>
                <a:srgbClr val="00ACB8"/>
              </a:solidFill>
            </a:endParaRPr>
          </a:p>
        </p:txBody>
      </p:sp>
    </p:spTree>
    <p:extLst>
      <p:ext uri="{BB962C8B-B14F-4D97-AF65-F5344CB8AC3E}">
        <p14:creationId xmlns:p14="http://schemas.microsoft.com/office/powerpoint/2010/main" val="589981552"/>
      </p:ext>
    </p:extLst>
  </p:cSld>
  <p:clrMap bg1="lt1" tx1="dk1" bg2="lt2" tx2="dk2" accent1="accent1" accent2="accent2" accent3="accent3" accent4="accent4" accent5="accent5" accent6="accent6" hlink="hlink" folHlink="folHlink"/>
  <p:sldLayoutIdLst>
    <p:sldLayoutId id="214748365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CA342AA-6113-2C49-9405-4FFBE78CF4CA}"/>
              </a:ext>
            </a:extLst>
          </p:cNvPr>
          <p:cNvSpPr/>
          <p:nvPr userDrawn="1"/>
        </p:nvSpPr>
        <p:spPr>
          <a:xfrm>
            <a:off x="0" y="0"/>
            <a:ext cx="12192000" cy="11471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5497538-73F2-D640-8FA7-EB6868883C0C}"/>
              </a:ext>
            </a:extLst>
          </p:cNvPr>
          <p:cNvSpPr/>
          <p:nvPr userDrawn="1"/>
        </p:nvSpPr>
        <p:spPr>
          <a:xfrm>
            <a:off x="9372710" y="-2571263"/>
            <a:ext cx="3962180" cy="3962180"/>
          </a:xfrm>
          <a:prstGeom prst="ellipse">
            <a:avLst/>
          </a:prstGeom>
          <a:solidFill>
            <a:srgbClr val="E6E6E6">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AD97B36-FDBB-3B4C-B3FF-FB28A8C508D5}"/>
              </a:ext>
            </a:extLst>
          </p:cNvPr>
          <p:cNvPicPr>
            <a:picLocks noChangeAspect="1"/>
          </p:cNvPicPr>
          <p:nvPr userDrawn="1"/>
        </p:nvPicPr>
        <p:blipFill>
          <a:blip r:embed="rId11"/>
          <a:stretch>
            <a:fillRect/>
          </a:stretch>
        </p:blipFill>
        <p:spPr>
          <a:xfrm>
            <a:off x="10127410" y="423686"/>
            <a:ext cx="1151576" cy="266531"/>
          </a:xfrm>
          <a:prstGeom prst="rect">
            <a:avLst/>
          </a:prstGeom>
        </p:spPr>
      </p:pic>
      <p:sp>
        <p:nvSpPr>
          <p:cNvPr id="8" name="Slide Number Placeholder 2">
            <a:extLst>
              <a:ext uri="{FF2B5EF4-FFF2-40B4-BE49-F238E27FC236}">
                <a16:creationId xmlns:a16="http://schemas.microsoft.com/office/drawing/2014/main" id="{59684B81-4473-4E4A-883E-DC2FF99796CA}"/>
              </a:ext>
            </a:extLst>
          </p:cNvPr>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B0983FF-4977-374B-8B5B-8BB7F3D0294A}" type="slidenum">
              <a:rPr lang="en-US" sz="1200">
                <a:solidFill>
                  <a:srgbClr val="00ACB8"/>
                </a:solidFill>
              </a:rPr>
              <a:pPr algn="r"/>
              <a:t>‹#›</a:t>
            </a:fld>
            <a:endParaRPr lang="en-US" sz="1200" dirty="0">
              <a:solidFill>
                <a:srgbClr val="00ACB8"/>
              </a:solidFill>
            </a:endParaRPr>
          </a:p>
        </p:txBody>
      </p:sp>
    </p:spTree>
    <p:extLst>
      <p:ext uri="{BB962C8B-B14F-4D97-AF65-F5344CB8AC3E}">
        <p14:creationId xmlns:p14="http://schemas.microsoft.com/office/powerpoint/2010/main" val="1594760250"/>
      </p:ext>
    </p:extLst>
  </p:cSld>
  <p:clrMap bg1="lt1" tx1="dk1" bg2="lt2" tx2="dk2" accent1="accent1" accent2="accent2" accent3="accent3" accent4="accent4" accent5="accent5" accent6="accent6" hlink="hlink" folHlink="folHlink"/>
  <p:sldLayoutIdLst>
    <p:sldLayoutId id="2147483668" r:id="rId1"/>
    <p:sldLayoutId id="2147483655" r:id="rId2"/>
    <p:sldLayoutId id="2147483665" r:id="rId3"/>
    <p:sldLayoutId id="2147483671" r:id="rId4"/>
    <p:sldLayoutId id="2147483666" r:id="rId5"/>
    <p:sldLayoutId id="2147483667" r:id="rId6"/>
    <p:sldLayoutId id="2147483669" r:id="rId7"/>
    <p:sldLayoutId id="2147483670" r:id="rId8"/>
    <p:sldLayoutId id="2147483673"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1F7953-69A1-E54D-9797-2FCCA04E6C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lumMod val="60000"/>
                    <a:lumOff val="40000"/>
                  </a:schemeClr>
                </a:solidFill>
                <a:latin typeface="Avenir Next Medium" panose="020B0503020202020204" pitchFamily="34" charset="0"/>
              </a:defRPr>
            </a:lvl1pPr>
          </a:lstStyle>
          <a:p>
            <a:fld id="{EB0983FF-4977-374B-8B5B-8BB7F3D0294A}" type="slidenum">
              <a:rPr lang="en-US" smtClean="0"/>
              <a:pPr/>
              <a:t>‹#›</a:t>
            </a:fld>
            <a:endParaRPr lang="en-US"/>
          </a:p>
        </p:txBody>
      </p:sp>
      <p:sp>
        <p:nvSpPr>
          <p:cNvPr id="13" name="Rectangle 12">
            <a:extLst>
              <a:ext uri="{FF2B5EF4-FFF2-40B4-BE49-F238E27FC236}">
                <a16:creationId xmlns:a16="http://schemas.microsoft.com/office/drawing/2014/main" id="{CCA342AA-6113-2C49-9405-4FFBE78CF4CA}"/>
              </a:ext>
            </a:extLst>
          </p:cNvPr>
          <p:cNvSpPr/>
          <p:nvPr userDrawn="1"/>
        </p:nvSpPr>
        <p:spPr>
          <a:xfrm>
            <a:off x="0" y="0"/>
            <a:ext cx="12192000" cy="11471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5497538-73F2-D640-8FA7-EB6868883C0C}"/>
              </a:ext>
            </a:extLst>
          </p:cNvPr>
          <p:cNvSpPr/>
          <p:nvPr userDrawn="1"/>
        </p:nvSpPr>
        <p:spPr>
          <a:xfrm>
            <a:off x="9372710" y="-2571263"/>
            <a:ext cx="3962180" cy="3962180"/>
          </a:xfrm>
          <a:prstGeom prst="ellipse">
            <a:avLst/>
          </a:prstGeom>
          <a:solidFill>
            <a:srgbClr val="E6E6E6">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AD97B36-FDBB-3B4C-B3FF-FB28A8C508D5}"/>
              </a:ext>
            </a:extLst>
          </p:cNvPr>
          <p:cNvPicPr>
            <a:picLocks noChangeAspect="1"/>
          </p:cNvPicPr>
          <p:nvPr userDrawn="1"/>
        </p:nvPicPr>
        <p:blipFill>
          <a:blip r:embed="rId4"/>
          <a:stretch>
            <a:fillRect/>
          </a:stretch>
        </p:blipFill>
        <p:spPr>
          <a:xfrm>
            <a:off x="10127410" y="423686"/>
            <a:ext cx="1151576" cy="266531"/>
          </a:xfrm>
          <a:prstGeom prst="rect">
            <a:avLst/>
          </a:prstGeom>
        </p:spPr>
      </p:pic>
    </p:spTree>
    <p:extLst>
      <p:ext uri="{BB962C8B-B14F-4D97-AF65-F5344CB8AC3E}">
        <p14:creationId xmlns:p14="http://schemas.microsoft.com/office/powerpoint/2010/main" val="1145399806"/>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CA342AA-6113-2C49-9405-4FFBE78CF4CA}"/>
              </a:ext>
            </a:extLst>
          </p:cNvPr>
          <p:cNvSpPr/>
          <p:nvPr userDrawn="1"/>
        </p:nvSpPr>
        <p:spPr>
          <a:xfrm>
            <a:off x="0" y="0"/>
            <a:ext cx="12192000" cy="11471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5497538-73F2-D640-8FA7-EB6868883C0C}"/>
              </a:ext>
            </a:extLst>
          </p:cNvPr>
          <p:cNvSpPr/>
          <p:nvPr userDrawn="1"/>
        </p:nvSpPr>
        <p:spPr>
          <a:xfrm>
            <a:off x="9372710" y="-2571263"/>
            <a:ext cx="3962180" cy="3962180"/>
          </a:xfrm>
          <a:prstGeom prst="ellipse">
            <a:avLst/>
          </a:prstGeom>
          <a:solidFill>
            <a:srgbClr val="E6E6E6">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AD97B36-FDBB-3B4C-B3FF-FB28A8C508D5}"/>
              </a:ext>
            </a:extLst>
          </p:cNvPr>
          <p:cNvPicPr>
            <a:picLocks noChangeAspect="1"/>
          </p:cNvPicPr>
          <p:nvPr userDrawn="1"/>
        </p:nvPicPr>
        <p:blipFill>
          <a:blip r:embed="rId11"/>
          <a:stretch>
            <a:fillRect/>
          </a:stretch>
        </p:blipFill>
        <p:spPr>
          <a:xfrm>
            <a:off x="10127410" y="423686"/>
            <a:ext cx="1151576" cy="266531"/>
          </a:xfrm>
          <a:prstGeom prst="rect">
            <a:avLst/>
          </a:prstGeom>
        </p:spPr>
      </p:pic>
      <p:sp>
        <p:nvSpPr>
          <p:cNvPr id="8" name="Slide Number Placeholder 2">
            <a:extLst>
              <a:ext uri="{FF2B5EF4-FFF2-40B4-BE49-F238E27FC236}">
                <a16:creationId xmlns:a16="http://schemas.microsoft.com/office/drawing/2014/main" id="{59684B81-4473-4E4A-883E-DC2FF99796CA}"/>
              </a:ext>
            </a:extLst>
          </p:cNvPr>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B0983FF-4977-374B-8B5B-8BB7F3D0294A}" type="slidenum">
              <a:rPr lang="en-US" sz="1200">
                <a:solidFill>
                  <a:srgbClr val="00ACB8"/>
                </a:solidFill>
              </a:rPr>
              <a:pPr algn="r"/>
              <a:t>‹#›</a:t>
            </a:fld>
            <a:endParaRPr lang="en-US" sz="1200" dirty="0">
              <a:solidFill>
                <a:srgbClr val="00ACB8"/>
              </a:solidFill>
            </a:endParaRPr>
          </a:p>
        </p:txBody>
      </p:sp>
    </p:spTree>
    <p:extLst>
      <p:ext uri="{BB962C8B-B14F-4D97-AF65-F5344CB8AC3E}">
        <p14:creationId xmlns:p14="http://schemas.microsoft.com/office/powerpoint/2010/main" val="416928953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www.biopharmadive.com/news/bristol-myers-liso-cel-fda-approval-car-t/594660/#:~:text=Bristol%20Myers%20will%20charge%20%24410%2C300,they%20launched%20their%20respective%20treatments" TargetMode="External"/><Relationship Id="rId4" Type="http://schemas.openxmlformats.org/officeDocument/2006/relationships/hyperlink" Target="https://gbr01.safelinks.protection.outlook.com/?url=https%3A%2F%2Fwww.medscape.com%2Fviewarticle%2F836879&amp;data=04%7C01%7Cl.crabtree%40autolus.com%7Ced5ce248fac248c9dcf008d8d8279445%7C06f3f6f517844916bbafe6d128062fc9%7C1%7C0%7C637497011783379711%7CUnknown%7CTWFpbGZsb3d8eyJWIjoiMC4wLjAwMDAiLCJQIjoiV2luMzIiLCJBTiI6Ik1haWwiLCJXVCI6Mn0%3D%7C1000&amp;sdata=G9UFIE2CvN%2FQo4dn%2FsLSX6S8w0Ly%2BbOf6aQdSQOZXDI%3D&amp;reserved=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ec.gov/"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300079-4F75-0649-833A-9A002BF9ACE2}"/>
              </a:ext>
            </a:extLst>
          </p:cNvPr>
          <p:cNvSpPr>
            <a:spLocks noGrp="1"/>
          </p:cNvSpPr>
          <p:nvPr>
            <p:ph type="title"/>
          </p:nvPr>
        </p:nvSpPr>
        <p:spPr/>
        <p:txBody>
          <a:bodyPr>
            <a:normAutofit fontScale="90000"/>
          </a:bodyPr>
          <a:lstStyle/>
          <a:p>
            <a:r>
              <a:rPr lang="en-US" dirty="0">
                <a:solidFill>
                  <a:schemeClr val="bg1"/>
                </a:solidFill>
                <a:latin typeface="+mn-lt"/>
              </a:rPr>
              <a:t>Fourth Quarter Financial Results and Operational Progress</a:t>
            </a:r>
            <a:endParaRPr lang="en-US" dirty="0">
              <a:latin typeface="+mn-lt"/>
            </a:endParaRPr>
          </a:p>
        </p:txBody>
      </p:sp>
      <p:sp>
        <p:nvSpPr>
          <p:cNvPr id="6" name="Subtitle 5">
            <a:extLst>
              <a:ext uri="{FF2B5EF4-FFF2-40B4-BE49-F238E27FC236}">
                <a16:creationId xmlns:a16="http://schemas.microsoft.com/office/drawing/2014/main" id="{0E2E014F-A6AC-774B-B5EF-1C7048F76192}"/>
              </a:ext>
            </a:extLst>
          </p:cNvPr>
          <p:cNvSpPr>
            <a:spLocks noGrp="1"/>
          </p:cNvSpPr>
          <p:nvPr>
            <p:ph type="subTitle" idx="1"/>
          </p:nvPr>
        </p:nvSpPr>
        <p:spPr/>
        <p:txBody>
          <a:bodyPr/>
          <a:lstStyle/>
          <a:p>
            <a:r>
              <a:rPr lang="en-US" sz="1800" dirty="0">
                <a:solidFill>
                  <a:srgbClr val="00ACB8"/>
                </a:solidFill>
                <a:latin typeface="+mn-lt"/>
              </a:rPr>
              <a:t>March 4, 2021</a:t>
            </a:r>
            <a:endParaRPr lang="en-US" dirty="0">
              <a:latin typeface="+mn-lt"/>
            </a:endParaRPr>
          </a:p>
        </p:txBody>
      </p:sp>
    </p:spTree>
    <p:extLst>
      <p:ext uri="{BB962C8B-B14F-4D97-AF65-F5344CB8AC3E}">
        <p14:creationId xmlns:p14="http://schemas.microsoft.com/office/powerpoint/2010/main" val="54330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4CFC2-EAF1-9045-B519-5E22D1C89E5E}"/>
              </a:ext>
            </a:extLst>
          </p:cNvPr>
          <p:cNvSpPr>
            <a:spLocks noGrp="1"/>
          </p:cNvSpPr>
          <p:nvPr>
            <p:ph type="title"/>
          </p:nvPr>
        </p:nvSpPr>
        <p:spPr/>
        <p:txBody>
          <a:bodyPr/>
          <a:lstStyle/>
          <a:p>
            <a:r>
              <a:rPr lang="en-GB" dirty="0">
                <a:latin typeface="+mn-lt"/>
              </a:rPr>
              <a:t>Event-free survival of 52% at 12 months supports AUTO1’s unique profile</a:t>
            </a:r>
            <a:endParaRPr lang="en-US" sz="2200" dirty="0">
              <a:latin typeface="+mn-lt"/>
            </a:endParaRPr>
          </a:p>
        </p:txBody>
      </p:sp>
      <p:sp>
        <p:nvSpPr>
          <p:cNvPr id="26" name="Title 1">
            <a:extLst>
              <a:ext uri="{FF2B5EF4-FFF2-40B4-BE49-F238E27FC236}">
                <a16:creationId xmlns:a16="http://schemas.microsoft.com/office/drawing/2014/main" id="{077E6738-7709-8946-B8DE-3F12F71D771E}"/>
              </a:ext>
            </a:extLst>
          </p:cNvPr>
          <p:cNvSpPr txBox="1">
            <a:spLocks/>
          </p:cNvSpPr>
          <p:nvPr/>
        </p:nvSpPr>
        <p:spPr>
          <a:xfrm>
            <a:off x="853441" y="3118755"/>
            <a:ext cx="8623069" cy="720080"/>
          </a:xfrm>
          <a:prstGeom prst="rect">
            <a:avLst/>
          </a:prstGeom>
        </p:spPr>
        <p:txBody>
          <a:bodyPr/>
          <a:lstStyle>
            <a:lvl1pPr algn="l" defTabSz="914400" rtl="0" eaLnBrk="1" latinLnBrk="0" hangingPunct="1">
              <a:lnSpc>
                <a:spcPct val="90000"/>
              </a:lnSpc>
              <a:spcBef>
                <a:spcPct val="0"/>
              </a:spcBef>
              <a:buNone/>
              <a:defRPr sz="2400" b="0" i="0" kern="1200">
                <a:solidFill>
                  <a:srgbClr val="00ACB8"/>
                </a:solidFill>
                <a:latin typeface="Avenir Next Medium" panose="020B0503020202020204" pitchFamily="34" charset="0"/>
                <a:ea typeface="+mj-ea"/>
                <a:cs typeface="+mj-cs"/>
              </a:defRPr>
            </a:lvl1pPr>
          </a:lstStyle>
          <a:p>
            <a:pPr marL="0" marR="0" lvl="0" indent="0" algn="l" defTabSz="914400" rtl="0" eaLnBrk="1" fontAlgn="auto" latinLnBrk="0" hangingPunct="1">
              <a:lnSpc>
                <a:spcPts val="24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00965E"/>
                </a:solidFill>
                <a:effectLst/>
                <a:uLnTx/>
                <a:uFillTx/>
                <a:latin typeface="Avenir Next Medium" panose="020B0503020202020204" pitchFamily="34" charset="0"/>
                <a:ea typeface="+mj-ea"/>
                <a:cs typeface="+mj-cs"/>
              </a:rPr>
              <a:t>AUTO1: Efficacy Overview</a:t>
            </a:r>
            <a:endParaRPr kumimoji="0" lang="en-GB" sz="2200" b="0" i="0" u="none" strike="noStrike" kern="1200" cap="none" spc="0" normalizeH="0" baseline="0" noProof="0" dirty="0">
              <a:ln>
                <a:noFill/>
              </a:ln>
              <a:solidFill>
                <a:srgbClr val="00965E"/>
              </a:solidFill>
              <a:effectLst/>
              <a:uLnTx/>
              <a:uFillTx/>
              <a:latin typeface="Avenir Next" panose="020B0503020202020204" pitchFamily="34" charset="0"/>
              <a:ea typeface="+mj-ea"/>
              <a:cs typeface="+mj-cs"/>
            </a:endParaRPr>
          </a:p>
          <a:p>
            <a:pPr marL="0" marR="0" lvl="0" indent="0" algn="l" defTabSz="914400" rtl="0" eaLnBrk="1" fontAlgn="auto" latinLnBrk="0" hangingPunct="1">
              <a:lnSpc>
                <a:spcPts val="2400"/>
              </a:lnSpc>
              <a:spcBef>
                <a:spcPct val="0"/>
              </a:spcBef>
              <a:spcAft>
                <a:spcPts val="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Avenir Next Medium" panose="020B0503020202020204" pitchFamily="34" charset="0"/>
                <a:ea typeface="+mj-ea"/>
                <a:cs typeface="+mj-cs"/>
              </a:rPr>
            </a:br>
            <a:endParaRPr kumimoji="0" lang="en-GB" sz="2000" b="0" i="0" u="none" strike="noStrike" kern="1200" cap="none" spc="0" normalizeH="0" baseline="0" noProof="0" dirty="0">
              <a:ln>
                <a:noFill/>
              </a:ln>
              <a:solidFill>
                <a:prstClr val="white"/>
              </a:solidFill>
              <a:effectLst/>
              <a:uLnTx/>
              <a:uFillTx/>
              <a:latin typeface="Avenir Next Medium" panose="020B0503020202020204" pitchFamily="34" charset="0"/>
              <a:ea typeface="+mj-ea"/>
              <a:cs typeface="+mj-cs"/>
            </a:endParaRPr>
          </a:p>
        </p:txBody>
      </p:sp>
      <p:cxnSp>
        <p:nvCxnSpPr>
          <p:cNvPr id="40" name="Straight Connector 39">
            <a:extLst>
              <a:ext uri="{FF2B5EF4-FFF2-40B4-BE49-F238E27FC236}">
                <a16:creationId xmlns:a16="http://schemas.microsoft.com/office/drawing/2014/main" id="{F7E03E23-2B19-5D4C-952D-59A125C499EB}"/>
              </a:ext>
            </a:extLst>
          </p:cNvPr>
          <p:cNvCxnSpPr>
            <a:cxnSpLocks/>
          </p:cNvCxnSpPr>
          <p:nvPr/>
        </p:nvCxnSpPr>
        <p:spPr>
          <a:xfrm>
            <a:off x="5408341" y="2820561"/>
            <a:ext cx="59088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367EFFA-07B7-7E4D-A7C2-0C0A75E6592F}"/>
              </a:ext>
            </a:extLst>
          </p:cNvPr>
          <p:cNvSpPr/>
          <p:nvPr/>
        </p:nvSpPr>
        <p:spPr>
          <a:xfrm>
            <a:off x="874807" y="1680477"/>
            <a:ext cx="4533534" cy="4104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B4B8CF8C-5505-9847-AE5E-414D866724A6}"/>
              </a:ext>
            </a:extLst>
          </p:cNvPr>
          <p:cNvCxnSpPr>
            <a:cxnSpLocks/>
          </p:cNvCxnSpPr>
          <p:nvPr/>
        </p:nvCxnSpPr>
        <p:spPr>
          <a:xfrm flipV="1">
            <a:off x="5408341" y="1876084"/>
            <a:ext cx="5908852" cy="121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Footer Placeholder 5">
            <a:extLst>
              <a:ext uri="{FF2B5EF4-FFF2-40B4-BE49-F238E27FC236}">
                <a16:creationId xmlns:a16="http://schemas.microsoft.com/office/drawing/2014/main" id="{51FE25D4-7C74-4344-B7E8-1AEF8CB908F4}"/>
              </a:ext>
            </a:extLst>
          </p:cNvPr>
          <p:cNvSpPr txBox="1">
            <a:spLocks/>
          </p:cNvSpPr>
          <p:nvPr/>
        </p:nvSpPr>
        <p:spPr>
          <a:xfrm>
            <a:off x="5284981" y="6080694"/>
            <a:ext cx="5241074" cy="5528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ea typeface="+mn-ea"/>
                <a:cs typeface="Arial" panose="020B0604020202020204" pitchFamily="34" charset="0"/>
              </a:rPr>
              <a:t>*N = All patients with at least M1 follow-up or RIP prior to Month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ea typeface="+mn-ea"/>
                <a:cs typeface="Arial" panose="020B0604020202020204" pitchFamily="34" charset="0"/>
              </a:rPr>
              <a:t>ɫ Closed  process is the commercial manufacturing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ea typeface="+mn-ea"/>
                <a:cs typeface="Arial" panose="020B0604020202020204" pitchFamily="34" charset="0"/>
              </a:rPr>
              <a:t>Event = death or morphological relapse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ea typeface="+mn-ea"/>
                <a:cs typeface="Arial" panose="020B0604020202020204" pitchFamily="34" charset="0"/>
              </a:rPr>
              <a:t>DOR, EFS and OS data are preliminary considering the small n</a:t>
            </a:r>
            <a:endParaRPr kumimoji="0" lang="en-GB" sz="1100" b="0" i="0" u="none" strike="noStrike" kern="1200" cap="none" spc="0" normalizeH="0" baseline="0" noProof="0" dirty="0">
              <a:ln>
                <a:noFill/>
              </a:ln>
              <a:solidFill>
                <a:prstClr val="white">
                  <a:lumMod val="50000"/>
                </a:prstClr>
              </a:solidFill>
              <a:effectLst/>
              <a:uLnTx/>
              <a:uFillTx/>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lumMod val="50000"/>
                </a:prstClr>
              </a:solidFill>
              <a:effectLst/>
              <a:uLnTx/>
              <a:uFillTx/>
              <a:ea typeface="+mn-ea"/>
              <a:cs typeface="+mn-cs"/>
            </a:endParaRPr>
          </a:p>
        </p:txBody>
      </p:sp>
      <p:cxnSp>
        <p:nvCxnSpPr>
          <p:cNvPr id="19" name="Straight Connector 18">
            <a:extLst>
              <a:ext uri="{FF2B5EF4-FFF2-40B4-BE49-F238E27FC236}">
                <a16:creationId xmlns:a16="http://schemas.microsoft.com/office/drawing/2014/main" id="{7CBE6B79-F1DD-9C44-8F57-A539F6135807}"/>
              </a:ext>
            </a:extLst>
          </p:cNvPr>
          <p:cNvCxnSpPr>
            <a:cxnSpLocks/>
          </p:cNvCxnSpPr>
          <p:nvPr/>
        </p:nvCxnSpPr>
        <p:spPr>
          <a:xfrm flipV="1">
            <a:off x="7195791" y="1450200"/>
            <a:ext cx="0" cy="436495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884BFD8-FFF4-3349-8C10-754F49E30CC9}"/>
              </a:ext>
            </a:extLst>
          </p:cNvPr>
          <p:cNvCxnSpPr>
            <a:cxnSpLocks/>
          </p:cNvCxnSpPr>
          <p:nvPr/>
        </p:nvCxnSpPr>
        <p:spPr>
          <a:xfrm flipV="1">
            <a:off x="9188142" y="1450200"/>
            <a:ext cx="0" cy="437712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77FC574-29A9-774D-9F19-7EBE283F55B9}"/>
              </a:ext>
            </a:extLst>
          </p:cNvPr>
          <p:cNvCxnSpPr>
            <a:cxnSpLocks/>
          </p:cNvCxnSpPr>
          <p:nvPr/>
        </p:nvCxnSpPr>
        <p:spPr>
          <a:xfrm flipV="1">
            <a:off x="11317193" y="1524000"/>
            <a:ext cx="0" cy="429115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315B2F9-9440-0A49-8867-87155BCC14BE}"/>
              </a:ext>
            </a:extLst>
          </p:cNvPr>
          <p:cNvCxnSpPr>
            <a:cxnSpLocks/>
          </p:cNvCxnSpPr>
          <p:nvPr/>
        </p:nvCxnSpPr>
        <p:spPr>
          <a:xfrm flipV="1">
            <a:off x="5408341" y="1888248"/>
            <a:ext cx="0" cy="391289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964E001-9E6E-C644-A696-5E1B7993EF55}"/>
              </a:ext>
            </a:extLst>
          </p:cNvPr>
          <p:cNvCxnSpPr>
            <a:cxnSpLocks/>
          </p:cNvCxnSpPr>
          <p:nvPr/>
        </p:nvCxnSpPr>
        <p:spPr>
          <a:xfrm>
            <a:off x="5408341" y="3857784"/>
            <a:ext cx="59088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2CC19D2-6727-6846-84C6-E0808EC2FA2C}"/>
              </a:ext>
            </a:extLst>
          </p:cNvPr>
          <p:cNvCxnSpPr>
            <a:cxnSpLocks/>
          </p:cNvCxnSpPr>
          <p:nvPr/>
        </p:nvCxnSpPr>
        <p:spPr>
          <a:xfrm>
            <a:off x="5433797" y="4842649"/>
            <a:ext cx="59088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4108475-0763-F142-9EC8-8B76714F36D5}"/>
              </a:ext>
            </a:extLst>
          </p:cNvPr>
          <p:cNvCxnSpPr>
            <a:cxnSpLocks/>
          </p:cNvCxnSpPr>
          <p:nvPr/>
        </p:nvCxnSpPr>
        <p:spPr>
          <a:xfrm>
            <a:off x="5408341" y="5823473"/>
            <a:ext cx="59088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B4F37611-53F6-054C-949E-C2F54BE1DDFD}"/>
              </a:ext>
            </a:extLst>
          </p:cNvPr>
          <p:cNvSpPr/>
          <p:nvPr/>
        </p:nvSpPr>
        <p:spPr>
          <a:xfrm>
            <a:off x="247259" y="1626232"/>
            <a:ext cx="4909321" cy="4909321"/>
          </a:xfrm>
          <a:prstGeom prst="ellipse">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D2D89112-19D7-0648-9163-AB4746E58675}"/>
              </a:ext>
            </a:extLst>
          </p:cNvPr>
          <p:cNvPicPr>
            <a:picLocks noChangeAspect="1"/>
          </p:cNvPicPr>
          <p:nvPr/>
        </p:nvPicPr>
        <p:blipFill rotWithShape="1">
          <a:blip r:embed="rId2">
            <a:alphaModFix/>
          </a:blip>
          <a:srcRect l="3021" t="3144" r="7117" b="4494"/>
          <a:stretch/>
        </p:blipFill>
        <p:spPr>
          <a:xfrm>
            <a:off x="641374" y="2459133"/>
            <a:ext cx="4533534" cy="3388790"/>
          </a:xfrm>
          <a:prstGeom prst="rect">
            <a:avLst/>
          </a:prstGeom>
          <a:solidFill>
            <a:srgbClr val="E6E6E6"/>
          </a:solidFill>
        </p:spPr>
      </p:pic>
      <p:sp>
        <p:nvSpPr>
          <p:cNvPr id="3" name="Rectangle 2">
            <a:extLst>
              <a:ext uri="{FF2B5EF4-FFF2-40B4-BE49-F238E27FC236}">
                <a16:creationId xmlns:a16="http://schemas.microsoft.com/office/drawing/2014/main" id="{F6878E0E-E4EE-5F40-9D09-55EEFD92ACC6}"/>
              </a:ext>
            </a:extLst>
          </p:cNvPr>
          <p:cNvSpPr/>
          <p:nvPr/>
        </p:nvSpPr>
        <p:spPr>
          <a:xfrm>
            <a:off x="5408341" y="1888248"/>
            <a:ext cx="5908852" cy="932313"/>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76E6E26-A268-6E4D-83DE-ACD62C65061F}"/>
              </a:ext>
            </a:extLst>
          </p:cNvPr>
          <p:cNvSpPr/>
          <p:nvPr/>
        </p:nvSpPr>
        <p:spPr>
          <a:xfrm>
            <a:off x="5408341" y="3856851"/>
            <a:ext cx="5908852" cy="981951"/>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5" name="Table 24">
            <a:extLst>
              <a:ext uri="{FF2B5EF4-FFF2-40B4-BE49-F238E27FC236}">
                <a16:creationId xmlns:a16="http://schemas.microsoft.com/office/drawing/2014/main" id="{5B1A045F-D867-9D49-8EDD-DE3C7B021AB6}"/>
              </a:ext>
            </a:extLst>
          </p:cNvPr>
          <p:cNvGraphicFramePr>
            <a:graphicFrameLocks noGrp="1"/>
          </p:cNvGraphicFramePr>
          <p:nvPr>
            <p:extLst>
              <p:ext uri="{D42A27DB-BD31-4B8C-83A1-F6EECF244321}">
                <p14:modId xmlns:p14="http://schemas.microsoft.com/office/powerpoint/2010/main" val="1895652055"/>
              </p:ext>
            </p:extLst>
          </p:nvPr>
        </p:nvGraphicFramePr>
        <p:xfrm>
          <a:off x="5436853" y="1369352"/>
          <a:ext cx="5823389" cy="4456288"/>
        </p:xfrm>
        <a:graphic>
          <a:graphicData uri="http://schemas.openxmlformats.org/drawingml/2006/table">
            <a:tbl>
              <a:tblPr firstRow="1" bandRow="1">
                <a:tableStyleId>{2D5ABB26-0587-4C30-8999-92F81FD0307C}</a:tableStyleId>
              </a:tblPr>
              <a:tblGrid>
                <a:gridCol w="531033">
                  <a:extLst>
                    <a:ext uri="{9D8B030D-6E8A-4147-A177-3AD203B41FA5}">
                      <a16:colId xmlns:a16="http://schemas.microsoft.com/office/drawing/2014/main" val="3377270044"/>
                    </a:ext>
                  </a:extLst>
                </a:gridCol>
                <a:gridCol w="1106684">
                  <a:extLst>
                    <a:ext uri="{9D8B030D-6E8A-4147-A177-3AD203B41FA5}">
                      <a16:colId xmlns:a16="http://schemas.microsoft.com/office/drawing/2014/main" val="981226350"/>
                    </a:ext>
                  </a:extLst>
                </a:gridCol>
                <a:gridCol w="2049720">
                  <a:extLst>
                    <a:ext uri="{9D8B030D-6E8A-4147-A177-3AD203B41FA5}">
                      <a16:colId xmlns:a16="http://schemas.microsoft.com/office/drawing/2014/main" val="428308147"/>
                    </a:ext>
                  </a:extLst>
                </a:gridCol>
                <a:gridCol w="2135952">
                  <a:extLst>
                    <a:ext uri="{9D8B030D-6E8A-4147-A177-3AD203B41FA5}">
                      <a16:colId xmlns:a16="http://schemas.microsoft.com/office/drawing/2014/main" val="2534878790"/>
                    </a:ext>
                  </a:extLst>
                </a:gridCol>
              </a:tblGrid>
              <a:tr h="662652">
                <a:tc>
                  <a:txBody>
                    <a:bodyPr/>
                    <a:lstStyle/>
                    <a:p>
                      <a:pPr>
                        <a:lnSpc>
                          <a:spcPts val="1340"/>
                        </a:lnSpc>
                        <a:spcAft>
                          <a:spcPts val="0"/>
                        </a:spcAft>
                      </a:pPr>
                      <a:endParaRPr lang="en-GB" sz="1200" b="0" i="0" dirty="0">
                        <a:solidFill>
                          <a:schemeClr val="accent1">
                            <a:lumMod val="50000"/>
                          </a:schemeClr>
                        </a:solidFill>
                        <a:effectLst/>
                        <a:latin typeface="Avenir Next" panose="020B050302020202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ts val="1340"/>
                        </a:lnSpc>
                        <a:spcAft>
                          <a:spcPts val="0"/>
                        </a:spcAft>
                      </a:pPr>
                      <a:r>
                        <a:rPr lang="en-US" sz="1200" b="0" i="0" dirty="0">
                          <a:solidFill>
                            <a:schemeClr val="accent1">
                              <a:lumMod val="50000"/>
                            </a:schemeClr>
                          </a:solidFill>
                          <a:effectLst/>
                          <a:latin typeface="+mn-lt"/>
                        </a:rPr>
                        <a:t> </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algn="r">
                        <a:lnSpc>
                          <a:spcPts val="1340"/>
                        </a:lnSpc>
                        <a:spcAft>
                          <a:spcPts val="0"/>
                        </a:spcAft>
                      </a:pPr>
                      <a:r>
                        <a:rPr lang="en-US" sz="1200" b="0" i="0" dirty="0">
                          <a:solidFill>
                            <a:schemeClr val="accent1">
                              <a:lumMod val="50000"/>
                            </a:schemeClr>
                          </a:solidFill>
                          <a:effectLst/>
                          <a:latin typeface="+mn-lt"/>
                        </a:rPr>
                        <a:t>     All patients</a:t>
                      </a:r>
                      <a:r>
                        <a:rPr lang="en-GB" sz="1200" b="0" i="0" dirty="0">
                          <a:solidFill>
                            <a:schemeClr val="accent1">
                              <a:lumMod val="50000"/>
                            </a:schemeClr>
                          </a:solidFill>
                          <a:effectLst/>
                          <a:latin typeface="+mn-lt"/>
                        </a:rPr>
                        <a:t> </a:t>
                      </a:r>
                      <a:br>
                        <a:rPr lang="en-GB" sz="1200" b="0" i="0" dirty="0">
                          <a:solidFill>
                            <a:schemeClr val="accent1">
                              <a:lumMod val="50000"/>
                            </a:schemeClr>
                          </a:solidFill>
                          <a:effectLst/>
                          <a:latin typeface="+mn-lt"/>
                        </a:rPr>
                      </a:br>
                      <a:r>
                        <a:rPr lang="en-US" sz="1200" b="0" i="0" dirty="0">
                          <a:solidFill>
                            <a:schemeClr val="accent1">
                              <a:lumMod val="50000"/>
                            </a:schemeClr>
                          </a:solidFill>
                          <a:effectLst/>
                          <a:latin typeface="+mn-lt"/>
                        </a:rPr>
                        <a:t>Est [95% CI]</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US" sz="1200" b="0" i="0" dirty="0">
                          <a:solidFill>
                            <a:schemeClr val="accent1">
                              <a:lumMod val="50000"/>
                            </a:schemeClr>
                          </a:solidFill>
                          <a:effectLst/>
                          <a:latin typeface="+mn-lt"/>
                        </a:rPr>
                        <a:t> Closed </a:t>
                      </a:r>
                      <a:r>
                        <a:rPr lang="en-US" sz="1200" b="0" i="0" dirty="0" err="1">
                          <a:solidFill>
                            <a:schemeClr val="accent1">
                              <a:lumMod val="50000"/>
                            </a:schemeClr>
                          </a:solidFill>
                          <a:effectLst/>
                          <a:latin typeface="+mn-lt"/>
                        </a:rPr>
                        <a:t>processɫ</a:t>
                      </a:r>
                      <a:r>
                        <a:rPr lang="en-GB" sz="1200" b="0" i="0" dirty="0">
                          <a:solidFill>
                            <a:schemeClr val="accent1">
                              <a:lumMod val="50000"/>
                            </a:schemeClr>
                          </a:solidFill>
                          <a:effectLst/>
                          <a:latin typeface="+mn-lt"/>
                        </a:rPr>
                        <a:t> </a:t>
                      </a:r>
                      <a:br>
                        <a:rPr lang="en-GB" sz="1200" b="0" i="0" dirty="0">
                          <a:solidFill>
                            <a:schemeClr val="accent1">
                              <a:lumMod val="50000"/>
                            </a:schemeClr>
                          </a:solidFill>
                          <a:effectLst/>
                          <a:latin typeface="+mn-lt"/>
                        </a:rPr>
                      </a:br>
                      <a:r>
                        <a:rPr lang="en-US" sz="1200" b="0" i="0" dirty="0">
                          <a:solidFill>
                            <a:schemeClr val="accent1">
                              <a:lumMod val="50000"/>
                            </a:schemeClr>
                          </a:solidFill>
                          <a:effectLst/>
                          <a:latin typeface="+mn-lt"/>
                        </a:rPr>
                        <a:t>Est [95% CI]</a:t>
                      </a:r>
                    </a:p>
                  </a:txBody>
                  <a:tcPr marL="68580" marR="68580" marT="0" marB="0" anchor="ctr"/>
                </a:tc>
                <a:extLst>
                  <a:ext uri="{0D108BD9-81ED-4DB2-BD59-A6C34878D82A}">
                    <a16:rowId xmlns:a16="http://schemas.microsoft.com/office/drawing/2014/main" val="659934102"/>
                  </a:ext>
                </a:extLst>
              </a:tr>
              <a:tr h="234916">
                <a:tc>
                  <a:txBody>
                    <a:bodyPr/>
                    <a:lstStyle/>
                    <a:p>
                      <a:pPr>
                        <a:lnSpc>
                          <a:spcPts val="1340"/>
                        </a:lnSpc>
                        <a:spcAft>
                          <a:spcPts val="0"/>
                        </a:spcAft>
                      </a:pPr>
                      <a:endParaRPr lang="en-GB" sz="1200" b="0" i="0" dirty="0">
                        <a:solidFill>
                          <a:schemeClr val="accent1">
                            <a:lumMod val="50000"/>
                          </a:schemeClr>
                        </a:solidFill>
                        <a:effectLst/>
                        <a:latin typeface="Avenir Next Medium" panose="020B0503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ts val="1340"/>
                        </a:lnSpc>
                        <a:spcAft>
                          <a:spcPts val="0"/>
                        </a:spcAft>
                      </a:pPr>
                      <a:r>
                        <a:rPr lang="en-US" sz="1200" b="0" i="0" dirty="0">
                          <a:solidFill>
                            <a:schemeClr val="accent1">
                              <a:lumMod val="50000"/>
                            </a:schemeClr>
                          </a:solidFill>
                          <a:effectLst/>
                          <a:latin typeface="+mn-lt"/>
                        </a:rPr>
                        <a:t>N*</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US" sz="1200" b="0" i="0" dirty="0">
                          <a:solidFill>
                            <a:schemeClr val="accent1">
                              <a:lumMod val="50000"/>
                            </a:schemeClr>
                          </a:solidFill>
                          <a:effectLst/>
                          <a:latin typeface="+mn-lt"/>
                        </a:rPr>
                        <a:t>19</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US" sz="1200" b="0" i="0" dirty="0">
                          <a:solidFill>
                            <a:schemeClr val="accent1">
                              <a:lumMod val="50000"/>
                            </a:schemeClr>
                          </a:solidFill>
                          <a:effectLst/>
                          <a:latin typeface="+mn-lt"/>
                        </a:rPr>
                        <a:t>13</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50598671"/>
                  </a:ext>
                </a:extLst>
              </a:tr>
              <a:tr h="234916">
                <a:tc>
                  <a:txBody>
                    <a:bodyPr/>
                    <a:lstStyle/>
                    <a:p>
                      <a:pPr>
                        <a:lnSpc>
                          <a:spcPts val="1340"/>
                        </a:lnSpc>
                        <a:spcAft>
                          <a:spcPts val="0"/>
                        </a:spcAft>
                      </a:pPr>
                      <a:endParaRPr lang="en-GB" sz="1200" b="0" i="0" dirty="0">
                        <a:solidFill>
                          <a:schemeClr val="accent1">
                            <a:lumMod val="50000"/>
                          </a:schemeClr>
                        </a:solidFill>
                        <a:effectLst/>
                        <a:latin typeface="Avenir Next Medium" panose="020B0503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ts val="1340"/>
                        </a:lnSpc>
                        <a:spcAft>
                          <a:spcPts val="0"/>
                        </a:spcAft>
                      </a:pPr>
                      <a:r>
                        <a:rPr lang="en-US" sz="1200" b="0" i="0" dirty="0">
                          <a:solidFill>
                            <a:schemeClr val="accent1">
                              <a:lumMod val="50000"/>
                            </a:schemeClr>
                          </a:solidFill>
                          <a:effectLst/>
                          <a:latin typeface="+mn-lt"/>
                        </a:rPr>
                        <a:t>ORR</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US" sz="1200" b="0" i="0" dirty="0">
                          <a:solidFill>
                            <a:schemeClr val="accent1">
                              <a:lumMod val="50000"/>
                            </a:schemeClr>
                          </a:solidFill>
                          <a:effectLst/>
                          <a:latin typeface="+mn-lt"/>
                        </a:rPr>
                        <a:t>84%</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US" sz="1200" b="0" i="0" dirty="0">
                          <a:solidFill>
                            <a:schemeClr val="accent1">
                              <a:lumMod val="50000"/>
                            </a:schemeClr>
                          </a:solidFill>
                          <a:effectLst/>
                          <a:latin typeface="+mn-lt"/>
                        </a:rPr>
                        <a:t>92%</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507018962"/>
                  </a:ext>
                </a:extLst>
              </a:tr>
              <a:tr h="234916">
                <a:tc>
                  <a:txBody>
                    <a:bodyPr/>
                    <a:lstStyle/>
                    <a:p>
                      <a:pPr algn="l">
                        <a:lnSpc>
                          <a:spcPts val="1340"/>
                        </a:lnSpc>
                      </a:pPr>
                      <a:endParaRPr lang="en-GB" sz="1200" b="0" i="0" dirty="0">
                        <a:solidFill>
                          <a:schemeClr val="accent1">
                            <a:lumMod val="50000"/>
                          </a:schemeClr>
                        </a:solidFill>
                        <a:latin typeface="Avenir Next Medium" panose="020B0503020202020204" pitchFamily="34" charset="0"/>
                        <a:cs typeface="Calibri" panose="020F0502020204030204" pitchFamily="34" charset="0"/>
                      </a:endParaRPr>
                    </a:p>
                  </a:txBody>
                  <a:tcPr marL="68580" marR="68580" marT="0" marB="0" anchor="ctr"/>
                </a:tc>
                <a:tc>
                  <a:txBody>
                    <a:bodyPr/>
                    <a:lstStyle/>
                    <a:p>
                      <a:pPr algn="l">
                        <a:lnSpc>
                          <a:spcPts val="1340"/>
                        </a:lnSpc>
                      </a:pPr>
                      <a:r>
                        <a:rPr lang="en-GB" sz="1200" b="0" i="0" dirty="0">
                          <a:solidFill>
                            <a:schemeClr val="accent1">
                              <a:lumMod val="50000"/>
                            </a:schemeClr>
                          </a:solidFill>
                          <a:latin typeface="+mn-lt"/>
                        </a:rPr>
                        <a:t>MRD Neg CR</a:t>
                      </a:r>
                      <a:endParaRPr lang="en-GB" sz="1200" b="0" i="0" dirty="0">
                        <a:solidFill>
                          <a:schemeClr val="accent1">
                            <a:lumMod val="50000"/>
                          </a:schemeClr>
                        </a:solidFill>
                        <a:latin typeface="+mn-lt"/>
                        <a:cs typeface="Calibri" panose="020F0502020204030204" pitchFamily="34" charset="0"/>
                      </a:endParaRPr>
                    </a:p>
                  </a:txBody>
                  <a:tcPr marL="68580" marR="68580" marT="0" marB="0" anchor="ctr"/>
                </a:tc>
                <a:tc>
                  <a:txBody>
                    <a:bodyPr/>
                    <a:lstStyle/>
                    <a:p>
                      <a:pPr algn="r">
                        <a:lnSpc>
                          <a:spcPts val="1340"/>
                        </a:lnSpc>
                        <a:spcAft>
                          <a:spcPts val="0"/>
                        </a:spcAft>
                      </a:pPr>
                      <a:r>
                        <a:rPr lang="en-US" sz="1200" b="0" i="0" dirty="0">
                          <a:solidFill>
                            <a:schemeClr val="accent1">
                              <a:lumMod val="50000"/>
                            </a:schemeClr>
                          </a:solidFill>
                          <a:effectLst/>
                          <a:latin typeface="+mn-lt"/>
                        </a:rPr>
                        <a:t>84%</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US" sz="1200" b="0" i="0" dirty="0">
                          <a:solidFill>
                            <a:schemeClr val="accent1">
                              <a:lumMod val="50000"/>
                            </a:schemeClr>
                          </a:solidFill>
                          <a:effectLst/>
                          <a:latin typeface="+mn-lt"/>
                        </a:rPr>
                        <a:t>92%</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106221412"/>
                  </a:ext>
                </a:extLst>
              </a:tr>
              <a:tr h="343467">
                <a:tc>
                  <a:txBody>
                    <a:bodyPr/>
                    <a:lstStyle/>
                    <a:p>
                      <a:pPr marL="0" marR="0" lvl="0" indent="0" algn="l" defTabSz="914400" rtl="0" eaLnBrk="1" fontAlgn="auto" latinLnBrk="0" hangingPunct="1">
                        <a:lnSpc>
                          <a:spcPts val="1340"/>
                        </a:lnSpc>
                        <a:spcBef>
                          <a:spcPts val="0"/>
                        </a:spcBef>
                        <a:spcAft>
                          <a:spcPts val="0"/>
                        </a:spcAft>
                        <a:buClrTx/>
                        <a:buSzTx/>
                        <a:buFontTx/>
                        <a:buNone/>
                        <a:tabLst/>
                        <a:defRPr/>
                      </a:pPr>
                      <a:r>
                        <a:rPr lang="en-GB" sz="1200" b="0" i="0" dirty="0">
                          <a:solidFill>
                            <a:schemeClr val="accent1">
                              <a:lumMod val="50000"/>
                            </a:schemeClr>
                          </a:solidFill>
                          <a:effectLst/>
                          <a:latin typeface="Avenir Next Medium" panose="020B0503020202020204" pitchFamily="34" charset="0"/>
                        </a:rPr>
                        <a:t>        DOR </a:t>
                      </a:r>
                      <a:endParaRPr lang="en-GB" sz="1200" b="0" i="0" dirty="0">
                        <a:solidFill>
                          <a:schemeClr val="accent1">
                            <a:lumMod val="50000"/>
                          </a:schemeClr>
                        </a:solidFill>
                        <a:effectLst/>
                        <a:latin typeface="Avenir Next Medium" panose="020B050302020202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nSpc>
                          <a:spcPts val="1340"/>
                        </a:lnSpc>
                        <a:spcAft>
                          <a:spcPts val="0"/>
                        </a:spcAft>
                      </a:pP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835804967"/>
                  </a:ext>
                </a:extLst>
              </a:tr>
              <a:tr h="234916">
                <a:tc>
                  <a:txBody>
                    <a:bodyPr/>
                    <a:lstStyle/>
                    <a:p>
                      <a:pPr>
                        <a:lnSpc>
                          <a:spcPts val="1340"/>
                        </a:lnSpc>
                        <a:spcAft>
                          <a:spcPts val="0"/>
                        </a:spcAft>
                      </a:pPr>
                      <a:endParaRPr lang="en-GB" sz="1200" b="0" i="0" dirty="0">
                        <a:solidFill>
                          <a:schemeClr val="accent1">
                            <a:lumMod val="50000"/>
                          </a:schemeClr>
                        </a:solidFill>
                        <a:effectLst/>
                        <a:latin typeface="Avenir Next Medium" panose="020B0503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ts val="1340"/>
                        </a:lnSpc>
                        <a:spcAft>
                          <a:spcPts val="0"/>
                        </a:spcAft>
                      </a:pPr>
                      <a:r>
                        <a:rPr lang="en-GB" sz="1200" b="0" i="0" dirty="0">
                          <a:solidFill>
                            <a:schemeClr val="accent1">
                              <a:lumMod val="50000"/>
                            </a:schemeClr>
                          </a:solidFill>
                          <a:effectLst/>
                          <a:latin typeface="+mn-lt"/>
                        </a:rPr>
                        <a:t>Median</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GB" sz="1200" b="0" i="0" dirty="0">
                          <a:solidFill>
                            <a:schemeClr val="accent1">
                              <a:lumMod val="50000"/>
                            </a:schemeClr>
                          </a:solidFill>
                          <a:effectLst/>
                          <a:latin typeface="+mn-lt"/>
                        </a:rPr>
                        <a:t>Not reached</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GB" sz="1200" b="0" i="0" dirty="0">
                          <a:solidFill>
                            <a:schemeClr val="accent1">
                              <a:lumMod val="50000"/>
                            </a:schemeClr>
                          </a:solidFill>
                          <a:effectLst/>
                          <a:latin typeface="+mn-lt"/>
                        </a:rPr>
                        <a:t>Not reached</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61850641"/>
                  </a:ext>
                </a:extLst>
              </a:tr>
              <a:tr h="234916">
                <a:tc>
                  <a:txBody>
                    <a:bodyPr/>
                    <a:lstStyle/>
                    <a:p>
                      <a:pPr>
                        <a:lnSpc>
                          <a:spcPts val="1340"/>
                        </a:lnSpc>
                        <a:spcAft>
                          <a:spcPts val="0"/>
                        </a:spcAft>
                      </a:pPr>
                      <a:endParaRPr lang="en-GB" sz="1200" b="0" i="0" dirty="0">
                        <a:solidFill>
                          <a:schemeClr val="accent1">
                            <a:lumMod val="50000"/>
                          </a:schemeClr>
                        </a:solidFill>
                        <a:effectLst/>
                        <a:latin typeface="Avenir Next Medium" panose="020B0503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ts val="1340"/>
                        </a:lnSpc>
                        <a:spcAft>
                          <a:spcPts val="0"/>
                        </a:spcAft>
                      </a:pPr>
                      <a:r>
                        <a:rPr lang="en-GB" sz="1200" b="0" i="0" dirty="0">
                          <a:solidFill>
                            <a:schemeClr val="accent1">
                              <a:lumMod val="50000"/>
                            </a:schemeClr>
                          </a:solidFill>
                          <a:effectLst/>
                          <a:latin typeface="+mn-lt"/>
                        </a:rPr>
                        <a:t>6 months</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GB" sz="1200" b="0" i="0" dirty="0">
                          <a:solidFill>
                            <a:schemeClr val="accent1">
                              <a:lumMod val="50000"/>
                            </a:schemeClr>
                          </a:solidFill>
                          <a:effectLst/>
                          <a:latin typeface="+mn-lt"/>
                        </a:rPr>
                        <a:t>81% [52%, 94%]</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GB" sz="1200" b="0" i="0" dirty="0">
                          <a:solidFill>
                            <a:schemeClr val="accent1">
                              <a:lumMod val="50000"/>
                            </a:schemeClr>
                          </a:solidFill>
                          <a:effectLst/>
                          <a:latin typeface="+mn-lt"/>
                        </a:rPr>
                        <a:t>83% [48%, 96%]</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2754085"/>
                  </a:ext>
                </a:extLst>
              </a:tr>
              <a:tr h="234916">
                <a:tc>
                  <a:txBody>
                    <a:bodyPr/>
                    <a:lstStyle/>
                    <a:p>
                      <a:pPr>
                        <a:lnSpc>
                          <a:spcPts val="1340"/>
                        </a:lnSpc>
                        <a:spcAft>
                          <a:spcPts val="0"/>
                        </a:spcAft>
                      </a:pPr>
                      <a:endParaRPr lang="en-GB" sz="1200" b="0" i="0" dirty="0">
                        <a:solidFill>
                          <a:schemeClr val="accent1">
                            <a:lumMod val="50000"/>
                          </a:schemeClr>
                        </a:solidFill>
                        <a:effectLst/>
                        <a:latin typeface="Avenir Next Medium" panose="020B0503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ts val="1340"/>
                        </a:lnSpc>
                        <a:spcAft>
                          <a:spcPts val="0"/>
                        </a:spcAft>
                      </a:pPr>
                      <a:r>
                        <a:rPr lang="en-GB" sz="1200" b="0" i="0" dirty="0">
                          <a:solidFill>
                            <a:schemeClr val="accent1">
                              <a:lumMod val="50000"/>
                            </a:schemeClr>
                          </a:solidFill>
                          <a:effectLst/>
                          <a:latin typeface="+mn-lt"/>
                        </a:rPr>
                        <a:t>12 months</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GB" sz="1200" b="0" i="0" dirty="0">
                          <a:solidFill>
                            <a:schemeClr val="accent1">
                              <a:lumMod val="50000"/>
                            </a:schemeClr>
                          </a:solidFill>
                          <a:effectLst/>
                          <a:latin typeface="+mn-lt"/>
                        </a:rPr>
                        <a:t>68% [39%, 85%]</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GB" sz="1200" b="0" i="0" dirty="0">
                          <a:solidFill>
                            <a:schemeClr val="accent1">
                              <a:lumMod val="50000"/>
                            </a:schemeClr>
                          </a:solidFill>
                          <a:effectLst/>
                          <a:latin typeface="+mn-lt"/>
                        </a:rPr>
                        <a:t>65% [31%, 85%]</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945485243"/>
                  </a:ext>
                </a:extLst>
              </a:tr>
              <a:tr h="321164">
                <a:tc>
                  <a:txBody>
                    <a:bodyPr/>
                    <a:lstStyle/>
                    <a:p>
                      <a:pPr marL="0" marR="0" lvl="0" indent="0" algn="l" defTabSz="914400" rtl="0" eaLnBrk="1" fontAlgn="auto" latinLnBrk="0" hangingPunct="1">
                        <a:lnSpc>
                          <a:spcPts val="1340"/>
                        </a:lnSpc>
                        <a:spcBef>
                          <a:spcPts val="0"/>
                        </a:spcBef>
                        <a:spcAft>
                          <a:spcPts val="0"/>
                        </a:spcAft>
                        <a:buClrTx/>
                        <a:buSzTx/>
                        <a:buFontTx/>
                        <a:buNone/>
                        <a:tabLst/>
                        <a:defRPr/>
                      </a:pPr>
                      <a:r>
                        <a:rPr lang="en-GB" sz="1200" b="0" i="0" dirty="0">
                          <a:solidFill>
                            <a:schemeClr val="accent1">
                              <a:lumMod val="50000"/>
                            </a:schemeClr>
                          </a:solidFill>
                          <a:effectLst/>
                          <a:latin typeface="Avenir Next Medium" panose="020B0503020202020204" pitchFamily="34" charset="0"/>
                        </a:rPr>
                        <a:t>EFS </a:t>
                      </a:r>
                      <a:endParaRPr lang="en-GB" sz="1200" b="0" i="0" dirty="0">
                        <a:solidFill>
                          <a:schemeClr val="accent1">
                            <a:lumMod val="50000"/>
                          </a:schemeClr>
                        </a:solidFill>
                        <a:effectLst/>
                        <a:latin typeface="Avenir Next Medium" panose="020B050302020202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nSpc>
                          <a:spcPts val="1340"/>
                        </a:lnSpc>
                        <a:spcAft>
                          <a:spcPts val="0"/>
                        </a:spcAft>
                      </a:pP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121640508"/>
                  </a:ext>
                </a:extLst>
              </a:tr>
              <a:tr h="234916">
                <a:tc>
                  <a:txBody>
                    <a:bodyPr/>
                    <a:lstStyle/>
                    <a:p>
                      <a:pPr>
                        <a:lnSpc>
                          <a:spcPts val="1340"/>
                        </a:lnSpc>
                        <a:spcAft>
                          <a:spcPts val="0"/>
                        </a:spcAft>
                      </a:pPr>
                      <a:endParaRPr lang="en-GB" sz="1200" b="0" i="0" dirty="0">
                        <a:solidFill>
                          <a:schemeClr val="accent1">
                            <a:lumMod val="50000"/>
                          </a:schemeClr>
                        </a:solidFill>
                        <a:effectLst/>
                        <a:latin typeface="Avenir Next Medium" panose="020B0503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ts val="1340"/>
                        </a:lnSpc>
                        <a:spcAft>
                          <a:spcPts val="0"/>
                        </a:spcAft>
                      </a:pPr>
                      <a:r>
                        <a:rPr lang="en-US" sz="1200" b="0" i="0" dirty="0">
                          <a:solidFill>
                            <a:schemeClr val="accent1">
                              <a:lumMod val="50000"/>
                            </a:schemeClr>
                          </a:solidFill>
                          <a:effectLst/>
                          <a:latin typeface="+mn-lt"/>
                        </a:rPr>
                        <a:t>Median</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GB" sz="1200" b="0" i="0" dirty="0">
                          <a:solidFill>
                            <a:schemeClr val="accent1">
                              <a:lumMod val="50000"/>
                            </a:schemeClr>
                          </a:solidFill>
                          <a:effectLst/>
                          <a:latin typeface="+mn-lt"/>
                        </a:rPr>
                        <a:t>Not reached</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GB" sz="1200" b="0" i="0" dirty="0">
                          <a:solidFill>
                            <a:schemeClr val="accent1">
                              <a:lumMod val="50000"/>
                            </a:schemeClr>
                          </a:solidFill>
                          <a:effectLst/>
                          <a:latin typeface="+mn-lt"/>
                        </a:rPr>
                        <a:t>Not reached</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466586509"/>
                  </a:ext>
                </a:extLst>
              </a:tr>
              <a:tr h="234916">
                <a:tc>
                  <a:txBody>
                    <a:bodyPr/>
                    <a:lstStyle/>
                    <a:p>
                      <a:pPr>
                        <a:lnSpc>
                          <a:spcPts val="1340"/>
                        </a:lnSpc>
                        <a:spcAft>
                          <a:spcPts val="0"/>
                        </a:spcAft>
                      </a:pPr>
                      <a:endParaRPr lang="en-GB" sz="1200" b="0" i="0" dirty="0">
                        <a:solidFill>
                          <a:schemeClr val="accent1">
                            <a:lumMod val="50000"/>
                          </a:schemeClr>
                        </a:solidFill>
                        <a:effectLst/>
                        <a:latin typeface="Avenir Next Medium" panose="020B0503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ts val="1340"/>
                        </a:lnSpc>
                        <a:spcAft>
                          <a:spcPts val="0"/>
                        </a:spcAft>
                      </a:pPr>
                      <a:r>
                        <a:rPr lang="en-US" sz="1200" b="0" i="0" dirty="0">
                          <a:solidFill>
                            <a:schemeClr val="accent1">
                              <a:lumMod val="50000"/>
                            </a:schemeClr>
                          </a:solidFill>
                          <a:effectLst/>
                          <a:latin typeface="+mn-lt"/>
                        </a:rPr>
                        <a:t>6 months</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340"/>
                        </a:lnSpc>
                        <a:spcBef>
                          <a:spcPts val="0"/>
                        </a:spcBef>
                        <a:spcAft>
                          <a:spcPts val="0"/>
                        </a:spcAft>
                      </a:pPr>
                      <a:r>
                        <a:rPr lang="en-US" sz="1200" b="0" i="0" kern="1200" dirty="0">
                          <a:solidFill>
                            <a:schemeClr val="accent1">
                              <a:lumMod val="50000"/>
                            </a:schemeClr>
                          </a:solidFill>
                          <a:effectLst/>
                          <a:latin typeface="+mn-lt"/>
                        </a:rPr>
                        <a:t>69% [43%, 85%]</a:t>
                      </a:r>
                      <a:endParaRPr lang="en-US" sz="1200" b="0" i="0" kern="1200" dirty="0">
                        <a:solidFill>
                          <a:schemeClr val="accent1">
                            <a:lumMod val="50000"/>
                          </a:schemeClr>
                        </a:solidFill>
                        <a:effectLst/>
                        <a:latin typeface="+mn-lt"/>
                        <a:ea typeface="DengXian" panose="02010600030101010101" pitchFamily="2" charset="-122"/>
                        <a:cs typeface="Calibri" panose="020F0502020204030204" pitchFamily="34" charset="0"/>
                      </a:endParaRPr>
                    </a:p>
                  </a:txBody>
                  <a:tcPr marL="68580" marR="68580" marT="9525" marB="0" anchor="ctr"/>
                </a:tc>
                <a:tc>
                  <a:txBody>
                    <a:bodyPr/>
                    <a:lstStyle/>
                    <a:p>
                      <a:pPr marL="0" marR="0" algn="r">
                        <a:lnSpc>
                          <a:spcPts val="1340"/>
                        </a:lnSpc>
                        <a:spcBef>
                          <a:spcPts val="0"/>
                        </a:spcBef>
                        <a:spcAft>
                          <a:spcPts val="0"/>
                        </a:spcAft>
                      </a:pPr>
                      <a:r>
                        <a:rPr lang="en-US" sz="1200" b="0" i="0" kern="1200" dirty="0">
                          <a:solidFill>
                            <a:schemeClr val="accent1">
                              <a:lumMod val="50000"/>
                            </a:schemeClr>
                          </a:solidFill>
                          <a:effectLst/>
                          <a:latin typeface="+mn-lt"/>
                        </a:rPr>
                        <a:t>85% [52%, 96%]</a:t>
                      </a:r>
                      <a:endParaRPr lang="en-US" sz="1200" b="0" i="0" kern="1200" dirty="0">
                        <a:solidFill>
                          <a:schemeClr val="accent1">
                            <a:lumMod val="50000"/>
                          </a:schemeClr>
                        </a:solidFill>
                        <a:effectLst/>
                        <a:latin typeface="+mn-lt"/>
                        <a:ea typeface="DengXian" panose="02010600030101010101" pitchFamily="2" charset="-122"/>
                        <a:cs typeface="Calibri" panose="020F0502020204030204" pitchFamily="34" charset="0"/>
                      </a:endParaRPr>
                    </a:p>
                  </a:txBody>
                  <a:tcPr marL="68580" marR="68580" marT="9525" marB="0" anchor="ctr"/>
                </a:tc>
                <a:extLst>
                  <a:ext uri="{0D108BD9-81ED-4DB2-BD59-A6C34878D82A}">
                    <a16:rowId xmlns:a16="http://schemas.microsoft.com/office/drawing/2014/main" val="3099819602"/>
                  </a:ext>
                </a:extLst>
              </a:tr>
              <a:tr h="234916">
                <a:tc>
                  <a:txBody>
                    <a:bodyPr/>
                    <a:lstStyle/>
                    <a:p>
                      <a:pPr>
                        <a:lnSpc>
                          <a:spcPts val="1340"/>
                        </a:lnSpc>
                        <a:spcAft>
                          <a:spcPts val="0"/>
                        </a:spcAft>
                      </a:pPr>
                      <a:endParaRPr lang="en-GB" sz="1200" b="0" i="0" dirty="0">
                        <a:solidFill>
                          <a:schemeClr val="accent1">
                            <a:lumMod val="50000"/>
                          </a:schemeClr>
                        </a:solidFill>
                        <a:effectLst/>
                        <a:latin typeface="Avenir Next Medium" panose="020B0503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ts val="1340"/>
                        </a:lnSpc>
                        <a:spcAft>
                          <a:spcPts val="0"/>
                        </a:spcAft>
                      </a:pPr>
                      <a:r>
                        <a:rPr lang="en-GB" sz="1200" b="0" i="0" dirty="0">
                          <a:solidFill>
                            <a:schemeClr val="accent1">
                              <a:lumMod val="50000"/>
                            </a:schemeClr>
                          </a:solidFill>
                          <a:effectLst/>
                          <a:latin typeface="+mn-lt"/>
                        </a:rPr>
                        <a:t>12 months</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marL="0" marR="0" algn="r">
                        <a:lnSpc>
                          <a:spcPts val="1340"/>
                        </a:lnSpc>
                        <a:spcBef>
                          <a:spcPts val="0"/>
                        </a:spcBef>
                        <a:spcAft>
                          <a:spcPts val="0"/>
                        </a:spcAft>
                      </a:pPr>
                      <a:r>
                        <a:rPr lang="en-US" sz="1200" b="0" i="0" kern="1200" dirty="0">
                          <a:solidFill>
                            <a:schemeClr val="accent1">
                              <a:lumMod val="50000"/>
                            </a:schemeClr>
                          </a:solidFill>
                          <a:effectLst/>
                          <a:latin typeface="+mn-lt"/>
                        </a:rPr>
                        <a:t>52% [28%, 71%]</a:t>
                      </a:r>
                      <a:endParaRPr lang="en-US" sz="1200" b="0" i="0" kern="1200" dirty="0">
                        <a:solidFill>
                          <a:schemeClr val="accent1">
                            <a:lumMod val="50000"/>
                          </a:schemeClr>
                        </a:solidFill>
                        <a:effectLst/>
                        <a:latin typeface="+mn-lt"/>
                        <a:ea typeface="DengXian" panose="02010600030101010101" pitchFamily="2" charset="-122"/>
                        <a:cs typeface="Calibri" panose="020F0502020204030204" pitchFamily="34" charset="0"/>
                      </a:endParaRPr>
                    </a:p>
                  </a:txBody>
                  <a:tcPr marL="68580" marR="68580" marT="9525" marB="0" anchor="ctr"/>
                </a:tc>
                <a:tc>
                  <a:txBody>
                    <a:bodyPr/>
                    <a:lstStyle/>
                    <a:p>
                      <a:pPr marL="0" marR="0" algn="r">
                        <a:lnSpc>
                          <a:spcPts val="1340"/>
                        </a:lnSpc>
                        <a:spcBef>
                          <a:spcPts val="0"/>
                        </a:spcBef>
                        <a:spcAft>
                          <a:spcPts val="0"/>
                        </a:spcAft>
                      </a:pPr>
                      <a:r>
                        <a:rPr lang="en-US" sz="1200" b="0" i="0" kern="1200" dirty="0">
                          <a:solidFill>
                            <a:schemeClr val="accent1">
                              <a:lumMod val="50000"/>
                            </a:schemeClr>
                          </a:solidFill>
                          <a:effectLst/>
                          <a:latin typeface="+mn-lt"/>
                        </a:rPr>
                        <a:t>60% [29%, 81%]</a:t>
                      </a:r>
                      <a:endParaRPr lang="en-US" sz="1200" b="0" i="0" kern="1200" dirty="0">
                        <a:solidFill>
                          <a:schemeClr val="accent1">
                            <a:lumMod val="50000"/>
                          </a:schemeClr>
                        </a:solidFill>
                        <a:effectLst/>
                        <a:latin typeface="+mn-lt"/>
                        <a:ea typeface="DengXian" panose="02010600030101010101" pitchFamily="2" charset="-122"/>
                        <a:cs typeface="Calibri" panose="020F0502020204030204" pitchFamily="34" charset="0"/>
                      </a:endParaRPr>
                    </a:p>
                  </a:txBody>
                  <a:tcPr marL="68580" marR="68580" marT="9525" marB="0" anchor="ctr"/>
                </a:tc>
                <a:extLst>
                  <a:ext uri="{0D108BD9-81ED-4DB2-BD59-A6C34878D82A}">
                    <a16:rowId xmlns:a16="http://schemas.microsoft.com/office/drawing/2014/main" val="2504427636"/>
                  </a:ext>
                </a:extLst>
              </a:tr>
              <a:tr h="310013">
                <a:tc>
                  <a:txBody>
                    <a:bodyPr/>
                    <a:lstStyle/>
                    <a:p>
                      <a:pPr marL="0" marR="0" lvl="0" indent="0" algn="l" defTabSz="914400" rtl="0" eaLnBrk="1" fontAlgn="auto" latinLnBrk="0" hangingPunct="1">
                        <a:lnSpc>
                          <a:spcPts val="1340"/>
                        </a:lnSpc>
                        <a:spcBef>
                          <a:spcPts val="0"/>
                        </a:spcBef>
                        <a:spcAft>
                          <a:spcPts val="0"/>
                        </a:spcAft>
                        <a:buClrTx/>
                        <a:buSzTx/>
                        <a:buFontTx/>
                        <a:buNone/>
                        <a:tabLst/>
                        <a:defRPr/>
                      </a:pPr>
                      <a:r>
                        <a:rPr lang="en-GB" sz="1200" b="0" i="0" dirty="0">
                          <a:solidFill>
                            <a:schemeClr val="accent1">
                              <a:lumMod val="50000"/>
                            </a:schemeClr>
                          </a:solidFill>
                          <a:effectLst/>
                          <a:latin typeface="Avenir Next Medium" panose="020B0503020202020204" pitchFamily="34" charset="0"/>
                        </a:rPr>
                        <a:t>OS</a:t>
                      </a:r>
                      <a:endParaRPr lang="en-GB" sz="1200" b="0" i="0" dirty="0">
                        <a:solidFill>
                          <a:schemeClr val="accent1">
                            <a:lumMod val="50000"/>
                          </a:schemeClr>
                        </a:solidFill>
                        <a:effectLst/>
                        <a:latin typeface="Avenir Next Medium" panose="020B050302020202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nSpc>
                          <a:spcPts val="1340"/>
                        </a:lnSpc>
                        <a:spcAft>
                          <a:spcPts val="0"/>
                        </a:spcAft>
                      </a:pP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99618738"/>
                  </a:ext>
                </a:extLst>
              </a:tr>
              <a:tr h="234916">
                <a:tc>
                  <a:txBody>
                    <a:bodyPr/>
                    <a:lstStyle/>
                    <a:p>
                      <a:pPr>
                        <a:lnSpc>
                          <a:spcPts val="1340"/>
                        </a:lnSpc>
                        <a:spcAft>
                          <a:spcPts val="0"/>
                        </a:spcAft>
                      </a:pPr>
                      <a:endParaRPr lang="en-GB" sz="1200" b="0" i="0" dirty="0">
                        <a:solidFill>
                          <a:schemeClr val="accent1">
                            <a:lumMod val="50000"/>
                          </a:schemeClr>
                        </a:solidFill>
                        <a:effectLst/>
                        <a:latin typeface="Avenir Next Medium" panose="020B0503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ts val="1340"/>
                        </a:lnSpc>
                        <a:spcAft>
                          <a:spcPts val="0"/>
                        </a:spcAft>
                      </a:pPr>
                      <a:r>
                        <a:rPr lang="en-US" sz="1200" b="0" i="0" dirty="0">
                          <a:solidFill>
                            <a:schemeClr val="accent1">
                              <a:lumMod val="50000"/>
                            </a:schemeClr>
                          </a:solidFill>
                          <a:effectLst/>
                          <a:latin typeface="+mn-lt"/>
                        </a:rPr>
                        <a:t>Median</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US" sz="1200" b="0" i="0" dirty="0">
                          <a:solidFill>
                            <a:schemeClr val="accent1">
                              <a:lumMod val="50000"/>
                            </a:schemeClr>
                          </a:solidFill>
                          <a:effectLst/>
                          <a:latin typeface="+mn-lt"/>
                        </a:rPr>
                        <a:t>Not reached</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US" sz="1200" b="0" i="0" dirty="0">
                          <a:solidFill>
                            <a:schemeClr val="accent1">
                              <a:lumMod val="50000"/>
                            </a:schemeClr>
                          </a:solidFill>
                          <a:effectLst/>
                          <a:latin typeface="+mn-lt"/>
                        </a:rPr>
                        <a:t>Not reached</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08488811"/>
                  </a:ext>
                </a:extLst>
              </a:tr>
              <a:tr h="234916">
                <a:tc>
                  <a:txBody>
                    <a:bodyPr/>
                    <a:lstStyle/>
                    <a:p>
                      <a:pPr>
                        <a:lnSpc>
                          <a:spcPts val="1340"/>
                        </a:lnSpc>
                        <a:spcAft>
                          <a:spcPts val="0"/>
                        </a:spcAft>
                      </a:pPr>
                      <a:endParaRPr lang="en-GB" sz="1200" b="0" i="0">
                        <a:solidFill>
                          <a:schemeClr val="accent1">
                            <a:lumMod val="50000"/>
                          </a:schemeClr>
                        </a:solidFill>
                        <a:effectLst/>
                        <a:latin typeface="Avenir Next Medium" panose="020B0503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ts val="1340"/>
                        </a:lnSpc>
                        <a:spcAft>
                          <a:spcPts val="0"/>
                        </a:spcAft>
                      </a:pPr>
                      <a:r>
                        <a:rPr lang="en-US" sz="1200" b="0" i="0" dirty="0">
                          <a:solidFill>
                            <a:schemeClr val="accent1">
                              <a:lumMod val="50000"/>
                            </a:schemeClr>
                          </a:solidFill>
                          <a:effectLst/>
                          <a:latin typeface="+mn-lt"/>
                        </a:rPr>
                        <a:t>6 months</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US" sz="1200" b="0" i="0" dirty="0">
                          <a:solidFill>
                            <a:schemeClr val="accent1">
                              <a:lumMod val="50000"/>
                            </a:schemeClr>
                          </a:solidFill>
                          <a:effectLst/>
                          <a:latin typeface="+mn-lt"/>
                        </a:rPr>
                        <a:t>68% [43%, 84%]</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US" sz="1200" b="0" i="0" dirty="0">
                          <a:solidFill>
                            <a:schemeClr val="accent1">
                              <a:lumMod val="50000"/>
                            </a:schemeClr>
                          </a:solidFill>
                          <a:effectLst/>
                          <a:latin typeface="+mn-lt"/>
                        </a:rPr>
                        <a:t>85% [51%, 96%]</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584329919"/>
                  </a:ext>
                </a:extLst>
              </a:tr>
              <a:tr h="234916">
                <a:tc>
                  <a:txBody>
                    <a:bodyPr/>
                    <a:lstStyle/>
                    <a:p>
                      <a:pPr>
                        <a:lnSpc>
                          <a:spcPts val="1340"/>
                        </a:lnSpc>
                        <a:spcAft>
                          <a:spcPts val="0"/>
                        </a:spcAft>
                      </a:pPr>
                      <a:endParaRPr lang="en-GB" sz="1200" b="0" i="0" dirty="0">
                        <a:solidFill>
                          <a:schemeClr val="accent1">
                            <a:lumMod val="50000"/>
                          </a:schemeClr>
                        </a:solidFill>
                        <a:effectLst/>
                        <a:latin typeface="Avenir Next Medium" panose="020B050302020202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ts val="1340"/>
                        </a:lnSpc>
                        <a:spcAft>
                          <a:spcPts val="0"/>
                        </a:spcAft>
                      </a:pPr>
                      <a:r>
                        <a:rPr lang="en-GB" sz="1200" b="0" i="0" dirty="0">
                          <a:solidFill>
                            <a:schemeClr val="accent1">
                              <a:lumMod val="50000"/>
                            </a:schemeClr>
                          </a:solidFill>
                          <a:effectLst/>
                          <a:latin typeface="+mn-lt"/>
                        </a:rPr>
                        <a:t>12 months</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GB" sz="1200" b="0" i="0" dirty="0">
                          <a:solidFill>
                            <a:schemeClr val="accent1">
                              <a:lumMod val="50000"/>
                            </a:schemeClr>
                          </a:solidFill>
                          <a:effectLst/>
                          <a:latin typeface="+mn-lt"/>
                        </a:rPr>
                        <a:t>63% [37%, 80%]</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r">
                        <a:lnSpc>
                          <a:spcPts val="1340"/>
                        </a:lnSpc>
                        <a:spcAft>
                          <a:spcPts val="0"/>
                        </a:spcAft>
                      </a:pPr>
                      <a:r>
                        <a:rPr lang="en-GB" sz="1200" b="0" i="0" dirty="0">
                          <a:solidFill>
                            <a:schemeClr val="accent1">
                              <a:lumMod val="50000"/>
                            </a:schemeClr>
                          </a:solidFill>
                          <a:effectLst/>
                          <a:latin typeface="+mn-lt"/>
                        </a:rPr>
                        <a:t>76% [43%, 92%]</a:t>
                      </a:r>
                      <a:endParaRPr lang="en-GB" sz="1200" b="0" i="0" dirty="0">
                        <a:solidFill>
                          <a:schemeClr val="accent1">
                            <a:lumMod val="50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337525308"/>
                  </a:ext>
                </a:extLst>
              </a:tr>
            </a:tbl>
          </a:graphicData>
        </a:graphic>
      </p:graphicFrame>
      <p:pic>
        <p:nvPicPr>
          <p:cNvPr id="29" name="Picture 28">
            <a:extLst>
              <a:ext uri="{FF2B5EF4-FFF2-40B4-BE49-F238E27FC236}">
                <a16:creationId xmlns:a16="http://schemas.microsoft.com/office/drawing/2014/main" id="{5DA0B425-9627-CD4C-8BC5-B6ED21DFEA46}"/>
              </a:ext>
            </a:extLst>
          </p:cNvPr>
          <p:cNvPicPr>
            <a:picLocks noChangeAspect="1"/>
          </p:cNvPicPr>
          <p:nvPr/>
        </p:nvPicPr>
        <p:blipFill rotWithShape="1">
          <a:blip r:embed="rId3"/>
          <a:srcRect r="7239"/>
          <a:stretch/>
        </p:blipFill>
        <p:spPr>
          <a:xfrm>
            <a:off x="673033" y="5834165"/>
            <a:ext cx="878181" cy="719136"/>
          </a:xfrm>
          <a:prstGeom prst="rect">
            <a:avLst/>
          </a:prstGeom>
        </p:spPr>
      </p:pic>
    </p:spTree>
    <p:extLst>
      <p:ext uri="{BB962C8B-B14F-4D97-AF65-F5344CB8AC3E}">
        <p14:creationId xmlns:p14="http://schemas.microsoft.com/office/powerpoint/2010/main" val="1485711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63BB82-ACB4-4DF9-B755-76CCC013B92B}"/>
              </a:ext>
            </a:extLst>
          </p:cNvPr>
          <p:cNvSpPr/>
          <p:nvPr/>
        </p:nvSpPr>
        <p:spPr>
          <a:xfrm>
            <a:off x="656692" y="5369711"/>
            <a:ext cx="10442578" cy="984885"/>
          </a:xfrm>
          <a:prstGeom prst="rect">
            <a:avLst/>
          </a:prstGeom>
        </p:spPr>
        <p:txBody>
          <a:bodyPr wrap="square">
            <a:spAutoFit/>
          </a:bodyPr>
          <a:lstStyle/>
          <a:p>
            <a:pPr marL="0" marR="0" lvl="0" indent="-228600" algn="l" defTabSz="914400" rtl="0" eaLnBrk="1" fontAlgn="auto" latinLnBrk="0" hangingPunct="1">
              <a:lnSpc>
                <a:spcPct val="100000"/>
              </a:lnSpc>
              <a:spcBef>
                <a:spcPts val="1200"/>
              </a:spcBef>
              <a:spcAft>
                <a:spcPts val="0"/>
              </a:spcAft>
              <a:buClr>
                <a:srgbClr val="00ACB8"/>
              </a:buClr>
              <a:buSzPct val="120000"/>
              <a:buFont typeface="Courier New" panose="02070309020205020404" pitchFamily="49" charset="0"/>
              <a:buChar char="o"/>
              <a:tabLst/>
              <a:defRPr/>
            </a:pPr>
            <a:r>
              <a:rPr kumimoji="0" lang="en-US" sz="1600" b="0" i="0" u="none" strike="noStrike" kern="1200" cap="none" spc="0" normalizeH="0" baseline="0" noProof="0" dirty="0">
                <a:ln>
                  <a:noFill/>
                </a:ln>
                <a:solidFill>
                  <a:srgbClr val="4472C4">
                    <a:lumMod val="50000"/>
                  </a:srgbClr>
                </a:solidFill>
                <a:effectLst/>
                <a:uLnTx/>
                <a:uFillTx/>
                <a:ea typeface="+mn-ea"/>
                <a:cs typeface="Calibri" panose="020F0502020204030204" pitchFamily="34" charset="0"/>
              </a:rPr>
              <a:t>Approximately 50% of blinatumomab and inotuzumab patients </a:t>
            </a:r>
            <a:r>
              <a:rPr kumimoji="0" lang="en-GB" sz="1600" b="0" i="0" u="none" strike="noStrike" kern="1200" cap="none" spc="0" normalizeH="0" baseline="0" noProof="0" dirty="0">
                <a:ln>
                  <a:noFill/>
                </a:ln>
                <a:solidFill>
                  <a:srgbClr val="4472C4">
                    <a:lumMod val="50000"/>
                  </a:srgbClr>
                </a:solidFill>
                <a:effectLst/>
                <a:uLnTx/>
                <a:uFillTx/>
                <a:ea typeface="+mn-ea"/>
                <a:cs typeface="Calibri" panose="020F0502020204030204" pitchFamily="34" charset="0"/>
              </a:rPr>
              <a:t>received subsequent HSCT</a:t>
            </a:r>
            <a:endParaRPr kumimoji="0" lang="en-US" sz="1600" b="0" i="0" u="none" strike="noStrike" kern="1200" cap="none" spc="0" normalizeH="0" baseline="0" noProof="0" dirty="0">
              <a:ln>
                <a:noFill/>
              </a:ln>
              <a:solidFill>
                <a:srgbClr val="4472C4">
                  <a:lumMod val="50000"/>
                </a:srgbClr>
              </a:solidFill>
              <a:effectLst/>
              <a:uLnTx/>
              <a:uFillTx/>
              <a:ea typeface="+mn-ea"/>
              <a:cs typeface="Calibri" panose="020F0502020204030204" pitchFamily="34" charset="0"/>
            </a:endParaRPr>
          </a:p>
          <a:p>
            <a:pPr marL="192024" marR="0" lvl="0" indent="-228600" algn="l" defTabSz="914400" rtl="0" eaLnBrk="1" fontAlgn="auto" latinLnBrk="0" hangingPunct="1">
              <a:lnSpc>
                <a:spcPct val="100000"/>
              </a:lnSpc>
              <a:spcBef>
                <a:spcPts val="1200"/>
              </a:spcBef>
              <a:spcAft>
                <a:spcPts val="0"/>
              </a:spcAft>
              <a:buClr>
                <a:srgbClr val="00ACB8"/>
              </a:buClr>
              <a:buSzPct val="120000"/>
              <a:buFont typeface="Courier New" panose="02070309020205020404" pitchFamily="49" charset="0"/>
              <a:buChar char="o"/>
              <a:tabLst/>
              <a:defRPr/>
            </a:pPr>
            <a:r>
              <a:rPr kumimoji="0" lang="en-US" sz="1600" b="0" i="0" u="none" strike="noStrike" kern="1200" cap="none" spc="0" normalizeH="0" baseline="0" noProof="0" dirty="0">
                <a:ln>
                  <a:noFill/>
                </a:ln>
                <a:solidFill>
                  <a:srgbClr val="4472C4">
                    <a:lumMod val="50000"/>
                  </a:srgbClr>
                </a:solidFill>
                <a:effectLst/>
                <a:uLnTx/>
                <a:uFillTx/>
                <a:ea typeface="+mn-ea"/>
                <a:cs typeface="Calibri" panose="020F0502020204030204" pitchFamily="34" charset="0"/>
              </a:rPr>
              <a:t>Veno-Occlusive Disease (VoD) during treatment and following subsequent HSCT, with the latter causing a higher post-HSCT non-relapse mortality rate, has limited inotuzumab uptake</a:t>
            </a:r>
            <a:endParaRPr kumimoji="0" lang="en-GB" sz="1600" b="0" i="0" u="none" strike="noStrike" kern="1200" cap="none" spc="0" normalizeH="0" baseline="0" noProof="0" dirty="0">
              <a:ln>
                <a:noFill/>
              </a:ln>
              <a:solidFill>
                <a:srgbClr val="4472C4">
                  <a:lumMod val="50000"/>
                </a:srgbClr>
              </a:solidFill>
              <a:effectLst/>
              <a:uLnTx/>
              <a:uFillTx/>
              <a:ea typeface="+mn-ea"/>
              <a:cs typeface="Calibri" panose="020F0502020204030204" pitchFamily="34" charset="0"/>
            </a:endParaRPr>
          </a:p>
        </p:txBody>
      </p:sp>
      <p:sp>
        <p:nvSpPr>
          <p:cNvPr id="9" name="Title 5">
            <a:extLst>
              <a:ext uri="{FF2B5EF4-FFF2-40B4-BE49-F238E27FC236}">
                <a16:creationId xmlns:a16="http://schemas.microsoft.com/office/drawing/2014/main" id="{E808A02A-ECDC-BC49-A923-94A0E1339A2B}"/>
              </a:ext>
            </a:extLst>
          </p:cNvPr>
          <p:cNvSpPr txBox="1">
            <a:spLocks/>
          </p:cNvSpPr>
          <p:nvPr/>
        </p:nvSpPr>
        <p:spPr>
          <a:xfrm>
            <a:off x="653504" y="312270"/>
            <a:ext cx="9986594"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00ACB8"/>
                </a:solidFill>
                <a:effectLst/>
                <a:uLnTx/>
                <a:uFillTx/>
                <a:latin typeface="+mn-lt"/>
                <a:ea typeface="+mj-ea"/>
                <a:cs typeface="+mj-cs"/>
              </a:rPr>
              <a:t>AUTO1 has potential as a standalone therapy</a:t>
            </a:r>
            <a:br>
              <a:rPr kumimoji="0" lang="en-US" sz="2200" b="0" i="0" u="none" strike="noStrike" kern="1200" cap="none" spc="0" normalizeH="0" baseline="0" noProof="0" dirty="0">
                <a:ln>
                  <a:noFill/>
                </a:ln>
                <a:solidFill>
                  <a:srgbClr val="00ACB8"/>
                </a:solidFill>
                <a:effectLst/>
                <a:uLnTx/>
                <a:uFillTx/>
                <a:latin typeface="+mn-lt"/>
                <a:ea typeface="+mj-ea"/>
                <a:cs typeface="+mj-cs"/>
              </a:rPr>
            </a:br>
            <a:r>
              <a:rPr kumimoji="0" lang="en-US" sz="1600" b="0" i="0" u="none" strike="noStrike" kern="1200" cap="none" spc="0" normalizeH="0" baseline="0" noProof="0" dirty="0">
                <a:ln>
                  <a:noFill/>
                </a:ln>
                <a:solidFill>
                  <a:prstClr val="white"/>
                </a:solidFill>
                <a:effectLst/>
                <a:uLnTx/>
                <a:uFillTx/>
                <a:latin typeface="+mn-lt"/>
                <a:ea typeface="+mj-ea"/>
                <a:cs typeface="+mj-cs"/>
              </a:rPr>
              <a:t>A cross study comparison of AUTO1 vs current standard of care</a:t>
            </a:r>
            <a:endParaRPr kumimoji="0" lang="en-GB" sz="1600" b="0" i="0" u="none" strike="noStrike" kern="1200" cap="none" spc="0" normalizeH="0" baseline="0" noProof="0" dirty="0">
              <a:ln>
                <a:noFill/>
              </a:ln>
              <a:solidFill>
                <a:prstClr val="white"/>
              </a:solidFill>
              <a:effectLst/>
              <a:uLnTx/>
              <a:uFillTx/>
              <a:latin typeface="+mn-lt"/>
              <a:ea typeface="+mj-ea"/>
              <a:cs typeface="+mj-cs"/>
            </a:endParaRPr>
          </a:p>
          <a:p>
            <a:pPr marL="0" marR="0" lvl="0" indent="0" algn="l" defTabSz="914400" rtl="0" eaLnBrk="1" fontAlgn="auto" latinLnBrk="0" hangingPunct="1">
              <a:lnSpc>
                <a:spcPts val="2400"/>
              </a:lnSpc>
              <a:spcBef>
                <a:spcPct val="0"/>
              </a:spcBef>
              <a:spcAft>
                <a:spcPts val="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mn-lt"/>
                <a:ea typeface="+mj-ea"/>
                <a:cs typeface="+mj-cs"/>
              </a:rPr>
            </a:br>
            <a:br>
              <a:rPr kumimoji="0" lang="en-GB" sz="2000" b="0" i="0" u="none" strike="noStrike" kern="1200" cap="none" spc="0" normalizeH="0" baseline="0" noProof="0" dirty="0">
                <a:ln>
                  <a:noFill/>
                </a:ln>
                <a:solidFill>
                  <a:prstClr val="white"/>
                </a:solidFill>
                <a:effectLst/>
                <a:uLnTx/>
                <a:uFillTx/>
                <a:latin typeface="+mn-lt"/>
                <a:ea typeface="+mj-ea"/>
                <a:cs typeface="+mj-cs"/>
              </a:rPr>
            </a:br>
            <a:endParaRPr kumimoji="0" lang="en-GB" sz="2000" b="0" i="0" u="none" strike="noStrike" kern="1200" cap="none" spc="0" normalizeH="0" baseline="0" noProof="0" dirty="0">
              <a:ln>
                <a:noFill/>
              </a:ln>
              <a:solidFill>
                <a:prstClr val="white"/>
              </a:solidFill>
              <a:effectLst/>
              <a:uLnTx/>
              <a:uFillTx/>
              <a:latin typeface="+mn-lt"/>
              <a:ea typeface="+mj-ea"/>
              <a:cs typeface="+mj-cs"/>
            </a:endParaRPr>
          </a:p>
        </p:txBody>
      </p:sp>
      <p:sp>
        <p:nvSpPr>
          <p:cNvPr id="11" name="Rectangle 10">
            <a:extLst>
              <a:ext uri="{FF2B5EF4-FFF2-40B4-BE49-F238E27FC236}">
                <a16:creationId xmlns:a16="http://schemas.microsoft.com/office/drawing/2014/main" id="{1166DAC0-4429-1540-B534-B05767F3500E}"/>
              </a:ext>
            </a:extLst>
          </p:cNvPr>
          <p:cNvSpPr/>
          <p:nvPr/>
        </p:nvSpPr>
        <p:spPr>
          <a:xfrm>
            <a:off x="744117" y="1989231"/>
            <a:ext cx="10595802" cy="353423"/>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EE1797C-E54F-104F-AEBF-A5BFFE8BC11D}"/>
              </a:ext>
            </a:extLst>
          </p:cNvPr>
          <p:cNvSpPr/>
          <p:nvPr/>
        </p:nvSpPr>
        <p:spPr>
          <a:xfrm>
            <a:off x="756893" y="3119528"/>
            <a:ext cx="10595802" cy="728031"/>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796CD54-D48C-B24F-8353-0E8FB56FD2F2}"/>
              </a:ext>
            </a:extLst>
          </p:cNvPr>
          <p:cNvCxnSpPr>
            <a:cxnSpLocks/>
          </p:cNvCxnSpPr>
          <p:nvPr/>
        </p:nvCxnSpPr>
        <p:spPr>
          <a:xfrm>
            <a:off x="763178" y="1976622"/>
            <a:ext cx="1055401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F98BFC-0139-8347-9CA3-24445D9F498B}"/>
              </a:ext>
            </a:extLst>
          </p:cNvPr>
          <p:cNvCxnSpPr>
            <a:cxnSpLocks/>
          </p:cNvCxnSpPr>
          <p:nvPr/>
        </p:nvCxnSpPr>
        <p:spPr>
          <a:xfrm flipV="1">
            <a:off x="11359187" y="1667178"/>
            <a:ext cx="0" cy="346663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9BB96E-193C-5148-A70F-F9975069FA8A}"/>
              </a:ext>
            </a:extLst>
          </p:cNvPr>
          <p:cNvCxnSpPr>
            <a:cxnSpLocks/>
          </p:cNvCxnSpPr>
          <p:nvPr/>
        </p:nvCxnSpPr>
        <p:spPr>
          <a:xfrm flipV="1">
            <a:off x="8989038" y="1989232"/>
            <a:ext cx="0" cy="314457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89967BE-2F6C-6443-B078-08D50FA0F5ED}"/>
              </a:ext>
            </a:extLst>
          </p:cNvPr>
          <p:cNvCxnSpPr>
            <a:cxnSpLocks/>
          </p:cNvCxnSpPr>
          <p:nvPr/>
        </p:nvCxnSpPr>
        <p:spPr>
          <a:xfrm flipH="1" flipV="1">
            <a:off x="750786" y="1989232"/>
            <a:ext cx="12392" cy="314457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E6E85D-12B4-F04F-B9FD-B40C8215D18A}"/>
              </a:ext>
            </a:extLst>
          </p:cNvPr>
          <p:cNvCxnSpPr>
            <a:cxnSpLocks/>
          </p:cNvCxnSpPr>
          <p:nvPr/>
        </p:nvCxnSpPr>
        <p:spPr>
          <a:xfrm>
            <a:off x="763178" y="3119530"/>
            <a:ext cx="1059600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54CC849-5B18-C543-B4D2-953DE37A110D}"/>
              </a:ext>
            </a:extLst>
          </p:cNvPr>
          <p:cNvCxnSpPr>
            <a:cxnSpLocks/>
          </p:cNvCxnSpPr>
          <p:nvPr/>
        </p:nvCxnSpPr>
        <p:spPr>
          <a:xfrm>
            <a:off x="744116" y="2734534"/>
            <a:ext cx="1059213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4FAC3B8-C7A4-A34B-A3FD-C417C7D35DC9}"/>
              </a:ext>
            </a:extLst>
          </p:cNvPr>
          <p:cNvCxnSpPr>
            <a:cxnSpLocks/>
          </p:cNvCxnSpPr>
          <p:nvPr/>
        </p:nvCxnSpPr>
        <p:spPr>
          <a:xfrm>
            <a:off x="763178" y="4298716"/>
            <a:ext cx="1059062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074E70-C825-564D-8E03-DD8306F894C6}"/>
              </a:ext>
            </a:extLst>
          </p:cNvPr>
          <p:cNvCxnSpPr>
            <a:cxnSpLocks/>
          </p:cNvCxnSpPr>
          <p:nvPr/>
        </p:nvCxnSpPr>
        <p:spPr>
          <a:xfrm>
            <a:off x="744116" y="3846514"/>
            <a:ext cx="1058674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9A5FA9-E9E5-9C47-A954-DC47E6D13B01}"/>
              </a:ext>
            </a:extLst>
          </p:cNvPr>
          <p:cNvCxnSpPr>
            <a:cxnSpLocks/>
          </p:cNvCxnSpPr>
          <p:nvPr/>
        </p:nvCxnSpPr>
        <p:spPr>
          <a:xfrm>
            <a:off x="776849" y="5133806"/>
            <a:ext cx="1055401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FC251E-C2B1-CA4C-B0CA-E125DC50EDFA}"/>
              </a:ext>
            </a:extLst>
          </p:cNvPr>
          <p:cNvCxnSpPr>
            <a:cxnSpLocks/>
          </p:cNvCxnSpPr>
          <p:nvPr/>
        </p:nvCxnSpPr>
        <p:spPr>
          <a:xfrm flipV="1">
            <a:off x="3525790" y="1667178"/>
            <a:ext cx="0" cy="344946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4B3D366-EF44-5140-8768-09FE5079A7D5}"/>
              </a:ext>
            </a:extLst>
          </p:cNvPr>
          <p:cNvCxnSpPr>
            <a:cxnSpLocks/>
          </p:cNvCxnSpPr>
          <p:nvPr/>
        </p:nvCxnSpPr>
        <p:spPr>
          <a:xfrm>
            <a:off x="750786" y="2342655"/>
            <a:ext cx="1059213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BC7EBA5C-A56F-3D4C-B47D-505E73255EF8}"/>
              </a:ext>
            </a:extLst>
          </p:cNvPr>
          <p:cNvSpPr/>
          <p:nvPr/>
        </p:nvSpPr>
        <p:spPr>
          <a:xfrm>
            <a:off x="753171" y="4298716"/>
            <a:ext cx="10586748" cy="383948"/>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1" name="Straight Connector 50">
            <a:extLst>
              <a:ext uri="{FF2B5EF4-FFF2-40B4-BE49-F238E27FC236}">
                <a16:creationId xmlns:a16="http://schemas.microsoft.com/office/drawing/2014/main" id="{BD527878-8A20-614B-BEA5-86936133FAD7}"/>
              </a:ext>
            </a:extLst>
          </p:cNvPr>
          <p:cNvCxnSpPr>
            <a:cxnSpLocks/>
          </p:cNvCxnSpPr>
          <p:nvPr/>
        </p:nvCxnSpPr>
        <p:spPr>
          <a:xfrm>
            <a:off x="776849" y="4682664"/>
            <a:ext cx="1057695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5B80CFE7-8185-3C4D-9723-0EC5684F25D7}"/>
              </a:ext>
            </a:extLst>
          </p:cNvPr>
          <p:cNvSpPr/>
          <p:nvPr/>
        </p:nvSpPr>
        <p:spPr>
          <a:xfrm>
            <a:off x="5013499" y="1588404"/>
            <a:ext cx="1738978" cy="3652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4" name="Straight Connector 53">
            <a:extLst>
              <a:ext uri="{FF2B5EF4-FFF2-40B4-BE49-F238E27FC236}">
                <a16:creationId xmlns:a16="http://schemas.microsoft.com/office/drawing/2014/main" id="{35C74918-FC36-D649-8937-8AF4B5DC928C}"/>
              </a:ext>
            </a:extLst>
          </p:cNvPr>
          <p:cNvCxnSpPr>
            <a:cxnSpLocks/>
          </p:cNvCxnSpPr>
          <p:nvPr/>
        </p:nvCxnSpPr>
        <p:spPr>
          <a:xfrm flipV="1">
            <a:off x="5006830" y="1667178"/>
            <a:ext cx="6669" cy="344946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651BF7E-A0F8-6347-A3D5-163E640B784E}"/>
              </a:ext>
            </a:extLst>
          </p:cNvPr>
          <p:cNvCxnSpPr>
            <a:cxnSpLocks/>
          </p:cNvCxnSpPr>
          <p:nvPr/>
        </p:nvCxnSpPr>
        <p:spPr>
          <a:xfrm flipV="1">
            <a:off x="6746937" y="1667178"/>
            <a:ext cx="5540" cy="344946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4" name="Content Placeholder 4">
            <a:extLst>
              <a:ext uri="{FF2B5EF4-FFF2-40B4-BE49-F238E27FC236}">
                <a16:creationId xmlns:a16="http://schemas.microsoft.com/office/drawing/2014/main" id="{79E58E7B-0A60-F64F-8FBC-74B6BD5695B0}"/>
              </a:ext>
            </a:extLst>
          </p:cNvPr>
          <p:cNvGraphicFramePr>
            <a:graphicFrameLocks/>
          </p:cNvGraphicFramePr>
          <p:nvPr>
            <p:extLst>
              <p:ext uri="{D42A27DB-BD31-4B8C-83A1-F6EECF244321}">
                <p14:modId xmlns:p14="http://schemas.microsoft.com/office/powerpoint/2010/main" val="2152946394"/>
              </p:ext>
            </p:extLst>
          </p:nvPr>
        </p:nvGraphicFramePr>
        <p:xfrm>
          <a:off x="653504" y="1635537"/>
          <a:ext cx="10705681" cy="3529912"/>
        </p:xfrm>
        <a:graphic>
          <a:graphicData uri="http://schemas.openxmlformats.org/drawingml/2006/table">
            <a:tbl>
              <a:tblPr>
                <a:tableStyleId>{2D5ABB26-0587-4C30-8999-92F81FD0307C}</a:tableStyleId>
              </a:tblPr>
              <a:tblGrid>
                <a:gridCol w="2378043">
                  <a:extLst>
                    <a:ext uri="{9D8B030D-6E8A-4147-A177-3AD203B41FA5}">
                      <a16:colId xmlns:a16="http://schemas.microsoft.com/office/drawing/2014/main" val="3563778395"/>
                    </a:ext>
                  </a:extLst>
                </a:gridCol>
                <a:gridCol w="2341128">
                  <a:extLst>
                    <a:ext uri="{9D8B030D-6E8A-4147-A177-3AD203B41FA5}">
                      <a16:colId xmlns:a16="http://schemas.microsoft.com/office/drawing/2014/main" val="622119667"/>
                    </a:ext>
                  </a:extLst>
                </a:gridCol>
                <a:gridCol w="1321891">
                  <a:extLst>
                    <a:ext uri="{9D8B030D-6E8A-4147-A177-3AD203B41FA5}">
                      <a16:colId xmlns:a16="http://schemas.microsoft.com/office/drawing/2014/main" val="2843036442"/>
                    </a:ext>
                  </a:extLst>
                </a:gridCol>
                <a:gridCol w="2211214">
                  <a:extLst>
                    <a:ext uri="{9D8B030D-6E8A-4147-A177-3AD203B41FA5}">
                      <a16:colId xmlns:a16="http://schemas.microsoft.com/office/drawing/2014/main" val="2034697426"/>
                    </a:ext>
                  </a:extLst>
                </a:gridCol>
                <a:gridCol w="2453405">
                  <a:extLst>
                    <a:ext uri="{9D8B030D-6E8A-4147-A177-3AD203B41FA5}">
                      <a16:colId xmlns:a16="http://schemas.microsoft.com/office/drawing/2014/main" val="3720609407"/>
                    </a:ext>
                  </a:extLst>
                </a:gridCol>
              </a:tblGrid>
              <a:tr h="329028">
                <a:tc rowSpan="2">
                  <a:txBody>
                    <a:bodyPr/>
                    <a:lstStyle/>
                    <a:p>
                      <a:pPr marL="112395">
                        <a:lnSpc>
                          <a:spcPct val="100000"/>
                        </a:lnSpc>
                        <a:spcBef>
                          <a:spcPts val="944"/>
                        </a:spcBef>
                      </a:pPr>
                      <a:endParaRPr sz="1400" b="0" i="0" dirty="0">
                        <a:solidFill>
                          <a:schemeClr val="accent1">
                            <a:lumMod val="50000"/>
                          </a:schemeClr>
                        </a:solidFill>
                        <a:latin typeface="+mn-lt"/>
                        <a:cs typeface="Calibri"/>
                      </a:endParaRPr>
                    </a:p>
                  </a:txBody>
                  <a:tcPr marL="0" marR="0" marT="90011" marB="0" anchor="ctr"/>
                </a:tc>
                <a:tc>
                  <a:txBody>
                    <a:bodyPr/>
                    <a:lstStyle/>
                    <a:p>
                      <a:pPr marL="112395" marR="0" lvl="0" indent="0" algn="ctr" defTabSz="685783" rtl="0" eaLnBrk="1" fontAlgn="auto" latinLnBrk="0" hangingPunct="1">
                        <a:lnSpc>
                          <a:spcPct val="100000"/>
                        </a:lnSpc>
                        <a:spcBef>
                          <a:spcPts val="944"/>
                        </a:spcBef>
                        <a:spcAft>
                          <a:spcPts val="0"/>
                        </a:spcAft>
                        <a:buClrTx/>
                        <a:buSzTx/>
                        <a:buFontTx/>
                        <a:buNone/>
                        <a:tabLst/>
                        <a:defRPr/>
                      </a:pPr>
                      <a:r>
                        <a:rPr kumimoji="0" lang="en-US" sz="1400" b="0" i="0" u="none" strike="noStrike" kern="1200" cap="none" spc="0" normalizeH="0" baseline="0" noProof="0" dirty="0">
                          <a:ln>
                            <a:noFill/>
                          </a:ln>
                          <a:solidFill>
                            <a:schemeClr val="accent1">
                              <a:lumMod val="50000"/>
                            </a:schemeClr>
                          </a:solidFill>
                          <a:effectLst/>
                          <a:uLnTx/>
                          <a:uFillTx/>
                          <a:latin typeface="+mn-lt"/>
                        </a:rPr>
                        <a:t>AUTO1</a:t>
                      </a:r>
                      <a:r>
                        <a:rPr kumimoji="0" lang="en-US" sz="1400" b="0" i="0" u="none" strike="noStrike" kern="1200" cap="none" spc="0" normalizeH="0" baseline="30000" noProof="0" dirty="0">
                          <a:ln>
                            <a:noFill/>
                          </a:ln>
                          <a:solidFill>
                            <a:schemeClr val="accent1">
                              <a:lumMod val="50000"/>
                            </a:schemeClr>
                          </a:solidFill>
                          <a:effectLst/>
                          <a:uLnTx/>
                          <a:uFillTx/>
                          <a:latin typeface="+mn-lt"/>
                        </a:rPr>
                        <a:t>1</a:t>
                      </a:r>
                      <a:endParaRPr kumimoji="0" lang="en-GB" sz="1400" b="0" i="0" u="none" strike="noStrike" kern="1200" cap="none" spc="0" normalizeH="0" baseline="0" noProof="0" dirty="0">
                        <a:ln>
                          <a:noFill/>
                        </a:ln>
                        <a:solidFill>
                          <a:schemeClr val="accent1">
                            <a:lumMod val="50000"/>
                          </a:schemeClr>
                        </a:solidFill>
                        <a:effectLst/>
                        <a:uLnTx/>
                        <a:uFillTx/>
                        <a:latin typeface="+mn-lt"/>
                        <a:ea typeface="+mn-ea"/>
                        <a:cs typeface="Calibri" panose="020F0502020204030204" pitchFamily="34" charset="0"/>
                      </a:endParaRPr>
                    </a:p>
                  </a:txBody>
                  <a:tcPr marL="68580" marR="68580" marT="34290" marB="34290" anchor="ctr"/>
                </a:tc>
                <a:tc>
                  <a:txBody>
                    <a:bodyPr/>
                    <a:lstStyle/>
                    <a:p>
                      <a:pPr marL="112395" marR="0" lvl="0" indent="0" algn="ctr" defTabSz="685783" rtl="0" eaLnBrk="1" fontAlgn="auto" latinLnBrk="0" hangingPunct="1">
                        <a:lnSpc>
                          <a:spcPct val="100000"/>
                        </a:lnSpc>
                        <a:spcBef>
                          <a:spcPts val="944"/>
                        </a:spcBef>
                        <a:spcAft>
                          <a:spcPts val="0"/>
                        </a:spcAft>
                        <a:buClrTx/>
                        <a:buSzTx/>
                        <a:buFontTx/>
                        <a:buNone/>
                        <a:tabLst/>
                        <a:defRPr/>
                      </a:pPr>
                      <a:endParaRPr kumimoji="0" lang="en-GB" sz="1400" b="0" i="0" u="none" strike="noStrike" kern="1200" cap="none" spc="0" normalizeH="0" baseline="0" noProof="0" dirty="0">
                        <a:ln>
                          <a:noFill/>
                        </a:ln>
                        <a:solidFill>
                          <a:schemeClr val="accent1">
                            <a:lumMod val="50000"/>
                          </a:schemeClr>
                        </a:solidFill>
                        <a:effectLst/>
                        <a:uLnTx/>
                        <a:uFillTx/>
                        <a:latin typeface="+mn-lt"/>
                        <a:ea typeface="+mn-ea"/>
                        <a:cs typeface="Calibri" panose="020F0502020204030204" pitchFamily="34" charset="0"/>
                      </a:endParaRPr>
                    </a:p>
                  </a:txBody>
                  <a:tcPr marL="68580" marR="68580" marT="34290" marB="34290" anchor="ctr"/>
                </a:tc>
                <a:tc gridSpan="2">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1">
                              <a:lumMod val="50000"/>
                            </a:schemeClr>
                          </a:solidFill>
                          <a:effectLst/>
                          <a:uLnTx/>
                          <a:uFillTx/>
                          <a:latin typeface="+mn-lt"/>
                        </a:rPr>
                        <a:t>Standard of Care</a:t>
                      </a:r>
                      <a:endParaRPr kumimoji="0" lang="en-GB" sz="1400" b="0" i="0" u="none" strike="noStrike" kern="1200" cap="none" spc="0" normalizeH="0" baseline="0" noProof="0" dirty="0">
                        <a:ln>
                          <a:noFill/>
                        </a:ln>
                        <a:solidFill>
                          <a:schemeClr val="accent1">
                            <a:lumMod val="50000"/>
                          </a:schemeClr>
                        </a:solidFill>
                        <a:effectLst/>
                        <a:uLnTx/>
                        <a:uFillTx/>
                        <a:latin typeface="+mn-lt"/>
                        <a:ea typeface="+mn-ea"/>
                        <a:cs typeface="Calibri" panose="020F0502020204030204" pitchFamily="34" charset="0"/>
                      </a:endParaRPr>
                    </a:p>
                  </a:txBody>
                  <a:tcPr marL="68580" marR="68580" marT="34290" marB="3429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chemeClr val="bg1"/>
                        </a:solidFill>
                        <a:latin typeface="+mj-lt"/>
                        <a:cs typeface="Calibri" panose="020F0502020204030204" pitchFamily="34" charset="0"/>
                      </a:endParaRPr>
                    </a:p>
                  </a:txBody>
                  <a:tcPr marL="68580" marR="68580" marT="34290" marB="34290" anchor="ctr">
                    <a:solidFill>
                      <a:schemeClr val="accent1"/>
                    </a:solidFill>
                  </a:tcPr>
                </a:tc>
                <a:extLst>
                  <a:ext uri="{0D108BD9-81ED-4DB2-BD59-A6C34878D82A}">
                    <a16:rowId xmlns:a16="http://schemas.microsoft.com/office/drawing/2014/main" val="2336004063"/>
                  </a:ext>
                </a:extLst>
              </a:tr>
              <a:tr h="413890">
                <a:tc vMerge="1">
                  <a:txBody>
                    <a:bodyPr/>
                    <a:lstStyle/>
                    <a:p>
                      <a:pPr marL="112395">
                        <a:lnSpc>
                          <a:spcPct val="100000"/>
                        </a:lnSpc>
                        <a:spcBef>
                          <a:spcPts val="944"/>
                        </a:spcBef>
                      </a:pPr>
                      <a:endParaRPr sz="1800" dirty="0">
                        <a:solidFill>
                          <a:schemeClr val="bg1"/>
                        </a:solidFill>
                        <a:latin typeface="+mj-lt"/>
                        <a:cs typeface="Calibri"/>
                      </a:endParaRPr>
                    </a:p>
                  </a:txBody>
                  <a:tcPr marL="0" marR="0" marT="90011"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L="112395" algn="ctr" defTabSz="685783" rtl="0" eaLnBrk="1" latinLnBrk="0" hangingPunct="1">
                        <a:lnSpc>
                          <a:spcPct val="100000"/>
                        </a:lnSpc>
                        <a:spcBef>
                          <a:spcPts val="944"/>
                        </a:spcBef>
                      </a:pPr>
                      <a:r>
                        <a:rPr lang="da-DK" sz="1400" b="0" i="0" kern="1200" dirty="0">
                          <a:solidFill>
                            <a:schemeClr val="accent1">
                              <a:lumMod val="50000"/>
                            </a:schemeClr>
                          </a:solidFill>
                          <a:latin typeface="+mn-lt"/>
                        </a:rPr>
                        <a:t>All patients</a:t>
                      </a:r>
                      <a:endParaRPr lang="da-DK" sz="1400" b="0" i="0" kern="1200" dirty="0">
                        <a:solidFill>
                          <a:schemeClr val="accent1">
                            <a:lumMod val="50000"/>
                          </a:schemeClr>
                        </a:solidFill>
                        <a:latin typeface="+mn-lt"/>
                        <a:ea typeface="+mn-ea"/>
                        <a:cs typeface="Calibri" panose="020F0502020204030204" pitchFamily="34" charset="0"/>
                      </a:endParaRPr>
                    </a:p>
                  </a:txBody>
                  <a:tcPr marL="68580" marR="68580" marT="34290" marB="34290" anchor="ctr"/>
                </a:tc>
                <a:tc>
                  <a:txBody>
                    <a:bodyPr/>
                    <a:lstStyle/>
                    <a:p>
                      <a:pPr marL="112395" algn="ctr" defTabSz="685783" rtl="0" eaLnBrk="1" latinLnBrk="0" hangingPunct="1">
                        <a:lnSpc>
                          <a:spcPct val="100000"/>
                        </a:lnSpc>
                        <a:spcBef>
                          <a:spcPts val="944"/>
                        </a:spcBef>
                      </a:pPr>
                      <a:endParaRPr lang="da-DK" sz="1400" b="0" i="0" kern="1200" dirty="0">
                        <a:solidFill>
                          <a:schemeClr val="accent1">
                            <a:lumMod val="50000"/>
                          </a:schemeClr>
                        </a:solidFill>
                        <a:latin typeface="+mn-lt"/>
                        <a:ea typeface="+mn-ea"/>
                        <a:cs typeface="Calibri" panose="020F0502020204030204" pitchFamily="34" charset="0"/>
                      </a:endParaRPr>
                    </a:p>
                  </a:txBody>
                  <a:tcPr marL="68580" marR="68580" marT="34290" marB="34290" anchor="ctr"/>
                </a:tc>
                <a:tc>
                  <a:txBody>
                    <a:bodyPr/>
                    <a:lstStyle/>
                    <a:p>
                      <a:pPr algn="ctr"/>
                      <a:r>
                        <a:rPr lang="en-US" sz="1400" b="0" i="0" dirty="0">
                          <a:solidFill>
                            <a:schemeClr val="accent1">
                              <a:lumMod val="50000"/>
                            </a:schemeClr>
                          </a:solidFill>
                          <a:latin typeface="+mn-lt"/>
                        </a:rPr>
                        <a:t>Blinatumomab</a:t>
                      </a:r>
                      <a:r>
                        <a:rPr lang="en-US" sz="1400" b="0" i="0" baseline="30000" dirty="0">
                          <a:solidFill>
                            <a:schemeClr val="accent1">
                              <a:lumMod val="50000"/>
                            </a:schemeClr>
                          </a:solidFill>
                          <a:latin typeface="+mn-lt"/>
                        </a:rPr>
                        <a:t>2</a:t>
                      </a:r>
                      <a:endParaRPr lang="en-GB" sz="1400" b="0" i="0" dirty="0">
                        <a:solidFill>
                          <a:schemeClr val="accent1">
                            <a:lumMod val="50000"/>
                          </a:schemeClr>
                        </a:solidFill>
                        <a:latin typeface="+mn-lt"/>
                        <a:cs typeface="Calibri" panose="020F0502020204030204"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kern="1200" dirty="0" err="1">
                          <a:solidFill>
                            <a:schemeClr val="accent1">
                              <a:lumMod val="50000"/>
                            </a:schemeClr>
                          </a:solidFill>
                          <a:effectLst/>
                          <a:latin typeface="+mn-lt"/>
                        </a:rPr>
                        <a:t>Inotuzumab</a:t>
                      </a:r>
                      <a:r>
                        <a:rPr lang="en-US" sz="1400" b="0" i="0" baseline="30000" dirty="0">
                          <a:solidFill>
                            <a:schemeClr val="accent1">
                              <a:lumMod val="50000"/>
                            </a:schemeClr>
                          </a:solidFill>
                          <a:latin typeface="+mn-lt"/>
                        </a:rPr>
                        <a:t>3</a:t>
                      </a:r>
                      <a:endParaRPr lang="en-GB" sz="1400" b="0" i="0" dirty="0">
                        <a:solidFill>
                          <a:schemeClr val="accent1">
                            <a:lumMod val="50000"/>
                          </a:schemeClr>
                        </a:solidFill>
                        <a:latin typeface="+mn-lt"/>
                        <a:cs typeface="Calibri" panose="020F0502020204030204" pitchFamily="34" charset="0"/>
                      </a:endParaRPr>
                    </a:p>
                  </a:txBody>
                  <a:tcPr marL="68580" marR="68580" marT="34290" marB="34290" anchor="ctr"/>
                </a:tc>
                <a:extLst>
                  <a:ext uri="{0D108BD9-81ED-4DB2-BD59-A6C34878D82A}">
                    <a16:rowId xmlns:a16="http://schemas.microsoft.com/office/drawing/2014/main" val="2608601100"/>
                  </a:ext>
                </a:extLst>
              </a:tr>
              <a:tr h="370703">
                <a:tc>
                  <a:txBody>
                    <a:bodyPr/>
                    <a:lstStyle/>
                    <a:p>
                      <a:pPr marL="255270">
                        <a:lnSpc>
                          <a:spcPct val="150000"/>
                        </a:lnSpc>
                        <a:spcBef>
                          <a:spcPts val="325"/>
                        </a:spcBef>
                      </a:pPr>
                      <a:r>
                        <a:rPr sz="1400" b="0" i="0" spc="-5" dirty="0">
                          <a:solidFill>
                            <a:schemeClr val="accent1">
                              <a:lumMod val="50000"/>
                            </a:schemeClr>
                          </a:solidFill>
                          <a:latin typeface="+mn-lt"/>
                        </a:rPr>
                        <a:t>Patient</a:t>
                      </a:r>
                      <a:r>
                        <a:rPr sz="1400" b="0" i="0" spc="-10" dirty="0">
                          <a:solidFill>
                            <a:schemeClr val="accent1">
                              <a:lumMod val="50000"/>
                            </a:schemeClr>
                          </a:solidFill>
                          <a:latin typeface="+mn-lt"/>
                        </a:rPr>
                        <a:t> </a:t>
                      </a:r>
                      <a:r>
                        <a:rPr sz="1400" b="0" i="0" spc="-5" dirty="0">
                          <a:solidFill>
                            <a:schemeClr val="accent1">
                              <a:lumMod val="50000"/>
                            </a:schemeClr>
                          </a:solidFill>
                          <a:latin typeface="+mn-lt"/>
                        </a:rPr>
                        <a:t>Numbers</a:t>
                      </a:r>
                      <a:endParaRPr sz="1400" b="0" i="0" dirty="0">
                        <a:solidFill>
                          <a:schemeClr val="accent1">
                            <a:lumMod val="50000"/>
                          </a:schemeClr>
                        </a:solidFill>
                        <a:latin typeface="+mn-lt"/>
                        <a:cs typeface="Calibri" panose="020F0502020204030204" pitchFamily="34" charset="0"/>
                      </a:endParaRPr>
                    </a:p>
                  </a:txBody>
                  <a:tcPr marL="0" marR="0" marT="30956" marB="0"/>
                </a:tc>
                <a:tc>
                  <a:txBody>
                    <a:bodyPr/>
                    <a:lstStyle/>
                    <a:p>
                      <a:pPr marL="75565" algn="ctr">
                        <a:lnSpc>
                          <a:spcPct val="150000"/>
                        </a:lnSpc>
                        <a:spcBef>
                          <a:spcPts val="325"/>
                        </a:spcBef>
                      </a:pPr>
                      <a:r>
                        <a:rPr lang="en-US" sz="1400" b="0" i="0" dirty="0">
                          <a:solidFill>
                            <a:schemeClr val="accent1">
                              <a:lumMod val="50000"/>
                            </a:schemeClr>
                          </a:solidFill>
                          <a:latin typeface="+mn-lt"/>
                        </a:rPr>
                        <a:t>19</a:t>
                      </a:r>
                      <a:endParaRPr sz="1400" b="0" i="0" dirty="0">
                        <a:solidFill>
                          <a:schemeClr val="accent1">
                            <a:lumMod val="50000"/>
                          </a:schemeClr>
                        </a:solidFill>
                        <a:latin typeface="+mn-lt"/>
                        <a:cs typeface="Calibri" panose="020F0502020204030204" pitchFamily="34" charset="0"/>
                      </a:endParaRPr>
                    </a:p>
                  </a:txBody>
                  <a:tcPr marL="0" marR="0" marT="30956" marB="0"/>
                </a:tc>
                <a:tc>
                  <a:txBody>
                    <a:bodyPr/>
                    <a:lstStyle/>
                    <a:p>
                      <a:pPr marL="75565" algn="ctr">
                        <a:lnSpc>
                          <a:spcPct val="150000"/>
                        </a:lnSpc>
                        <a:spcBef>
                          <a:spcPts val="325"/>
                        </a:spcBef>
                      </a:pPr>
                      <a:endParaRPr lang="en-GB" sz="1400" b="0" i="0" dirty="0">
                        <a:solidFill>
                          <a:schemeClr val="accent1">
                            <a:lumMod val="50000"/>
                          </a:schemeClr>
                        </a:solidFill>
                        <a:latin typeface="+mn-lt"/>
                        <a:cs typeface="Calibri" panose="020F0502020204030204" pitchFamily="34" charset="0"/>
                      </a:endParaRPr>
                    </a:p>
                  </a:txBody>
                  <a:tcPr marL="0" marR="0" marT="30956" marB="0"/>
                </a:tc>
                <a:tc>
                  <a:txBody>
                    <a:bodyPr/>
                    <a:lstStyle/>
                    <a:p>
                      <a:pPr algn="ctr">
                        <a:lnSpc>
                          <a:spcPct val="150000"/>
                        </a:lnSpc>
                      </a:pPr>
                      <a:r>
                        <a:rPr lang="en-US" sz="1400" b="0" i="0" dirty="0">
                          <a:solidFill>
                            <a:schemeClr val="accent1">
                              <a:lumMod val="50000"/>
                            </a:schemeClr>
                          </a:solidFill>
                          <a:latin typeface="+mn-lt"/>
                        </a:rPr>
                        <a:t>271</a:t>
                      </a:r>
                      <a:endParaRPr lang="en-GB" sz="1400" b="0" i="0" dirty="0">
                        <a:solidFill>
                          <a:schemeClr val="accent1">
                            <a:lumMod val="50000"/>
                          </a:schemeClr>
                        </a:solidFill>
                        <a:latin typeface="+mn-lt"/>
                        <a:cs typeface="Calibri" panose="020F0502020204030204" pitchFamily="34" charset="0"/>
                      </a:endParaRPr>
                    </a:p>
                  </a:txBody>
                  <a:tcPr marL="68580" marR="68580" marT="34290" marB="34290"/>
                </a:tc>
                <a:tc>
                  <a:txBody>
                    <a:bodyPr/>
                    <a:lstStyle/>
                    <a:p>
                      <a:pPr algn="ctr">
                        <a:lnSpc>
                          <a:spcPct val="150000"/>
                        </a:lnSpc>
                      </a:pPr>
                      <a:r>
                        <a:rPr lang="en-US" sz="1400" b="0" i="0" kern="1200" dirty="0">
                          <a:solidFill>
                            <a:schemeClr val="accent1">
                              <a:lumMod val="50000"/>
                            </a:schemeClr>
                          </a:solidFill>
                          <a:latin typeface="+mn-lt"/>
                          <a:ea typeface="+mn-ea"/>
                          <a:cs typeface="+mn-cs"/>
                        </a:rPr>
                        <a:t>109</a:t>
                      </a:r>
                      <a:endParaRPr lang="en-GB" sz="1400" b="0" i="0" kern="1200" dirty="0">
                        <a:solidFill>
                          <a:schemeClr val="accent1">
                            <a:lumMod val="50000"/>
                          </a:schemeClr>
                        </a:solidFill>
                        <a:latin typeface="+mn-lt"/>
                        <a:ea typeface="+mn-ea"/>
                        <a:cs typeface="+mn-cs"/>
                      </a:endParaRPr>
                    </a:p>
                  </a:txBody>
                  <a:tcPr marL="68580" marR="68580" marT="34290" marB="34290"/>
                </a:tc>
                <a:extLst>
                  <a:ext uri="{0D108BD9-81ED-4DB2-BD59-A6C34878D82A}">
                    <a16:rowId xmlns:a16="http://schemas.microsoft.com/office/drawing/2014/main" val="2959618076"/>
                  </a:ext>
                </a:extLst>
              </a:tr>
              <a:tr h="502508">
                <a:tc>
                  <a:txBody>
                    <a:bodyPr/>
                    <a:lstStyle/>
                    <a:p>
                      <a:pPr marL="255270">
                        <a:lnSpc>
                          <a:spcPct val="150000"/>
                        </a:lnSpc>
                        <a:spcBef>
                          <a:spcPts val="475"/>
                        </a:spcBef>
                      </a:pPr>
                      <a:r>
                        <a:rPr lang="en-US" sz="1400" b="0" i="0" spc="-5" dirty="0">
                          <a:solidFill>
                            <a:schemeClr val="accent1">
                              <a:lumMod val="50000"/>
                            </a:schemeClr>
                          </a:solidFill>
                          <a:latin typeface="+mn-lt"/>
                        </a:rPr>
                        <a:t>C</a:t>
                      </a:r>
                      <a:r>
                        <a:rPr sz="1400" b="0" i="0" spc="-5" dirty="0">
                          <a:solidFill>
                            <a:schemeClr val="accent1">
                              <a:lumMod val="50000"/>
                            </a:schemeClr>
                          </a:solidFill>
                          <a:latin typeface="+mn-lt"/>
                        </a:rPr>
                        <a:t>R</a:t>
                      </a:r>
                      <a:r>
                        <a:rPr lang="en-GB" sz="1400" b="0" i="0" spc="-5" dirty="0">
                          <a:solidFill>
                            <a:schemeClr val="accent1">
                              <a:lumMod val="50000"/>
                            </a:schemeClr>
                          </a:solidFill>
                          <a:latin typeface="+mn-lt"/>
                        </a:rPr>
                        <a:t>/ </a:t>
                      </a:r>
                      <a:r>
                        <a:rPr lang="en-GB" sz="1400" b="0" i="0" spc="-5" dirty="0" err="1">
                          <a:solidFill>
                            <a:schemeClr val="accent1">
                              <a:lumMod val="50000"/>
                            </a:schemeClr>
                          </a:solidFill>
                          <a:latin typeface="+mn-lt"/>
                        </a:rPr>
                        <a:t>CRi</a:t>
                      </a:r>
                      <a:r>
                        <a:rPr lang="en-US" sz="1400" b="0" i="0" spc="-5" dirty="0">
                          <a:solidFill>
                            <a:schemeClr val="accent1">
                              <a:lumMod val="50000"/>
                            </a:schemeClr>
                          </a:solidFill>
                          <a:latin typeface="+mn-lt"/>
                        </a:rPr>
                        <a:t> Rate</a:t>
                      </a:r>
                      <a:endParaRPr sz="1400" b="0" i="0" dirty="0">
                        <a:solidFill>
                          <a:schemeClr val="accent1">
                            <a:lumMod val="50000"/>
                          </a:schemeClr>
                        </a:solidFill>
                        <a:latin typeface="+mn-lt"/>
                        <a:cs typeface="Calibri" panose="020F0502020204030204" pitchFamily="34" charset="0"/>
                      </a:endParaRPr>
                    </a:p>
                  </a:txBody>
                  <a:tcPr marL="0" marR="0" marT="45244" marB="0"/>
                </a:tc>
                <a:tc>
                  <a:txBody>
                    <a:bodyPr/>
                    <a:lstStyle/>
                    <a:p>
                      <a:pPr marL="75565" algn="ctr">
                        <a:lnSpc>
                          <a:spcPct val="150000"/>
                        </a:lnSpc>
                        <a:spcBef>
                          <a:spcPts val="475"/>
                        </a:spcBef>
                      </a:pPr>
                      <a:r>
                        <a:rPr lang="en-US" sz="1400" b="0" i="0" dirty="0">
                          <a:solidFill>
                            <a:schemeClr val="accent1">
                              <a:lumMod val="50000"/>
                            </a:schemeClr>
                          </a:solidFill>
                          <a:latin typeface="+mn-lt"/>
                        </a:rPr>
                        <a:t>84%</a:t>
                      </a:r>
                      <a:endParaRPr sz="1400" b="0" i="0" dirty="0">
                        <a:solidFill>
                          <a:schemeClr val="accent1">
                            <a:lumMod val="50000"/>
                          </a:schemeClr>
                        </a:solidFill>
                        <a:latin typeface="+mn-lt"/>
                        <a:cs typeface="Calibri" panose="020F0502020204030204" pitchFamily="34" charset="0"/>
                      </a:endParaRPr>
                    </a:p>
                  </a:txBody>
                  <a:tcPr marL="0" marR="0" marT="45244" marB="0"/>
                </a:tc>
                <a:tc>
                  <a:txBody>
                    <a:bodyPr/>
                    <a:lstStyle/>
                    <a:p>
                      <a:pPr marL="75565" algn="ctr">
                        <a:lnSpc>
                          <a:spcPct val="150000"/>
                        </a:lnSpc>
                        <a:spcBef>
                          <a:spcPts val="475"/>
                        </a:spcBef>
                      </a:pPr>
                      <a:endParaRPr lang="en-GB" sz="1400" b="0" i="0" dirty="0">
                        <a:solidFill>
                          <a:schemeClr val="accent1">
                            <a:lumMod val="50000"/>
                          </a:schemeClr>
                        </a:solidFill>
                        <a:latin typeface="+mn-lt"/>
                        <a:cs typeface="Calibri" panose="020F0502020204030204" pitchFamily="34" charset="0"/>
                      </a:endParaRPr>
                    </a:p>
                  </a:txBody>
                  <a:tcPr marL="0" marR="0" marT="45244" marB="0"/>
                </a:tc>
                <a:tc>
                  <a:txBody>
                    <a:bodyPr/>
                    <a:lstStyle/>
                    <a:p>
                      <a:pPr algn="ctr">
                        <a:lnSpc>
                          <a:spcPct val="150000"/>
                        </a:lnSpc>
                      </a:pPr>
                      <a:r>
                        <a:rPr lang="en-US" sz="1400" b="0" i="0" dirty="0">
                          <a:solidFill>
                            <a:schemeClr val="accent1">
                              <a:lumMod val="50000"/>
                            </a:schemeClr>
                          </a:solidFill>
                          <a:latin typeface="+mn-lt"/>
                        </a:rPr>
                        <a:t>44%</a:t>
                      </a:r>
                      <a:endParaRPr lang="en-GB" sz="1400" b="0" i="0" dirty="0">
                        <a:solidFill>
                          <a:schemeClr val="accent1">
                            <a:lumMod val="50000"/>
                          </a:schemeClr>
                        </a:solidFill>
                        <a:latin typeface="+mn-lt"/>
                        <a:cs typeface="Calibri" panose="020F0502020204030204" pitchFamily="34" charset="0"/>
                      </a:endParaRPr>
                    </a:p>
                  </a:txBody>
                  <a:tcPr marL="68580" marR="68580" marT="34290" marB="34290"/>
                </a:tc>
                <a:tc>
                  <a:txBody>
                    <a:bodyPr/>
                    <a:lstStyle/>
                    <a:p>
                      <a:pPr algn="ctr">
                        <a:lnSpc>
                          <a:spcPct val="150000"/>
                        </a:lnSpc>
                      </a:pPr>
                      <a:r>
                        <a:rPr lang="en-US" sz="1400" b="0" i="0" dirty="0">
                          <a:solidFill>
                            <a:schemeClr val="accent1">
                              <a:lumMod val="50000"/>
                            </a:schemeClr>
                          </a:solidFill>
                          <a:latin typeface="+mn-lt"/>
                        </a:rPr>
                        <a:t>80.7%</a:t>
                      </a:r>
                      <a:endParaRPr lang="en-GB" sz="1400" b="0" i="0" dirty="0">
                        <a:solidFill>
                          <a:schemeClr val="accent1">
                            <a:lumMod val="50000"/>
                          </a:schemeClr>
                        </a:solidFill>
                        <a:latin typeface="+mn-lt"/>
                        <a:cs typeface="Calibri" panose="020F0502020204030204" pitchFamily="34" charset="0"/>
                      </a:endParaRPr>
                    </a:p>
                  </a:txBody>
                  <a:tcPr marL="68580" marR="68580" marT="34290" marB="34290"/>
                </a:tc>
                <a:extLst>
                  <a:ext uri="{0D108BD9-81ED-4DB2-BD59-A6C34878D82A}">
                    <a16:rowId xmlns:a16="http://schemas.microsoft.com/office/drawing/2014/main" val="2309015819"/>
                  </a:ext>
                </a:extLst>
              </a:tr>
              <a:tr h="642551">
                <a:tc>
                  <a:txBody>
                    <a:bodyPr/>
                    <a:lstStyle/>
                    <a:p>
                      <a:pPr marL="255270">
                        <a:lnSpc>
                          <a:spcPct val="100000"/>
                        </a:lnSpc>
                        <a:spcBef>
                          <a:spcPts val="475"/>
                        </a:spcBef>
                      </a:pPr>
                      <a:r>
                        <a:rPr sz="1400" b="0" i="0" dirty="0">
                          <a:solidFill>
                            <a:schemeClr val="accent1">
                              <a:lumMod val="50000"/>
                            </a:schemeClr>
                          </a:solidFill>
                          <a:latin typeface="+mn-lt"/>
                        </a:rPr>
                        <a:t>EFS </a:t>
                      </a:r>
                      <a:r>
                        <a:rPr lang="en-US" sz="1400" b="0" i="0" dirty="0">
                          <a:solidFill>
                            <a:schemeClr val="accent1">
                              <a:lumMod val="50000"/>
                            </a:schemeClr>
                          </a:solidFill>
                          <a:latin typeface="+mn-lt"/>
                        </a:rPr>
                        <a:t>6m </a:t>
                      </a:r>
                    </a:p>
                    <a:p>
                      <a:pPr marL="255270">
                        <a:lnSpc>
                          <a:spcPct val="100000"/>
                        </a:lnSpc>
                        <a:spcBef>
                          <a:spcPts val="475"/>
                        </a:spcBef>
                      </a:pPr>
                      <a:r>
                        <a:rPr lang="en-US" sz="1400" b="1" i="1" dirty="0">
                          <a:solidFill>
                            <a:schemeClr val="accent1">
                              <a:lumMod val="50000"/>
                            </a:schemeClr>
                          </a:solidFill>
                          <a:latin typeface="+mn-lt"/>
                        </a:rPr>
                        <a:t>(EFS 12m)</a:t>
                      </a:r>
                      <a:endParaRPr sz="1400" b="1" i="1" dirty="0">
                        <a:solidFill>
                          <a:schemeClr val="accent1">
                            <a:lumMod val="50000"/>
                          </a:schemeClr>
                        </a:solidFill>
                        <a:latin typeface="+mn-lt"/>
                        <a:cs typeface="Calibri" panose="020F0502020204030204" pitchFamily="34" charset="0"/>
                      </a:endParaRPr>
                    </a:p>
                  </a:txBody>
                  <a:tcPr marL="0" marR="0" marT="45244" marB="0"/>
                </a:tc>
                <a:tc>
                  <a:txBody>
                    <a:bodyPr/>
                    <a:lstStyle/>
                    <a:p>
                      <a:pPr marL="75565" algn="ctr">
                        <a:lnSpc>
                          <a:spcPct val="100000"/>
                        </a:lnSpc>
                        <a:spcBef>
                          <a:spcPts val="475"/>
                        </a:spcBef>
                      </a:pPr>
                      <a:r>
                        <a:rPr lang="en-US" sz="1400" b="0" i="0" strike="noStrike" dirty="0">
                          <a:solidFill>
                            <a:schemeClr val="accent1">
                              <a:lumMod val="50000"/>
                            </a:schemeClr>
                          </a:solidFill>
                          <a:latin typeface="+mn-lt"/>
                        </a:rPr>
                        <a:t>69% </a:t>
                      </a:r>
                    </a:p>
                    <a:p>
                      <a:pPr marL="75565" algn="ctr">
                        <a:lnSpc>
                          <a:spcPct val="100000"/>
                        </a:lnSpc>
                        <a:spcBef>
                          <a:spcPts val="475"/>
                        </a:spcBef>
                      </a:pPr>
                      <a:r>
                        <a:rPr lang="en-US" sz="1400" b="1" i="1" strike="noStrike" dirty="0">
                          <a:solidFill>
                            <a:schemeClr val="accent1">
                              <a:lumMod val="50000"/>
                            </a:schemeClr>
                          </a:solidFill>
                          <a:latin typeface="+mn-lt"/>
                        </a:rPr>
                        <a:t>(52%)</a:t>
                      </a:r>
                      <a:endParaRPr lang="en-US" sz="1400" b="1" i="1" strike="sngStrike" dirty="0">
                        <a:solidFill>
                          <a:schemeClr val="accent1">
                            <a:lumMod val="50000"/>
                          </a:schemeClr>
                        </a:solidFill>
                        <a:latin typeface="+mn-lt"/>
                        <a:cs typeface="Calibri" panose="020F0502020204030204" pitchFamily="34" charset="0"/>
                      </a:endParaRPr>
                    </a:p>
                  </a:txBody>
                  <a:tcPr marL="0" marR="0" marT="45244" marB="0"/>
                </a:tc>
                <a:tc>
                  <a:txBody>
                    <a:bodyPr/>
                    <a:lstStyle/>
                    <a:p>
                      <a:pPr marL="75565" algn="ctr">
                        <a:lnSpc>
                          <a:spcPct val="150000"/>
                        </a:lnSpc>
                        <a:spcBef>
                          <a:spcPts val="475"/>
                        </a:spcBef>
                      </a:pPr>
                      <a:endParaRPr lang="en-US" sz="1400" b="0" i="0" strike="sngStrike" dirty="0">
                        <a:solidFill>
                          <a:schemeClr val="accent1">
                            <a:lumMod val="50000"/>
                          </a:schemeClr>
                        </a:solidFill>
                        <a:latin typeface="+mn-lt"/>
                        <a:cs typeface="Calibri" panose="020F0502020204030204" pitchFamily="34" charset="0"/>
                      </a:endParaRPr>
                    </a:p>
                  </a:txBody>
                  <a:tcPr marL="0" marR="0" marT="45244" marB="0" anchor="ctr"/>
                </a:tc>
                <a:tc>
                  <a:txBody>
                    <a:bodyPr/>
                    <a:lstStyle/>
                    <a:p>
                      <a:pPr marL="0" algn="ctr" defTabSz="914400" rtl="0" eaLnBrk="1" latinLnBrk="0" hangingPunct="1">
                        <a:lnSpc>
                          <a:spcPct val="150000"/>
                        </a:lnSpc>
                        <a:spcBef>
                          <a:spcPts val="475"/>
                        </a:spcBef>
                      </a:pPr>
                      <a:r>
                        <a:rPr lang="en-GB" sz="1400" b="0" i="0" kern="1200" dirty="0">
                          <a:solidFill>
                            <a:schemeClr val="accent1">
                              <a:lumMod val="50000"/>
                            </a:schemeClr>
                          </a:solidFill>
                          <a:latin typeface="+mn-lt"/>
                          <a:ea typeface="+mn-ea"/>
                          <a:cs typeface="+mn-cs"/>
                        </a:rPr>
                        <a:t>31%  </a:t>
                      </a:r>
                      <a:endParaRPr lang="en-US" sz="1400" b="0" i="0" kern="1200" dirty="0">
                        <a:solidFill>
                          <a:schemeClr val="accent1">
                            <a:lumMod val="50000"/>
                          </a:schemeClr>
                        </a:solidFill>
                        <a:latin typeface="+mn-lt"/>
                        <a:ea typeface="+mn-ea"/>
                        <a:cs typeface="+mn-cs"/>
                      </a:endParaRPr>
                    </a:p>
                  </a:txBody>
                  <a:tcPr marL="0" marR="0" marT="45244" marB="0"/>
                </a:tc>
                <a:tc>
                  <a:txBody>
                    <a:bodyPr/>
                    <a:lstStyle/>
                    <a:p>
                      <a:pPr marL="75565" algn="ctr">
                        <a:lnSpc>
                          <a:spcPct val="100000"/>
                        </a:lnSpc>
                        <a:spcBef>
                          <a:spcPts val="475"/>
                        </a:spcBef>
                      </a:pPr>
                      <a:r>
                        <a:rPr lang="en-US" sz="1400" b="0" i="0" strike="noStrike" dirty="0" err="1">
                          <a:solidFill>
                            <a:srgbClr val="002060"/>
                          </a:solidFill>
                          <a:latin typeface="+mn-lt"/>
                        </a:rPr>
                        <a:t>mPFS</a:t>
                      </a:r>
                      <a:r>
                        <a:rPr lang="en-US" sz="1400" b="0" i="0" strike="noStrike" dirty="0">
                          <a:solidFill>
                            <a:srgbClr val="002060"/>
                          </a:solidFill>
                          <a:latin typeface="+mn-lt"/>
                        </a:rPr>
                        <a:t> 5m</a:t>
                      </a:r>
                      <a:endParaRPr lang="en-US" sz="1400" b="1" i="1" strike="sngStrike" dirty="0">
                        <a:solidFill>
                          <a:srgbClr val="002060"/>
                        </a:solidFill>
                        <a:latin typeface="+mn-lt"/>
                        <a:cs typeface="Calibri" panose="020F0502020204030204" pitchFamily="34" charset="0"/>
                      </a:endParaRPr>
                    </a:p>
                  </a:txBody>
                  <a:tcPr marL="0" marR="0" marT="45244" marB="0"/>
                </a:tc>
                <a:extLst>
                  <a:ext uri="{0D108BD9-81ED-4DB2-BD59-A6C34878D82A}">
                    <a16:rowId xmlns:a16="http://schemas.microsoft.com/office/drawing/2014/main" val="3390395891"/>
                  </a:ext>
                </a:extLst>
              </a:tr>
              <a:tr h="422400">
                <a:tc>
                  <a:txBody>
                    <a:bodyPr/>
                    <a:lstStyle/>
                    <a:p>
                      <a:pPr marL="255270">
                        <a:lnSpc>
                          <a:spcPct val="150000"/>
                        </a:lnSpc>
                        <a:spcBef>
                          <a:spcPts val="475"/>
                        </a:spcBef>
                      </a:pPr>
                      <a:r>
                        <a:rPr sz="1400" b="0" i="0" spc="-5" dirty="0">
                          <a:solidFill>
                            <a:schemeClr val="accent1">
                              <a:lumMod val="50000"/>
                            </a:schemeClr>
                          </a:solidFill>
                          <a:latin typeface="+mn-lt"/>
                        </a:rPr>
                        <a:t>CRS </a:t>
                      </a:r>
                      <a:r>
                        <a:rPr sz="1400" b="0" i="0" dirty="0">
                          <a:solidFill>
                            <a:schemeClr val="accent1">
                              <a:lumMod val="50000"/>
                            </a:schemeClr>
                          </a:solidFill>
                          <a:latin typeface="+mn-lt"/>
                        </a:rPr>
                        <a:t>≥ </a:t>
                      </a:r>
                      <a:r>
                        <a:rPr sz="1400" b="0" i="0" spc="-5" dirty="0">
                          <a:solidFill>
                            <a:schemeClr val="accent1">
                              <a:lumMod val="50000"/>
                            </a:schemeClr>
                          </a:solidFill>
                          <a:latin typeface="+mn-lt"/>
                        </a:rPr>
                        <a:t>Grade</a:t>
                      </a:r>
                      <a:r>
                        <a:rPr sz="1400" b="0" i="0" spc="-20" dirty="0">
                          <a:solidFill>
                            <a:schemeClr val="accent1">
                              <a:lumMod val="50000"/>
                            </a:schemeClr>
                          </a:solidFill>
                          <a:latin typeface="+mn-lt"/>
                        </a:rPr>
                        <a:t> </a:t>
                      </a:r>
                      <a:r>
                        <a:rPr sz="1400" b="0" i="0" dirty="0">
                          <a:solidFill>
                            <a:schemeClr val="accent1">
                              <a:lumMod val="50000"/>
                            </a:schemeClr>
                          </a:solidFill>
                          <a:latin typeface="+mn-lt"/>
                        </a:rPr>
                        <a:t>3</a:t>
                      </a:r>
                      <a:r>
                        <a:rPr lang="en-GB" sz="1400" b="0" i="0" baseline="30000" dirty="0">
                          <a:solidFill>
                            <a:schemeClr val="accent1">
                              <a:lumMod val="50000"/>
                            </a:schemeClr>
                          </a:solidFill>
                          <a:latin typeface="+mn-lt"/>
                        </a:rPr>
                        <a:t>†</a:t>
                      </a:r>
                      <a:endParaRPr sz="1400" b="0" i="0" baseline="30000" dirty="0">
                        <a:solidFill>
                          <a:schemeClr val="accent1">
                            <a:lumMod val="50000"/>
                          </a:schemeClr>
                        </a:solidFill>
                        <a:latin typeface="+mn-lt"/>
                        <a:cs typeface="Calibri" panose="020F0502020204030204" pitchFamily="34" charset="0"/>
                      </a:endParaRPr>
                    </a:p>
                  </a:txBody>
                  <a:tcPr marL="0" marR="0" marT="45244" marB="0"/>
                </a:tc>
                <a:tc>
                  <a:txBody>
                    <a:bodyPr/>
                    <a:lstStyle/>
                    <a:p>
                      <a:pPr marL="75565" algn="ctr">
                        <a:lnSpc>
                          <a:spcPct val="150000"/>
                        </a:lnSpc>
                        <a:spcBef>
                          <a:spcPts val="475"/>
                        </a:spcBef>
                      </a:pPr>
                      <a:r>
                        <a:rPr lang="en-US" sz="1400" b="0" i="0" dirty="0">
                          <a:solidFill>
                            <a:schemeClr val="accent1">
                              <a:lumMod val="50000"/>
                            </a:schemeClr>
                          </a:solidFill>
                          <a:latin typeface="+mn-lt"/>
                        </a:rPr>
                        <a:t>0%</a:t>
                      </a:r>
                      <a:endParaRPr sz="1400" b="0" i="0" dirty="0">
                        <a:solidFill>
                          <a:schemeClr val="accent1">
                            <a:lumMod val="50000"/>
                          </a:schemeClr>
                        </a:solidFill>
                        <a:latin typeface="+mn-lt"/>
                        <a:cs typeface="Calibri" panose="020F0502020204030204" pitchFamily="34" charset="0"/>
                      </a:endParaRPr>
                    </a:p>
                  </a:txBody>
                  <a:tcPr marL="0" marR="0" marT="45244" marB="0"/>
                </a:tc>
                <a:tc>
                  <a:txBody>
                    <a:bodyPr/>
                    <a:lstStyle/>
                    <a:p>
                      <a:pPr marL="75565" algn="ctr">
                        <a:lnSpc>
                          <a:spcPct val="150000"/>
                        </a:lnSpc>
                        <a:spcBef>
                          <a:spcPts val="475"/>
                        </a:spcBef>
                      </a:pPr>
                      <a:endParaRPr lang="en-GB" sz="1400" b="0" i="0" dirty="0">
                        <a:solidFill>
                          <a:schemeClr val="accent1">
                            <a:lumMod val="50000"/>
                          </a:schemeClr>
                        </a:solidFill>
                        <a:latin typeface="+mn-lt"/>
                        <a:cs typeface="Calibri" panose="020F0502020204030204" pitchFamily="34" charset="0"/>
                      </a:endParaRPr>
                    </a:p>
                  </a:txBody>
                  <a:tcPr marL="0" marR="0" marT="45244" marB="0"/>
                </a:tc>
                <a:tc>
                  <a:txBody>
                    <a:bodyPr/>
                    <a:lstStyle/>
                    <a:p>
                      <a:pPr algn="ctr">
                        <a:lnSpc>
                          <a:spcPct val="150000"/>
                        </a:lnSpc>
                      </a:pPr>
                      <a:r>
                        <a:rPr lang="en-US" sz="1400" b="0" i="0" dirty="0">
                          <a:solidFill>
                            <a:schemeClr val="accent1">
                              <a:lumMod val="50000"/>
                            </a:schemeClr>
                          </a:solidFill>
                          <a:latin typeface="+mn-lt"/>
                        </a:rPr>
                        <a:t>3%</a:t>
                      </a:r>
                      <a:endParaRPr lang="en-GB" sz="1400" b="0" i="0" dirty="0">
                        <a:solidFill>
                          <a:schemeClr val="accent1">
                            <a:lumMod val="50000"/>
                          </a:schemeClr>
                        </a:solidFill>
                        <a:latin typeface="+mn-lt"/>
                        <a:cs typeface="Calibri" panose="020F0502020204030204" pitchFamily="34" charset="0"/>
                      </a:endParaRPr>
                    </a:p>
                  </a:txBody>
                  <a:tcPr marL="68580" marR="68580" marT="34290" marB="34290"/>
                </a:tc>
                <a:tc>
                  <a:txBody>
                    <a:bodyPr/>
                    <a:lstStyle/>
                    <a:p>
                      <a:pPr algn="ctr">
                        <a:lnSpc>
                          <a:spcPct val="150000"/>
                        </a:lnSpc>
                      </a:pPr>
                      <a:r>
                        <a:rPr lang="en-US" sz="1400" b="0" i="0" dirty="0">
                          <a:solidFill>
                            <a:srgbClr val="002060"/>
                          </a:solidFill>
                          <a:latin typeface="+mn-lt"/>
                          <a:cs typeface="Calibri" panose="020F0502020204030204" pitchFamily="34" charset="0"/>
                        </a:rPr>
                        <a:t>0%</a:t>
                      </a:r>
                      <a:endParaRPr lang="en-GB" sz="1400" b="0" i="0" dirty="0">
                        <a:solidFill>
                          <a:srgbClr val="002060"/>
                        </a:solidFill>
                        <a:latin typeface="+mn-lt"/>
                        <a:cs typeface="Calibri" panose="020F0502020204030204" pitchFamily="34" charset="0"/>
                      </a:endParaRPr>
                    </a:p>
                  </a:txBody>
                  <a:tcPr marL="68580" marR="68580" marT="34290" marB="34290"/>
                </a:tc>
                <a:extLst>
                  <a:ext uri="{0D108BD9-81ED-4DB2-BD59-A6C34878D82A}">
                    <a16:rowId xmlns:a16="http://schemas.microsoft.com/office/drawing/2014/main" val="1905721180"/>
                  </a:ext>
                </a:extLst>
              </a:tr>
              <a:tr h="426432">
                <a:tc>
                  <a:txBody>
                    <a:bodyPr/>
                    <a:lstStyle/>
                    <a:p>
                      <a:pPr marL="255270">
                        <a:lnSpc>
                          <a:spcPct val="150000"/>
                        </a:lnSpc>
                        <a:spcBef>
                          <a:spcPts val="475"/>
                        </a:spcBef>
                      </a:pPr>
                      <a:r>
                        <a:rPr sz="1400" b="0" i="0" dirty="0">
                          <a:solidFill>
                            <a:schemeClr val="accent1">
                              <a:lumMod val="50000"/>
                            </a:schemeClr>
                          </a:solidFill>
                          <a:latin typeface="+mn-lt"/>
                        </a:rPr>
                        <a:t>Neurotox ≥ </a:t>
                      </a:r>
                      <a:r>
                        <a:rPr sz="1400" b="0" i="0" spc="-5" dirty="0">
                          <a:solidFill>
                            <a:schemeClr val="accent1">
                              <a:lumMod val="50000"/>
                            </a:schemeClr>
                          </a:solidFill>
                          <a:latin typeface="+mn-lt"/>
                        </a:rPr>
                        <a:t>Grade</a:t>
                      </a:r>
                      <a:r>
                        <a:rPr sz="1400" b="0" i="0" spc="-25" dirty="0">
                          <a:solidFill>
                            <a:schemeClr val="accent1">
                              <a:lumMod val="50000"/>
                            </a:schemeClr>
                          </a:solidFill>
                          <a:latin typeface="+mn-lt"/>
                        </a:rPr>
                        <a:t> </a:t>
                      </a:r>
                      <a:r>
                        <a:rPr sz="1400" b="0" i="0" dirty="0">
                          <a:solidFill>
                            <a:schemeClr val="accent1">
                              <a:lumMod val="50000"/>
                            </a:schemeClr>
                          </a:solidFill>
                          <a:latin typeface="+mn-lt"/>
                        </a:rPr>
                        <a:t>3</a:t>
                      </a:r>
                      <a:r>
                        <a:rPr lang="en-GB" sz="1400" b="0" i="0" baseline="30000" dirty="0">
                          <a:solidFill>
                            <a:schemeClr val="accent1">
                              <a:lumMod val="50000"/>
                            </a:schemeClr>
                          </a:solidFill>
                          <a:latin typeface="+mn-lt"/>
                        </a:rPr>
                        <a:t>†</a:t>
                      </a:r>
                      <a:endParaRPr sz="1400" b="0" i="0" baseline="30000" dirty="0">
                        <a:solidFill>
                          <a:schemeClr val="accent1">
                            <a:lumMod val="50000"/>
                          </a:schemeClr>
                        </a:solidFill>
                        <a:latin typeface="+mn-lt"/>
                        <a:cs typeface="Calibri" panose="020F0502020204030204" pitchFamily="34" charset="0"/>
                      </a:endParaRPr>
                    </a:p>
                  </a:txBody>
                  <a:tcPr marL="0" marR="0" marT="45244" marB="0"/>
                </a:tc>
                <a:tc>
                  <a:txBody>
                    <a:bodyPr/>
                    <a:lstStyle/>
                    <a:p>
                      <a:pPr marL="75565" algn="ctr">
                        <a:lnSpc>
                          <a:spcPct val="150000"/>
                        </a:lnSpc>
                        <a:spcBef>
                          <a:spcPts val="475"/>
                        </a:spcBef>
                      </a:pPr>
                      <a:r>
                        <a:rPr lang="en-US" sz="1400" b="0" i="0" dirty="0">
                          <a:solidFill>
                            <a:schemeClr val="accent1">
                              <a:lumMod val="50000"/>
                            </a:schemeClr>
                          </a:solidFill>
                          <a:latin typeface="+mn-lt"/>
                        </a:rPr>
                        <a:t>15%</a:t>
                      </a:r>
                      <a:r>
                        <a:rPr lang="en-US" sz="1400" b="0" i="0" baseline="30000" dirty="0">
                          <a:solidFill>
                            <a:schemeClr val="accent1">
                              <a:lumMod val="50000"/>
                            </a:schemeClr>
                          </a:solidFill>
                          <a:latin typeface="+mn-lt"/>
                        </a:rPr>
                        <a:t>*</a:t>
                      </a:r>
                      <a:endParaRPr sz="1400" b="0" i="0" baseline="30000" dirty="0">
                        <a:solidFill>
                          <a:schemeClr val="accent1">
                            <a:lumMod val="50000"/>
                          </a:schemeClr>
                        </a:solidFill>
                        <a:latin typeface="+mn-lt"/>
                        <a:cs typeface="Calibri" panose="020F0502020204030204" pitchFamily="34" charset="0"/>
                      </a:endParaRPr>
                    </a:p>
                  </a:txBody>
                  <a:tcPr marL="0" marR="0" marT="45244" marB="0"/>
                </a:tc>
                <a:tc>
                  <a:txBody>
                    <a:bodyPr/>
                    <a:lstStyle/>
                    <a:p>
                      <a:pPr marL="75565" algn="ctr">
                        <a:lnSpc>
                          <a:spcPct val="150000"/>
                        </a:lnSpc>
                        <a:spcBef>
                          <a:spcPts val="475"/>
                        </a:spcBef>
                      </a:pPr>
                      <a:endParaRPr lang="en-GB" sz="1400" b="0" i="0" baseline="30000" dirty="0">
                        <a:solidFill>
                          <a:schemeClr val="accent1">
                            <a:lumMod val="50000"/>
                          </a:schemeClr>
                        </a:solidFill>
                        <a:latin typeface="+mn-lt"/>
                        <a:cs typeface="Calibri" panose="020F0502020204030204" pitchFamily="34" charset="0"/>
                      </a:endParaRPr>
                    </a:p>
                  </a:txBody>
                  <a:tcPr marL="0" marR="0" marT="45244" marB="0"/>
                </a:tc>
                <a:tc>
                  <a:txBody>
                    <a:bodyPr/>
                    <a:lstStyle/>
                    <a:p>
                      <a:pPr algn="ctr">
                        <a:lnSpc>
                          <a:spcPct val="150000"/>
                        </a:lnSpc>
                      </a:pPr>
                      <a:r>
                        <a:rPr lang="en-US" sz="1400" b="0" i="0" dirty="0">
                          <a:solidFill>
                            <a:schemeClr val="accent1">
                              <a:lumMod val="50000"/>
                            </a:schemeClr>
                          </a:solidFill>
                          <a:latin typeface="+mn-lt"/>
                        </a:rPr>
                        <a:t>13%</a:t>
                      </a:r>
                      <a:endParaRPr lang="en-GB" sz="1400" b="0" i="0" dirty="0">
                        <a:solidFill>
                          <a:schemeClr val="accent1">
                            <a:lumMod val="50000"/>
                          </a:schemeClr>
                        </a:solidFill>
                        <a:latin typeface="+mn-lt"/>
                        <a:cs typeface="Calibri" panose="020F0502020204030204" pitchFamily="34" charset="0"/>
                      </a:endParaRPr>
                    </a:p>
                  </a:txBody>
                  <a:tcPr marL="68580" marR="68580" marT="34290" marB="34290"/>
                </a:tc>
                <a:tc>
                  <a:txBody>
                    <a:bodyPr/>
                    <a:lstStyle/>
                    <a:p>
                      <a:pPr algn="ctr">
                        <a:lnSpc>
                          <a:spcPct val="150000"/>
                        </a:lnSpc>
                      </a:pPr>
                      <a:r>
                        <a:rPr lang="en-US" sz="1400" b="0" i="0" dirty="0">
                          <a:solidFill>
                            <a:srgbClr val="002060"/>
                          </a:solidFill>
                          <a:latin typeface="+mn-lt"/>
                        </a:rPr>
                        <a:t>0%</a:t>
                      </a:r>
                      <a:endParaRPr lang="en-GB" sz="1400" b="0" i="0" dirty="0">
                        <a:solidFill>
                          <a:srgbClr val="002060"/>
                        </a:solidFill>
                        <a:latin typeface="+mn-lt"/>
                        <a:cs typeface="Calibri" panose="020F0502020204030204" pitchFamily="34" charset="0"/>
                      </a:endParaRPr>
                    </a:p>
                  </a:txBody>
                  <a:tcPr marL="68580" marR="68580" marT="34290" marB="34290"/>
                </a:tc>
                <a:extLst>
                  <a:ext uri="{0D108BD9-81ED-4DB2-BD59-A6C34878D82A}">
                    <a16:rowId xmlns:a16="http://schemas.microsoft.com/office/drawing/2014/main" val="23667827"/>
                  </a:ext>
                </a:extLst>
              </a:tr>
              <a:tr h="422400">
                <a:tc>
                  <a:txBody>
                    <a:bodyPr/>
                    <a:lstStyle/>
                    <a:p>
                      <a:pPr marL="255270">
                        <a:lnSpc>
                          <a:spcPct val="150000"/>
                        </a:lnSpc>
                        <a:spcBef>
                          <a:spcPts val="475"/>
                        </a:spcBef>
                      </a:pPr>
                      <a:r>
                        <a:rPr lang="en-US" sz="1400" b="0" i="0" dirty="0">
                          <a:solidFill>
                            <a:schemeClr val="accent1">
                              <a:lumMod val="50000"/>
                            </a:schemeClr>
                          </a:solidFill>
                          <a:latin typeface="+mn-lt"/>
                        </a:rPr>
                        <a:t>Other notable toxicities</a:t>
                      </a:r>
                      <a:endParaRPr sz="1400" b="0" i="0" dirty="0">
                        <a:solidFill>
                          <a:schemeClr val="accent1">
                            <a:lumMod val="50000"/>
                          </a:schemeClr>
                        </a:solidFill>
                        <a:latin typeface="+mn-lt"/>
                        <a:cs typeface="Calibri" panose="020F0502020204030204" pitchFamily="34" charset="0"/>
                      </a:endParaRPr>
                    </a:p>
                  </a:txBody>
                  <a:tcPr marL="0" marR="0" marT="45244" marB="0"/>
                </a:tc>
                <a:tc>
                  <a:txBody>
                    <a:bodyPr/>
                    <a:lstStyle/>
                    <a:p>
                      <a:pPr marL="75565" algn="ctr">
                        <a:lnSpc>
                          <a:spcPct val="150000"/>
                        </a:lnSpc>
                        <a:spcBef>
                          <a:spcPts val="475"/>
                        </a:spcBef>
                      </a:pPr>
                      <a:endParaRPr sz="1400" b="0" i="0" dirty="0">
                        <a:solidFill>
                          <a:schemeClr val="accent1">
                            <a:lumMod val="50000"/>
                          </a:schemeClr>
                        </a:solidFill>
                        <a:latin typeface="+mn-lt"/>
                        <a:cs typeface="Calibri" panose="020F0502020204030204" pitchFamily="34" charset="0"/>
                      </a:endParaRPr>
                    </a:p>
                  </a:txBody>
                  <a:tcPr marL="0" marR="0" marT="45244" marB="0"/>
                </a:tc>
                <a:tc>
                  <a:txBody>
                    <a:bodyPr/>
                    <a:lstStyle/>
                    <a:p>
                      <a:pPr marL="75565" algn="ctr">
                        <a:lnSpc>
                          <a:spcPct val="150000"/>
                        </a:lnSpc>
                        <a:spcBef>
                          <a:spcPts val="475"/>
                        </a:spcBef>
                      </a:pPr>
                      <a:endParaRPr lang="en-GB" sz="1400" b="0" i="0" dirty="0">
                        <a:solidFill>
                          <a:schemeClr val="accent1">
                            <a:lumMod val="50000"/>
                          </a:schemeClr>
                        </a:solidFill>
                        <a:latin typeface="+mn-lt"/>
                        <a:cs typeface="Calibri" panose="020F0502020204030204" pitchFamily="34" charset="0"/>
                      </a:endParaRPr>
                    </a:p>
                  </a:txBody>
                  <a:tcPr marL="0" marR="0" marT="45244" marB="0"/>
                </a:tc>
                <a:tc>
                  <a:txBody>
                    <a:bodyPr/>
                    <a:lstStyle/>
                    <a:p>
                      <a:pPr algn="ctr">
                        <a:lnSpc>
                          <a:spcPct val="150000"/>
                        </a:lnSpc>
                      </a:pPr>
                      <a:endParaRPr lang="en-GB" sz="1400" b="0" i="0" dirty="0">
                        <a:solidFill>
                          <a:schemeClr val="accent1">
                            <a:lumMod val="50000"/>
                          </a:schemeClr>
                        </a:solidFill>
                        <a:latin typeface="+mn-lt"/>
                        <a:cs typeface="Calibri" panose="020F0502020204030204" pitchFamily="34" charset="0"/>
                      </a:endParaRPr>
                    </a:p>
                  </a:txBody>
                  <a:tcPr marL="68580" marR="68580" marT="34290" marB="3429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b="0" i="0" dirty="0">
                          <a:solidFill>
                            <a:schemeClr val="accent1">
                              <a:lumMod val="50000"/>
                            </a:schemeClr>
                          </a:solidFill>
                          <a:latin typeface="+mn-lt"/>
                        </a:rPr>
                        <a:t>14% Hepatic VoD</a:t>
                      </a:r>
                      <a:endParaRPr lang="en-GB" sz="1400" b="0" i="0" dirty="0">
                        <a:solidFill>
                          <a:schemeClr val="accent1">
                            <a:lumMod val="50000"/>
                          </a:schemeClr>
                        </a:solidFill>
                        <a:latin typeface="+mn-lt"/>
                        <a:cs typeface="Calibri" panose="020F0502020204030204" pitchFamily="34" charset="0"/>
                      </a:endParaRPr>
                    </a:p>
                  </a:txBody>
                  <a:tcPr marL="68580" marR="68580" marT="34290" marB="34290"/>
                </a:tc>
                <a:extLst>
                  <a:ext uri="{0D108BD9-81ED-4DB2-BD59-A6C34878D82A}">
                    <a16:rowId xmlns:a16="http://schemas.microsoft.com/office/drawing/2014/main" val="3033001559"/>
                  </a:ext>
                </a:extLst>
              </a:tr>
            </a:tbl>
          </a:graphicData>
        </a:graphic>
      </p:graphicFrame>
      <p:sp>
        <p:nvSpPr>
          <p:cNvPr id="61" name="Footer Placeholder 14">
            <a:extLst>
              <a:ext uri="{FF2B5EF4-FFF2-40B4-BE49-F238E27FC236}">
                <a16:creationId xmlns:a16="http://schemas.microsoft.com/office/drawing/2014/main" id="{62B8DFFD-59EA-744A-ABC8-E362B4558BB4}"/>
              </a:ext>
            </a:extLst>
          </p:cNvPr>
          <p:cNvSpPr txBox="1">
            <a:spLocks/>
          </p:cNvSpPr>
          <p:nvPr/>
        </p:nvSpPr>
        <p:spPr>
          <a:xfrm>
            <a:off x="5234429" y="1698438"/>
            <a:ext cx="1291577" cy="29240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white">
                    <a:lumMod val="50000"/>
                  </a:prstClr>
                </a:solidFill>
                <a:effectLst/>
                <a:uLnTx/>
                <a:uFillTx/>
                <a:ea typeface="+mn-ea"/>
                <a:cs typeface="+mn-cs"/>
              </a:rPr>
              <a:t>Observed in patients with </a:t>
            </a:r>
            <a:br>
              <a:rPr kumimoji="0" lang="en-GB" sz="1100" b="0" i="0" u="none" strike="noStrike" kern="1200" cap="none" spc="0" normalizeH="0" baseline="0" noProof="0" dirty="0">
                <a:ln>
                  <a:noFill/>
                </a:ln>
                <a:solidFill>
                  <a:prstClr val="white">
                    <a:lumMod val="50000"/>
                  </a:prstClr>
                </a:solidFill>
                <a:effectLst/>
                <a:uLnTx/>
                <a:uFillTx/>
                <a:ea typeface="+mn-ea"/>
                <a:cs typeface="+mn-cs"/>
              </a:rPr>
            </a:br>
            <a:r>
              <a:rPr kumimoji="0" lang="en-GB" sz="1100" b="0" i="0" u="none" strike="noStrike" kern="1200" cap="none" spc="0" normalizeH="0" baseline="0" noProof="0" dirty="0">
                <a:ln>
                  <a:noFill/>
                </a:ln>
                <a:solidFill>
                  <a:prstClr val="white">
                    <a:lumMod val="50000"/>
                  </a:prstClr>
                </a:solidFill>
                <a:effectLst/>
                <a:uLnTx/>
                <a:uFillTx/>
                <a:ea typeface="+mn-ea"/>
                <a:cs typeface="+mn-cs"/>
              </a:rPr>
              <a:t>&gt; 50% </a:t>
            </a:r>
            <a:r>
              <a:rPr kumimoji="0" lang="en-GB" sz="1100" b="0" i="0" u="none" strike="noStrike" kern="1200" cap="none" spc="0" normalizeH="0" baseline="0" noProof="0" dirty="0" err="1">
                <a:ln>
                  <a:noFill/>
                </a:ln>
                <a:solidFill>
                  <a:prstClr val="white">
                    <a:lumMod val="50000"/>
                  </a:prstClr>
                </a:solidFill>
                <a:effectLst/>
                <a:uLnTx/>
                <a:uFillTx/>
                <a:ea typeface="+mn-ea"/>
                <a:cs typeface="+mn-cs"/>
              </a:rPr>
              <a:t>tumor</a:t>
            </a:r>
            <a:r>
              <a:rPr kumimoji="0" lang="en-GB" sz="1100" b="0" i="0" u="none" strike="noStrike" kern="1200" cap="none" spc="0" normalizeH="0" baseline="0" noProof="0" dirty="0">
                <a:ln>
                  <a:noFill/>
                </a:ln>
                <a:solidFill>
                  <a:prstClr val="white">
                    <a:lumMod val="50000"/>
                  </a:prstClr>
                </a:solidFill>
                <a:effectLst/>
                <a:uLnTx/>
                <a:uFillTx/>
                <a:ea typeface="+mn-ea"/>
                <a:cs typeface="+mn-cs"/>
              </a:rPr>
              <a:t> burden</a:t>
            </a:r>
            <a:br>
              <a:rPr kumimoji="0" lang="en-GB" sz="1100" b="0" i="0" u="none" strike="noStrike" kern="1200" cap="none" spc="0" normalizeH="0" baseline="0" noProof="0" dirty="0">
                <a:ln>
                  <a:noFill/>
                </a:ln>
                <a:solidFill>
                  <a:prstClr val="white">
                    <a:lumMod val="50000"/>
                  </a:prstClr>
                </a:solidFill>
                <a:effectLst/>
                <a:uLnTx/>
                <a:uFillTx/>
                <a:ea typeface="+mn-ea"/>
                <a:cs typeface="+mn-cs"/>
              </a:rPr>
            </a:br>
            <a:endParaRPr kumimoji="0" lang="fr" sz="1100" b="0" i="0" u="none" strike="noStrike" kern="1200" cap="none" spc="0" normalizeH="0" baseline="0" noProof="0" dirty="0">
              <a:ln>
                <a:noFill/>
              </a:ln>
              <a:solidFill>
                <a:prstClr val="white">
                  <a:lumMod val="50000"/>
                </a:prstClr>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 sz="1100" b="0" i="0" u="none" strike="noStrike" kern="1200" cap="none" spc="0" normalizeH="0" baseline="0" noProof="0" dirty="0">
                <a:ln>
                  <a:noFill/>
                </a:ln>
                <a:solidFill>
                  <a:prstClr val="white">
                    <a:lumMod val="50000"/>
                  </a:prstClr>
                </a:solidFill>
                <a:effectLst/>
                <a:uLnTx/>
                <a:uFillTx/>
                <a:ea typeface="+mn-ea"/>
                <a:cs typeface="+mn-cs"/>
              </a:rPr>
              <a:t>1. </a:t>
            </a:r>
            <a:r>
              <a:rPr kumimoji="0" lang="fr" sz="1100" b="0" i="0" u="none" strike="noStrike" kern="1200" cap="none" spc="0" normalizeH="0" baseline="0" noProof="0" dirty="0" err="1">
                <a:ln>
                  <a:noFill/>
                </a:ln>
                <a:solidFill>
                  <a:prstClr val="white">
                    <a:lumMod val="50000"/>
                  </a:prstClr>
                </a:solidFill>
                <a:effectLst/>
                <a:uLnTx/>
                <a:uFillTx/>
                <a:ea typeface="+mn-ea"/>
                <a:cs typeface="+mn-cs"/>
              </a:rPr>
              <a:t>Roddie</a:t>
            </a:r>
            <a:r>
              <a:rPr kumimoji="0" lang="fr" sz="1100" b="0" i="0" u="none" strike="noStrike" kern="1200" cap="none" spc="0" normalizeH="0" baseline="0" noProof="0" dirty="0">
                <a:ln>
                  <a:noFill/>
                </a:ln>
                <a:solidFill>
                  <a:prstClr val="white">
                    <a:lumMod val="50000"/>
                  </a:prstClr>
                </a:solidFill>
                <a:effectLst/>
                <a:uLnTx/>
                <a:uFillTx/>
                <a:ea typeface="+mn-ea"/>
                <a:cs typeface="+mn-cs"/>
              </a:rPr>
              <a:t> et al., </a:t>
            </a:r>
            <a:r>
              <a:rPr kumimoji="0" lang="en-US" sz="1100" b="0" i="0" u="none" strike="noStrike" kern="1200" cap="none" spc="0" normalizeH="0" baseline="0" noProof="0" dirty="0">
                <a:ln>
                  <a:noFill/>
                </a:ln>
                <a:solidFill>
                  <a:prstClr val="white">
                    <a:lumMod val="50000"/>
                  </a:prstClr>
                </a:solidFill>
                <a:effectLst/>
                <a:uLnTx/>
                <a:uFillTx/>
                <a:ea typeface="+mn-ea"/>
                <a:cs typeface="+mn-cs"/>
              </a:rPr>
              <a:t>ASH </a:t>
            </a:r>
            <a:r>
              <a:rPr kumimoji="0" lang="fr" sz="1100" b="0" i="0" u="none" strike="noStrike" kern="1200" cap="none" spc="0" normalizeH="0" baseline="0" noProof="0" dirty="0">
                <a:ln>
                  <a:noFill/>
                </a:ln>
                <a:solidFill>
                  <a:prstClr val="white">
                    <a:lumMod val="50000"/>
                  </a:prstClr>
                </a:solidFill>
                <a:effectLst/>
                <a:uLnTx/>
                <a:uFillTx/>
                <a:ea typeface="+mn-ea"/>
                <a:cs typeface="+mn-cs"/>
              </a:rPr>
              <a:t>2020 </a:t>
            </a:r>
            <a:br>
              <a:rPr kumimoji="0" lang="fr" sz="1100" b="0" i="0" u="none" strike="noStrike" kern="1200" cap="none" spc="0" normalizeH="0" baseline="0" noProof="0" dirty="0">
                <a:ln>
                  <a:noFill/>
                </a:ln>
                <a:solidFill>
                  <a:prstClr val="white">
                    <a:lumMod val="50000"/>
                  </a:prstClr>
                </a:solidFill>
                <a:effectLst/>
                <a:uLnTx/>
                <a:uFillTx/>
                <a:ea typeface="+mn-ea"/>
                <a:cs typeface="+mn-cs"/>
              </a:rPr>
            </a:br>
            <a:endParaRPr kumimoji="0" lang="en-US" sz="1100" b="0" i="0" u="none" strike="noStrike" kern="1200" cap="none" spc="0" normalizeH="0" baseline="0" noProof="0" dirty="0">
              <a:ln>
                <a:noFill/>
              </a:ln>
              <a:solidFill>
                <a:prstClr val="white">
                  <a:lumMod val="50000"/>
                </a:prstClr>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ea typeface="+mn-ea"/>
                <a:cs typeface="+mn-cs"/>
              </a:rPr>
              <a:t>2. </a:t>
            </a:r>
            <a:r>
              <a:rPr kumimoji="0" lang="en-US" sz="1100" b="0" i="0" u="none" strike="noStrike" kern="1200" cap="none" spc="0" normalizeH="0" baseline="0" noProof="0" dirty="0" err="1">
                <a:ln>
                  <a:noFill/>
                </a:ln>
                <a:solidFill>
                  <a:prstClr val="white">
                    <a:lumMod val="50000"/>
                  </a:prstClr>
                </a:solidFill>
                <a:effectLst/>
                <a:uLnTx/>
                <a:uFillTx/>
                <a:ea typeface="+mn-ea"/>
                <a:cs typeface="+mn-cs"/>
              </a:rPr>
              <a:t>Kantarjian</a:t>
            </a:r>
            <a:r>
              <a:rPr kumimoji="0" lang="en-US" sz="1100" b="0" i="0" u="none" strike="noStrike" kern="1200" cap="none" spc="0" normalizeH="0" baseline="0" noProof="0" dirty="0">
                <a:ln>
                  <a:noFill/>
                </a:ln>
                <a:solidFill>
                  <a:prstClr val="white">
                    <a:lumMod val="50000"/>
                  </a:prstClr>
                </a:solidFill>
                <a:effectLst/>
                <a:uLnTx/>
                <a:uFillTx/>
                <a:ea typeface="+mn-ea"/>
                <a:cs typeface="+mn-cs"/>
              </a:rPr>
              <a:t> et al., 2017/ USPI (product label)</a:t>
            </a:r>
            <a:br>
              <a:rPr kumimoji="0" lang="en-US" sz="1100" b="0" i="0" u="none" strike="noStrike" kern="1200" cap="none" spc="0" normalizeH="0" baseline="0" noProof="0" dirty="0">
                <a:ln>
                  <a:noFill/>
                </a:ln>
                <a:solidFill>
                  <a:prstClr val="white">
                    <a:lumMod val="50000"/>
                  </a:prstClr>
                </a:solidFill>
                <a:effectLst/>
                <a:uLnTx/>
                <a:uFillTx/>
                <a:ea typeface="+mn-ea"/>
                <a:cs typeface="+mn-cs"/>
              </a:rPr>
            </a:br>
            <a:endParaRPr kumimoji="0" lang="en-US" sz="1100" b="0" i="0" u="none" strike="noStrike" kern="1200" cap="none" spc="0" normalizeH="0" baseline="0" noProof="0" dirty="0">
              <a:ln>
                <a:noFill/>
              </a:ln>
              <a:solidFill>
                <a:prstClr val="white">
                  <a:lumMod val="50000"/>
                </a:prstClr>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ea typeface="+mn-ea"/>
                <a:cs typeface="+mn-cs"/>
              </a:rPr>
              <a:t>3. </a:t>
            </a:r>
            <a:r>
              <a:rPr kumimoji="0" lang="en-US" sz="1100" b="0" i="0" u="none" strike="noStrike" kern="1200" cap="none" spc="0" normalizeH="0" baseline="0" noProof="0" dirty="0" err="1">
                <a:ln>
                  <a:noFill/>
                </a:ln>
                <a:solidFill>
                  <a:prstClr val="white">
                    <a:lumMod val="50000"/>
                  </a:prstClr>
                </a:solidFill>
                <a:effectLst/>
                <a:uLnTx/>
                <a:uFillTx/>
                <a:ea typeface="+mn-ea"/>
                <a:cs typeface="+mn-cs"/>
              </a:rPr>
              <a:t>Kantarjian</a:t>
            </a:r>
            <a:r>
              <a:rPr kumimoji="0" lang="en-US" sz="1100" b="0" i="0" u="none" strike="noStrike" kern="1200" cap="none" spc="0" normalizeH="0" baseline="0" noProof="0" dirty="0">
                <a:ln>
                  <a:noFill/>
                </a:ln>
                <a:solidFill>
                  <a:prstClr val="white">
                    <a:lumMod val="50000"/>
                  </a:prstClr>
                </a:solidFill>
                <a:effectLst/>
                <a:uLnTx/>
                <a:uFillTx/>
                <a:ea typeface="+mn-ea"/>
                <a:cs typeface="+mn-cs"/>
              </a:rPr>
              <a:t> et al., 2016/ USPI (product label)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lumMod val="50000"/>
                </a:prstClr>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50000"/>
                  </a:prstClr>
                </a:solidFill>
                <a:effectLst/>
                <a:uLnTx/>
                <a:uFillTx/>
                <a:ea typeface="+mn-ea"/>
                <a:cs typeface="Calibri" panose="020F0502020204030204" pitchFamily="34" charset="0"/>
              </a:rPr>
              <a:t>†20 patients evaluable for safety  </a:t>
            </a:r>
            <a:br>
              <a:rPr kumimoji="0" lang="en-GB" sz="1100" b="0" i="0" u="none" strike="noStrike" kern="1200" cap="none" spc="0" normalizeH="0" baseline="0" noProof="0" dirty="0">
                <a:ln>
                  <a:noFill/>
                </a:ln>
                <a:solidFill>
                  <a:prstClr val="white">
                    <a:lumMod val="50000"/>
                  </a:prstClr>
                </a:solidFill>
                <a:effectLst/>
                <a:uLnTx/>
                <a:uFillTx/>
                <a:ea typeface="+mn-ea"/>
                <a:cs typeface="Calibri" panose="020F0502020204030204" pitchFamily="34" charset="0"/>
              </a:rPr>
            </a:br>
            <a:endParaRPr kumimoji="0" lang="en-GB" sz="1100" b="0" i="0" u="none" strike="noStrike" kern="1200" cap="none" spc="0" normalizeH="0" baseline="0" noProof="0" dirty="0">
              <a:ln>
                <a:noFill/>
              </a:ln>
              <a:solidFill>
                <a:prstClr val="white">
                  <a:lumMod val="50000"/>
                </a:prstClr>
              </a:solidFill>
              <a:effectLst/>
              <a:uLnTx/>
              <a:uFillTx/>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lumMod val="50000"/>
                </a:prstClr>
              </a:solidFill>
              <a:effectLst/>
              <a:uLnTx/>
              <a:uFillTx/>
              <a:ea typeface="+mn-ea"/>
              <a:cs typeface="+mn-cs"/>
            </a:endParaRPr>
          </a:p>
        </p:txBody>
      </p:sp>
      <p:sp>
        <p:nvSpPr>
          <p:cNvPr id="25" name="Slide Number Placeholder 2">
            <a:extLst>
              <a:ext uri="{FF2B5EF4-FFF2-40B4-BE49-F238E27FC236}">
                <a16:creationId xmlns:a16="http://schemas.microsoft.com/office/drawing/2014/main" id="{5EC4BC0A-868E-D14D-8490-4D3BDC357E02}"/>
              </a:ext>
            </a:extLst>
          </p:cNvPr>
          <p:cNvSpPr>
            <a:spLocks noGrp="1"/>
          </p:cNvSpPr>
          <p:nvPr>
            <p:ph type="sldNum" sz="quarter" idx="10"/>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0983FF-4977-374B-8B5B-8BB7F3D0294A}" type="slidenum">
              <a:rPr kumimoji="0" lang="en-US" sz="1200" b="0" i="0" u="none" strike="noStrike" kern="1200" cap="none" spc="0" normalizeH="0" baseline="0" noProof="0" smtClean="0">
                <a:ln>
                  <a:noFill/>
                </a:ln>
                <a:solidFill>
                  <a:srgbClr val="00ACB8"/>
                </a:solidFill>
                <a:effectLst/>
                <a:uLnTx/>
                <a:uFillTx/>
                <a:latin typeface="Avenir Next Medium"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ACB8"/>
              </a:solidFill>
              <a:effectLst/>
              <a:uLnTx/>
              <a:uFillTx/>
              <a:latin typeface="Avenir Next Medium" panose="020B0503020202020204" pitchFamily="34" charset="0"/>
              <a:ea typeface="+mn-ea"/>
              <a:cs typeface="+mn-cs"/>
            </a:endParaRPr>
          </a:p>
        </p:txBody>
      </p:sp>
    </p:spTree>
    <p:extLst>
      <p:ext uri="{BB962C8B-B14F-4D97-AF65-F5344CB8AC3E}">
        <p14:creationId xmlns:p14="http://schemas.microsoft.com/office/powerpoint/2010/main" val="2172231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1A27-322B-43C6-B521-049861DF579F}"/>
              </a:ext>
            </a:extLst>
          </p:cNvPr>
          <p:cNvSpPr>
            <a:spLocks noGrp="1"/>
          </p:cNvSpPr>
          <p:nvPr>
            <p:ph type="title"/>
          </p:nvPr>
        </p:nvSpPr>
        <p:spPr>
          <a:xfrm>
            <a:off x="718556" y="325224"/>
            <a:ext cx="9348722" cy="1325563"/>
          </a:xfrm>
        </p:spPr>
        <p:txBody>
          <a:bodyPr/>
          <a:lstStyle/>
          <a:p>
            <a:r>
              <a:rPr lang="en-US" dirty="0">
                <a:latin typeface="+mn-lt"/>
              </a:rPr>
              <a:t>AUTO1 could launch into an expanding market </a:t>
            </a:r>
            <a:br>
              <a:rPr lang="en-US" dirty="0">
                <a:latin typeface="+mn-lt"/>
              </a:rPr>
            </a:br>
            <a:r>
              <a:rPr lang="en-US" sz="2000" dirty="0">
                <a:solidFill>
                  <a:schemeClr val="bg1"/>
                </a:solidFill>
                <a:latin typeface="+mn-lt"/>
              </a:rPr>
              <a:t> </a:t>
            </a:r>
            <a:r>
              <a:rPr lang="en-US" sz="1600" dirty="0">
                <a:solidFill>
                  <a:prstClr val="white"/>
                </a:solidFill>
                <a:latin typeface="+mn-lt"/>
              </a:rPr>
              <a:t>Benefitting from a potentially superior clinical profile</a:t>
            </a:r>
            <a:br>
              <a:rPr lang="en-GB" dirty="0">
                <a:latin typeface="+mn-lt"/>
              </a:rPr>
            </a:br>
            <a:br>
              <a:rPr lang="en-GB" dirty="0">
                <a:latin typeface="+mn-lt"/>
              </a:rPr>
            </a:br>
            <a:endParaRPr lang="en-GB" dirty="0">
              <a:latin typeface="+mn-lt"/>
            </a:endParaRPr>
          </a:p>
        </p:txBody>
      </p:sp>
      <p:sp>
        <p:nvSpPr>
          <p:cNvPr id="16" name="TextBox 15">
            <a:extLst>
              <a:ext uri="{FF2B5EF4-FFF2-40B4-BE49-F238E27FC236}">
                <a16:creationId xmlns:a16="http://schemas.microsoft.com/office/drawing/2014/main" id="{0508DF8A-6B06-4653-B91A-EE828617886B}"/>
              </a:ext>
            </a:extLst>
          </p:cNvPr>
          <p:cNvSpPr txBox="1"/>
          <p:nvPr/>
        </p:nvSpPr>
        <p:spPr>
          <a:xfrm>
            <a:off x="5509145" y="1208951"/>
            <a:ext cx="6253037" cy="5792227"/>
          </a:xfrm>
          <a:prstGeom prst="rect">
            <a:avLst/>
          </a:prstGeom>
          <a:noFill/>
        </p:spPr>
        <p:txBody>
          <a:bodyPr wrap="square">
            <a:spAutoFit/>
          </a:bodyPr>
          <a:lstStyle/>
          <a:p>
            <a:pPr marL="356616" lvl="0" indent="-228600">
              <a:lnSpc>
                <a:spcPts val="2260"/>
              </a:lnSpc>
              <a:spcBef>
                <a:spcPts val="1200"/>
              </a:spcBef>
              <a:buClr>
                <a:srgbClr val="00ACB8"/>
              </a:buClr>
              <a:buSzPct val="120000"/>
              <a:buFont typeface="Courier New" panose="02070309020205020404" pitchFamily="49" charset="0"/>
              <a:buChar char="o"/>
              <a:defRPr/>
            </a:pPr>
            <a:r>
              <a:rPr lang="en-US" sz="1600" dirty="0" err="1">
                <a:solidFill>
                  <a:schemeClr val="accent1">
                    <a:lumMod val="50000"/>
                  </a:schemeClr>
                </a:solidFill>
                <a:cs typeface="Calibri" panose="020F0502020204030204" pitchFamily="34" charset="0"/>
              </a:rPr>
              <a:t>Blincyto</a:t>
            </a:r>
            <a:r>
              <a:rPr lang="en-US" sz="1600" dirty="0">
                <a:solidFill>
                  <a:schemeClr val="accent1">
                    <a:lumMod val="50000"/>
                  </a:schemeClr>
                </a:solidFill>
                <a:cs typeface="Calibri" panose="020F0502020204030204" pitchFamily="34" charset="0"/>
              </a:rPr>
              <a:t> sales price estimated to be $178k</a:t>
            </a:r>
            <a:r>
              <a:rPr lang="en-US" sz="1600" baseline="30000" dirty="0">
                <a:solidFill>
                  <a:schemeClr val="accent1">
                    <a:lumMod val="50000"/>
                  </a:schemeClr>
                </a:solidFill>
              </a:rPr>
              <a:t>±</a:t>
            </a:r>
            <a:r>
              <a:rPr lang="en-US" sz="1600" dirty="0">
                <a:solidFill>
                  <a:schemeClr val="accent1">
                    <a:lumMod val="50000"/>
                  </a:schemeClr>
                </a:solidFill>
                <a:cs typeface="Calibri" panose="020F0502020204030204" pitchFamily="34" charset="0"/>
              </a:rPr>
              <a:t> (based on 2 cycles) resulting in approx. 2,100 commercial patients (of which approx. 85% are &gt;18 years </a:t>
            </a:r>
            <a:r>
              <a:rPr lang="en-US" sz="1200" dirty="0">
                <a:solidFill>
                  <a:schemeClr val="accent1">
                    <a:lumMod val="50000"/>
                  </a:schemeClr>
                </a:solidFill>
              </a:rPr>
              <a:t>**</a:t>
            </a:r>
            <a:r>
              <a:rPr lang="en-US" sz="1600" dirty="0">
                <a:solidFill>
                  <a:schemeClr val="accent1">
                    <a:lumMod val="50000"/>
                  </a:schemeClr>
                </a:solidFill>
                <a:cs typeface="Calibri" panose="020F0502020204030204" pitchFamily="34" charset="0"/>
              </a:rPr>
              <a:t>)</a:t>
            </a:r>
            <a:endParaRPr lang="en-GB" sz="1600" dirty="0">
              <a:solidFill>
                <a:schemeClr val="accent1">
                  <a:lumMod val="50000"/>
                </a:schemeClr>
              </a:solidFill>
              <a:cs typeface="Calibri" panose="020F0502020204030204" pitchFamily="34" charset="0"/>
            </a:endParaRPr>
          </a:p>
          <a:p>
            <a:pPr marL="356616" indent="-228600">
              <a:lnSpc>
                <a:spcPts val="2260"/>
              </a:lnSpc>
              <a:spcBef>
                <a:spcPts val="1200"/>
              </a:spcBef>
              <a:buClr>
                <a:srgbClr val="00ACB8"/>
              </a:buClr>
              <a:buSzPct val="120000"/>
              <a:buFont typeface="Courier New" panose="02070309020205020404" pitchFamily="49" charset="0"/>
              <a:buChar char="o"/>
              <a:defRPr/>
            </a:pPr>
            <a:r>
              <a:rPr lang="en-US" sz="1600" dirty="0">
                <a:solidFill>
                  <a:schemeClr val="accent1">
                    <a:lumMod val="50000"/>
                  </a:schemeClr>
                </a:solidFill>
                <a:cs typeface="Calibri" panose="020F0502020204030204" pitchFamily="34" charset="0"/>
              </a:rPr>
              <a:t>Growth attributed by Amgen</a:t>
            </a:r>
            <a:r>
              <a:rPr lang="en-US" sz="1200" dirty="0">
                <a:solidFill>
                  <a:schemeClr val="accent1">
                    <a:lumMod val="50000"/>
                  </a:schemeClr>
                </a:solidFill>
              </a:rPr>
              <a:t>*</a:t>
            </a:r>
            <a:r>
              <a:rPr lang="en-US" sz="1600" dirty="0">
                <a:solidFill>
                  <a:schemeClr val="accent1">
                    <a:lumMod val="50000"/>
                  </a:schemeClr>
                </a:solidFill>
                <a:cs typeface="Calibri" panose="020F0502020204030204" pitchFamily="34" charset="0"/>
              </a:rPr>
              <a:t> to expansion in the community hospital segment growing the market beyond academic transplant centers, continued strong growth at 29% </a:t>
            </a:r>
            <a:r>
              <a:rPr lang="en-GB" sz="1600" dirty="0">
                <a:solidFill>
                  <a:schemeClr val="accent1">
                    <a:lumMod val="50000"/>
                  </a:schemeClr>
                </a:solidFill>
                <a:cs typeface="Calibri" panose="020F0502020204030204" pitchFamily="34" charset="0"/>
              </a:rPr>
              <a:t>y-o-y for Q4</a:t>
            </a:r>
          </a:p>
          <a:p>
            <a:pPr marL="356616" indent="-228600">
              <a:lnSpc>
                <a:spcPts val="2260"/>
              </a:lnSpc>
              <a:spcBef>
                <a:spcPts val="1200"/>
              </a:spcBef>
              <a:buClr>
                <a:srgbClr val="00ACB8"/>
              </a:buClr>
              <a:buSzPct val="120000"/>
              <a:buFont typeface="Courier New" panose="02070309020205020404" pitchFamily="49" charset="0"/>
              <a:buChar char="o"/>
              <a:defRPr/>
            </a:pPr>
            <a:r>
              <a:rPr lang="en-GB" sz="1600" dirty="0">
                <a:solidFill>
                  <a:schemeClr val="accent1">
                    <a:lumMod val="50000"/>
                  </a:schemeClr>
                </a:solidFill>
                <a:cs typeface="Calibri" panose="020F0502020204030204" pitchFamily="34" charset="0"/>
              </a:rPr>
              <a:t>Kymriah is priced at $475k in </a:t>
            </a:r>
            <a:r>
              <a:rPr lang="en-GB" sz="1600" dirty="0" err="1">
                <a:solidFill>
                  <a:schemeClr val="accent1">
                    <a:lumMod val="50000"/>
                  </a:schemeClr>
                </a:solidFill>
                <a:cs typeface="Calibri" panose="020F0502020204030204" pitchFamily="34" charset="0"/>
              </a:rPr>
              <a:t>pediatric</a:t>
            </a:r>
            <a:r>
              <a:rPr lang="en-GB" sz="1600" dirty="0">
                <a:solidFill>
                  <a:schemeClr val="accent1">
                    <a:lumMod val="50000"/>
                  </a:schemeClr>
                </a:solidFill>
                <a:cs typeface="Calibri" panose="020F0502020204030204" pitchFamily="34" charset="0"/>
              </a:rPr>
              <a:t> ALL.  </a:t>
            </a:r>
            <a:r>
              <a:rPr lang="en-GB" sz="1600" dirty="0" err="1">
                <a:solidFill>
                  <a:schemeClr val="accent1">
                    <a:lumMod val="50000"/>
                  </a:schemeClr>
                </a:solidFill>
                <a:cs typeface="Calibri" panose="020F0502020204030204" pitchFamily="34" charset="0"/>
              </a:rPr>
              <a:t>Breyanzi</a:t>
            </a:r>
            <a:r>
              <a:rPr lang="en-GB" sz="1600" dirty="0">
                <a:solidFill>
                  <a:schemeClr val="accent1">
                    <a:lumMod val="50000"/>
                  </a:schemeClr>
                </a:solidFill>
                <a:cs typeface="Calibri" panose="020F0502020204030204" pitchFamily="34" charset="0"/>
              </a:rPr>
              <a:t> </a:t>
            </a:r>
            <a:r>
              <a:rPr lang="en-GB" sz="1600" dirty="0">
                <a:solidFill>
                  <a:srgbClr val="203864"/>
                </a:solidFill>
                <a:cs typeface="Calibri"/>
              </a:rPr>
              <a:t>(</a:t>
            </a:r>
            <a:r>
              <a:rPr lang="en-GB" sz="1600" dirty="0" err="1">
                <a:solidFill>
                  <a:srgbClr val="203864"/>
                </a:solidFill>
                <a:cs typeface="Calibri"/>
              </a:rPr>
              <a:t>lisocabtagene</a:t>
            </a:r>
            <a:r>
              <a:rPr lang="en-GB" sz="1600" dirty="0">
                <a:solidFill>
                  <a:srgbClr val="203864"/>
                </a:solidFill>
                <a:cs typeface="Calibri"/>
              </a:rPr>
              <a:t> </a:t>
            </a:r>
            <a:r>
              <a:rPr lang="en-GB" sz="1600" dirty="0" err="1">
                <a:solidFill>
                  <a:srgbClr val="203864"/>
                </a:solidFill>
                <a:cs typeface="Calibri"/>
              </a:rPr>
              <a:t>maraleucel</a:t>
            </a:r>
            <a:r>
              <a:rPr lang="en-GB" sz="1600" dirty="0">
                <a:solidFill>
                  <a:srgbClr val="203864"/>
                </a:solidFill>
                <a:cs typeface="Calibri"/>
              </a:rPr>
              <a:t>) </a:t>
            </a:r>
            <a:r>
              <a:rPr lang="en-GB" sz="1600" dirty="0">
                <a:solidFill>
                  <a:schemeClr val="accent1">
                    <a:lumMod val="50000"/>
                  </a:schemeClr>
                </a:solidFill>
                <a:cs typeface="Calibri" panose="020F0502020204030204" pitchFamily="34" charset="0"/>
              </a:rPr>
              <a:t>is priced at </a:t>
            </a:r>
            <a:r>
              <a:rPr lang="en-US" sz="1600" dirty="0">
                <a:solidFill>
                  <a:schemeClr val="accent1">
                    <a:lumMod val="50000"/>
                  </a:schemeClr>
                </a:solidFill>
                <a:cs typeface="Calibri" panose="020F0502020204030204" pitchFamily="34" charset="0"/>
              </a:rPr>
              <a:t>$410k  in DLBCL</a:t>
            </a:r>
            <a:r>
              <a:rPr lang="en-US" sz="1600" baseline="30000" dirty="0">
                <a:solidFill>
                  <a:schemeClr val="accent1">
                    <a:lumMod val="50000"/>
                  </a:schemeClr>
                </a:solidFill>
              </a:rPr>
              <a:t>±±</a:t>
            </a:r>
            <a:r>
              <a:rPr lang="en-US" sz="1600" dirty="0">
                <a:solidFill>
                  <a:schemeClr val="accent1">
                    <a:lumMod val="50000"/>
                  </a:schemeClr>
                </a:solidFill>
                <a:cs typeface="Calibri" panose="020F0502020204030204" pitchFamily="34" charset="0"/>
              </a:rPr>
              <a:t>.</a:t>
            </a:r>
            <a:endParaRPr lang="en-GB" sz="1600" dirty="0">
              <a:solidFill>
                <a:schemeClr val="accent1">
                  <a:lumMod val="50000"/>
                </a:schemeClr>
              </a:solidFill>
              <a:cs typeface="Calibri" panose="020F0502020204030204" pitchFamily="34" charset="0"/>
            </a:endParaRPr>
          </a:p>
          <a:p>
            <a:pPr marL="356616" indent="-228600">
              <a:lnSpc>
                <a:spcPts val="2260"/>
              </a:lnSpc>
              <a:spcBef>
                <a:spcPts val="1200"/>
              </a:spcBef>
              <a:buClr>
                <a:srgbClr val="00ACB8"/>
              </a:buClr>
              <a:buSzPct val="120000"/>
              <a:buFont typeface="Courier New" panose="02070309020205020404" pitchFamily="49" charset="0"/>
              <a:buChar char="o"/>
              <a:defRPr/>
            </a:pPr>
            <a:r>
              <a:rPr lang="en-GB" sz="1600" dirty="0" err="1">
                <a:solidFill>
                  <a:srgbClr val="203864"/>
                </a:solidFill>
                <a:cs typeface="Calibri"/>
              </a:rPr>
              <a:t>Breyanzi</a:t>
            </a:r>
            <a:r>
              <a:rPr lang="en-GB" sz="1600" dirty="0">
                <a:solidFill>
                  <a:srgbClr val="203864"/>
                </a:solidFill>
                <a:cs typeface="Calibri"/>
              </a:rPr>
              <a:t> and other CAR T cell therapies are expanding delivery centre footprint </a:t>
            </a:r>
          </a:p>
          <a:p>
            <a:pPr marL="356616" indent="-228600">
              <a:lnSpc>
                <a:spcPts val="2260"/>
              </a:lnSpc>
              <a:spcBef>
                <a:spcPts val="1200"/>
              </a:spcBef>
              <a:buClr>
                <a:srgbClr val="00ACB8"/>
              </a:buClr>
              <a:buSzPct val="120000"/>
              <a:buFont typeface="Courier New" panose="02070309020205020404" pitchFamily="49" charset="0"/>
              <a:buChar char="o"/>
              <a:defRPr/>
            </a:pPr>
            <a:r>
              <a:rPr lang="en-GB" sz="1600" dirty="0">
                <a:solidFill>
                  <a:srgbClr val="203864"/>
                </a:solidFill>
                <a:cs typeface="Calibri"/>
              </a:rPr>
              <a:t>AUTO1 expected to have a superior clinical profile</a:t>
            </a:r>
          </a:p>
          <a:p>
            <a:pPr marL="870966" lvl="1" indent="-285750">
              <a:lnSpc>
                <a:spcPts val="2260"/>
              </a:lnSpc>
              <a:spcBef>
                <a:spcPts val="600"/>
              </a:spcBef>
              <a:buClr>
                <a:srgbClr val="00ACB8"/>
              </a:buClr>
              <a:buSzPct val="120000"/>
              <a:buFont typeface="Arial" panose="020B0604020202020204" pitchFamily="34" charset="0"/>
              <a:buChar char="•"/>
              <a:defRPr/>
            </a:pPr>
            <a:r>
              <a:rPr lang="en-GB" sz="1600" dirty="0">
                <a:solidFill>
                  <a:srgbClr val="203864"/>
                </a:solidFill>
                <a:cs typeface="Calibri"/>
              </a:rPr>
              <a:t>Expected to be only potentially curative therapy with a tolerability profile to take advantage of an expanding delivery footprint</a:t>
            </a:r>
          </a:p>
          <a:p>
            <a:pPr marL="356616" indent="-228600">
              <a:lnSpc>
                <a:spcPts val="2260"/>
              </a:lnSpc>
              <a:spcBef>
                <a:spcPts val="1200"/>
              </a:spcBef>
              <a:buClr>
                <a:srgbClr val="00ACB8"/>
              </a:buClr>
              <a:buSzPct val="120000"/>
              <a:buFont typeface="Courier New" panose="02070309020205020404" pitchFamily="49" charset="0"/>
              <a:buChar char="o"/>
              <a:defRPr/>
            </a:pPr>
            <a:endParaRPr lang="en-US" sz="1600" dirty="0">
              <a:solidFill>
                <a:schemeClr val="accent1">
                  <a:lumMod val="50000"/>
                </a:schemeClr>
              </a:solidFill>
              <a:cs typeface="Calibri" panose="020F0502020204030204" pitchFamily="34" charset="0"/>
            </a:endParaRPr>
          </a:p>
          <a:p>
            <a:pPr marL="356616" lvl="0" indent="-228600">
              <a:lnSpc>
                <a:spcPts val="2260"/>
              </a:lnSpc>
              <a:spcBef>
                <a:spcPts val="1200"/>
              </a:spcBef>
              <a:buClr>
                <a:srgbClr val="00ACB8"/>
              </a:buClr>
              <a:buSzPct val="120000"/>
              <a:buFont typeface="Courier New" panose="02070309020205020404" pitchFamily="49" charset="0"/>
              <a:buChar char="o"/>
              <a:defRPr/>
            </a:pPr>
            <a:endParaRPr lang="en-GB" sz="1600" dirty="0">
              <a:solidFill>
                <a:schemeClr val="accent1">
                  <a:lumMod val="50000"/>
                </a:schemeClr>
              </a:solidFill>
              <a:cs typeface="Calibri" panose="020F0502020204030204" pitchFamily="34" charset="0"/>
            </a:endParaRPr>
          </a:p>
        </p:txBody>
      </p:sp>
      <p:graphicFrame>
        <p:nvGraphicFramePr>
          <p:cNvPr id="15" name="Chart 14">
            <a:extLst>
              <a:ext uri="{FF2B5EF4-FFF2-40B4-BE49-F238E27FC236}">
                <a16:creationId xmlns:a16="http://schemas.microsoft.com/office/drawing/2014/main" id="{2E74E810-3D2D-E342-A3E6-7CBA29D30E6A}"/>
              </a:ext>
            </a:extLst>
          </p:cNvPr>
          <p:cNvGraphicFramePr/>
          <p:nvPr>
            <p:extLst>
              <p:ext uri="{D42A27DB-BD31-4B8C-83A1-F6EECF244321}">
                <p14:modId xmlns:p14="http://schemas.microsoft.com/office/powerpoint/2010/main" val="3120865543"/>
              </p:ext>
            </p:extLst>
          </p:nvPr>
        </p:nvGraphicFramePr>
        <p:xfrm>
          <a:off x="907057" y="1665513"/>
          <a:ext cx="4691743" cy="424542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22F9FB0-4EA5-3A49-9FC9-D46E77FD28D5}"/>
              </a:ext>
            </a:extLst>
          </p:cNvPr>
          <p:cNvSpPr txBox="1"/>
          <p:nvPr/>
        </p:nvSpPr>
        <p:spPr>
          <a:xfrm>
            <a:off x="1464001" y="6030179"/>
            <a:ext cx="4016828" cy="461665"/>
          </a:xfrm>
          <a:prstGeom prst="rect">
            <a:avLst/>
          </a:prstGeom>
          <a:noFill/>
        </p:spPr>
        <p:txBody>
          <a:bodyPr wrap="square" rtlCol="0">
            <a:spAutoFit/>
          </a:bodyPr>
          <a:lstStyle/>
          <a:p>
            <a:r>
              <a:rPr lang="en-GB" sz="1200" dirty="0">
                <a:solidFill>
                  <a:schemeClr val="accent1">
                    <a:lumMod val="50000"/>
                  </a:schemeClr>
                </a:solidFill>
              </a:rPr>
              <a:t>Reported </a:t>
            </a:r>
            <a:r>
              <a:rPr lang="en-GB" sz="1200" dirty="0" err="1">
                <a:solidFill>
                  <a:schemeClr val="accent1">
                    <a:lumMod val="50000"/>
                  </a:schemeClr>
                </a:solidFill>
              </a:rPr>
              <a:t>Blincyto</a:t>
            </a:r>
            <a:r>
              <a:rPr lang="en-GB" sz="1200" dirty="0">
                <a:solidFill>
                  <a:schemeClr val="accent1">
                    <a:lumMod val="50000"/>
                  </a:schemeClr>
                </a:solidFill>
              </a:rPr>
              <a:t> Sales*             Estimated </a:t>
            </a:r>
            <a:r>
              <a:rPr lang="en-GB" sz="1200" dirty="0" err="1">
                <a:solidFill>
                  <a:schemeClr val="accent1">
                    <a:lumMod val="50000"/>
                  </a:schemeClr>
                </a:solidFill>
              </a:rPr>
              <a:t>Besponsa</a:t>
            </a:r>
            <a:r>
              <a:rPr lang="en-GB" sz="1200" dirty="0">
                <a:solidFill>
                  <a:schemeClr val="accent1">
                    <a:lumMod val="50000"/>
                  </a:schemeClr>
                </a:solidFill>
              </a:rPr>
              <a:t> sales</a:t>
            </a:r>
          </a:p>
          <a:p>
            <a:endParaRPr lang="en-US" sz="1200" dirty="0">
              <a:solidFill>
                <a:schemeClr val="accent1">
                  <a:lumMod val="50000"/>
                </a:schemeClr>
              </a:solidFill>
            </a:endParaRPr>
          </a:p>
        </p:txBody>
      </p:sp>
      <p:sp>
        <p:nvSpPr>
          <p:cNvPr id="4" name="Rectangle 3">
            <a:extLst>
              <a:ext uri="{FF2B5EF4-FFF2-40B4-BE49-F238E27FC236}">
                <a16:creationId xmlns:a16="http://schemas.microsoft.com/office/drawing/2014/main" id="{9D83EA55-7DFB-D34B-9B3D-46E96109F204}"/>
              </a:ext>
            </a:extLst>
          </p:cNvPr>
          <p:cNvSpPr/>
          <p:nvPr/>
        </p:nvSpPr>
        <p:spPr>
          <a:xfrm>
            <a:off x="1342233" y="6096000"/>
            <a:ext cx="119743" cy="11974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205680-9BED-D849-9765-80F2E808730A}"/>
              </a:ext>
            </a:extLst>
          </p:cNvPr>
          <p:cNvSpPr/>
          <p:nvPr/>
        </p:nvSpPr>
        <p:spPr>
          <a:xfrm>
            <a:off x="3321320" y="6110171"/>
            <a:ext cx="119743" cy="119743"/>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0B75A61-3DFD-C946-B500-E1C76C3F9D7F}"/>
              </a:ext>
            </a:extLst>
          </p:cNvPr>
          <p:cNvSpPr txBox="1"/>
          <p:nvPr/>
        </p:nvSpPr>
        <p:spPr>
          <a:xfrm rot="16200000">
            <a:off x="182766" y="3917322"/>
            <a:ext cx="15039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schemeClr val="accent1">
                    <a:lumMod val="50000"/>
                  </a:schemeClr>
                </a:solidFill>
                <a:effectLst/>
                <a:uLnTx/>
                <a:uFillTx/>
                <a:cs typeface="Calibri" panose="020F0502020204030204" pitchFamily="34" charset="0"/>
              </a:rPr>
              <a:t>Global Sales $m</a:t>
            </a:r>
            <a:endParaRPr kumimoji="0" lang="en-GB" sz="1600" u="none" strike="noStrike" kern="1200" cap="none" spc="0" normalizeH="0" baseline="0" noProof="0" dirty="0">
              <a:ln>
                <a:noFill/>
              </a:ln>
              <a:solidFill>
                <a:schemeClr val="accent1">
                  <a:lumMod val="50000"/>
                </a:schemeClr>
              </a:solidFill>
              <a:effectLst/>
              <a:uLnTx/>
              <a:uFillTx/>
              <a:cs typeface="Calibri" panose="020F0502020204030204" pitchFamily="34" charset="0"/>
            </a:endParaRPr>
          </a:p>
        </p:txBody>
      </p:sp>
      <p:cxnSp>
        <p:nvCxnSpPr>
          <p:cNvPr id="23" name="Straight Arrow Connector 22">
            <a:extLst>
              <a:ext uri="{FF2B5EF4-FFF2-40B4-BE49-F238E27FC236}">
                <a16:creationId xmlns:a16="http://schemas.microsoft.com/office/drawing/2014/main" id="{BEE587D0-4F89-0D49-9AE0-1EC0F6DDA2A9}"/>
              </a:ext>
            </a:extLst>
          </p:cNvPr>
          <p:cNvCxnSpPr>
            <a:cxnSpLocks/>
          </p:cNvCxnSpPr>
          <p:nvPr/>
        </p:nvCxnSpPr>
        <p:spPr>
          <a:xfrm flipV="1">
            <a:off x="2140891" y="2243470"/>
            <a:ext cx="1070142" cy="471782"/>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7E3F48D-AB02-A44C-B3A4-A4AC1F9B0C20}"/>
              </a:ext>
            </a:extLst>
          </p:cNvPr>
          <p:cNvSpPr txBox="1"/>
          <p:nvPr/>
        </p:nvSpPr>
        <p:spPr>
          <a:xfrm>
            <a:off x="2130258" y="2070845"/>
            <a:ext cx="9850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chemeClr val="accent1">
                    <a:lumMod val="50000"/>
                  </a:schemeClr>
                </a:solidFill>
                <a:effectLst/>
                <a:uLnTx/>
                <a:uFillTx/>
              </a:rPr>
              <a:t>+ 21%</a:t>
            </a:r>
          </a:p>
        </p:txBody>
      </p:sp>
      <p:sp>
        <p:nvSpPr>
          <p:cNvPr id="13" name="Content Placeholder 2">
            <a:extLst>
              <a:ext uri="{FF2B5EF4-FFF2-40B4-BE49-F238E27FC236}">
                <a16:creationId xmlns:a16="http://schemas.microsoft.com/office/drawing/2014/main" id="{DF92CB9C-E847-4395-89F6-1854DE2D695B}"/>
              </a:ext>
            </a:extLst>
          </p:cNvPr>
          <p:cNvSpPr txBox="1">
            <a:spLocks/>
          </p:cNvSpPr>
          <p:nvPr/>
        </p:nvSpPr>
        <p:spPr>
          <a:xfrm>
            <a:off x="429818" y="6355287"/>
            <a:ext cx="5231705" cy="684686"/>
          </a:xfrm>
          <a:prstGeom prst="rect">
            <a:avLst/>
          </a:prstGeom>
          <a:noFill/>
          <a:ln w="38100">
            <a:noFill/>
          </a:ln>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50" dirty="0">
                <a:solidFill>
                  <a:schemeClr val="bg1">
                    <a:lumMod val="50000"/>
                  </a:schemeClr>
                </a:solidFill>
              </a:rPr>
              <a:t>*As per Amgen SEC quarterly filings</a:t>
            </a:r>
          </a:p>
          <a:p>
            <a:pPr>
              <a:defRPr/>
            </a:pPr>
            <a:endParaRPr kumimoji="0" lang="en-GB" sz="1100" u="none" strike="noStrike" kern="1200" cap="none" spc="0" normalizeH="0" baseline="0" noProof="0" dirty="0">
              <a:ln>
                <a:noFill/>
              </a:ln>
              <a:solidFill>
                <a:schemeClr val="bg1">
                  <a:lumMod val="50000"/>
                </a:schemeClr>
              </a:solidFill>
              <a:effectLst/>
              <a:uLnTx/>
              <a:uFillTx/>
              <a:cs typeface="Calibri" panose="020F0502020204030204" pitchFamily="34" charset="0"/>
            </a:endParaRPr>
          </a:p>
        </p:txBody>
      </p:sp>
      <p:sp>
        <p:nvSpPr>
          <p:cNvPr id="14" name="Content Placeholder 2">
            <a:extLst>
              <a:ext uri="{FF2B5EF4-FFF2-40B4-BE49-F238E27FC236}">
                <a16:creationId xmlns:a16="http://schemas.microsoft.com/office/drawing/2014/main" id="{83FCB884-6DE2-43C6-8F5F-6B5BCC3CD447}"/>
              </a:ext>
            </a:extLst>
          </p:cNvPr>
          <p:cNvSpPr txBox="1">
            <a:spLocks/>
          </p:cNvSpPr>
          <p:nvPr/>
        </p:nvSpPr>
        <p:spPr>
          <a:xfrm>
            <a:off x="6212541" y="6341696"/>
            <a:ext cx="5231705" cy="684686"/>
          </a:xfrm>
          <a:prstGeom prst="rect">
            <a:avLst/>
          </a:prstGeom>
          <a:noFill/>
          <a:ln w="38100">
            <a:noFill/>
          </a:ln>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chemeClr val="bg1">
                    <a:lumMod val="50000"/>
                  </a:schemeClr>
                </a:solidFill>
              </a:rPr>
              <a:t>** Komodo Health 2015 – 2020</a:t>
            </a:r>
          </a:p>
          <a:p>
            <a:pPr>
              <a:defRPr/>
            </a:pPr>
            <a:r>
              <a:rPr lang="en-US" sz="1000" dirty="0">
                <a:solidFill>
                  <a:schemeClr val="bg1">
                    <a:lumMod val="50000"/>
                  </a:schemeClr>
                </a:solidFill>
              </a:rPr>
              <a:t>± </a:t>
            </a:r>
            <a:r>
              <a:rPr lang="en-US" sz="1000" dirty="0">
                <a:solidFill>
                  <a:schemeClr val="bg1">
                    <a:lumMod val="50000"/>
                  </a:schemeClr>
                </a:solidFill>
                <a:hlinkClick r:id="rId4">
                  <a:extLst>
                    <a:ext uri="{A12FA001-AC4F-418D-AE19-62706E023703}">
                      <ahyp:hlinkClr xmlns:ahyp="http://schemas.microsoft.com/office/drawing/2018/hyperlinkcolor" val="tx"/>
                    </a:ext>
                  </a:extLst>
                </a:hlinkClick>
              </a:rPr>
              <a:t>https://www.medscape.com/viewarticle/836879</a:t>
            </a:r>
            <a:endParaRPr lang="en-US" sz="1000" dirty="0">
              <a:solidFill>
                <a:schemeClr val="bg1">
                  <a:lumMod val="50000"/>
                </a:schemeClr>
              </a:solidFill>
            </a:endParaRPr>
          </a:p>
          <a:p>
            <a:pPr>
              <a:defRPr/>
            </a:pPr>
            <a:r>
              <a:rPr lang="en-US" sz="1000" dirty="0">
                <a:solidFill>
                  <a:schemeClr val="bg1">
                    <a:lumMod val="50000"/>
                  </a:schemeClr>
                </a:solidFill>
              </a:rPr>
              <a:t>± ± </a:t>
            </a:r>
            <a:r>
              <a:rPr lang="en-GB" sz="1000" dirty="0">
                <a:solidFill>
                  <a:schemeClr val="bg1">
                    <a:lumMod val="50000"/>
                  </a:schemeClr>
                </a:solidFill>
                <a:hlinkClick r:id="rId5">
                  <a:extLst>
                    <a:ext uri="{A12FA001-AC4F-418D-AE19-62706E023703}">
                      <ahyp:hlinkClr xmlns:ahyp="http://schemas.microsoft.com/office/drawing/2018/hyperlinkcolor" val="tx"/>
                    </a:ext>
                  </a:extLst>
                </a:hlinkClick>
              </a:rPr>
              <a:t>Bristol Myers finally wins FDA approval for cancer cell therapy | </a:t>
            </a:r>
            <a:r>
              <a:rPr lang="en-GB" sz="1000" dirty="0" err="1">
                <a:solidFill>
                  <a:schemeClr val="bg1">
                    <a:lumMod val="50000"/>
                  </a:schemeClr>
                </a:solidFill>
                <a:hlinkClick r:id="rId5">
                  <a:extLst>
                    <a:ext uri="{A12FA001-AC4F-418D-AE19-62706E023703}">
                      <ahyp:hlinkClr xmlns:ahyp="http://schemas.microsoft.com/office/drawing/2018/hyperlinkcolor" val="tx"/>
                    </a:ext>
                  </a:extLst>
                </a:hlinkClick>
              </a:rPr>
              <a:t>BioPharma</a:t>
            </a:r>
            <a:r>
              <a:rPr lang="en-GB" sz="1000" dirty="0">
                <a:solidFill>
                  <a:schemeClr val="bg1">
                    <a:lumMod val="50000"/>
                  </a:schemeClr>
                </a:solidFill>
                <a:hlinkClick r:id="rId5">
                  <a:extLst>
                    <a:ext uri="{A12FA001-AC4F-418D-AE19-62706E023703}">
                      <ahyp:hlinkClr xmlns:ahyp="http://schemas.microsoft.com/office/drawing/2018/hyperlinkcolor" val="tx"/>
                    </a:ext>
                  </a:extLst>
                </a:hlinkClick>
              </a:rPr>
              <a:t> Dive</a:t>
            </a:r>
            <a:endParaRPr lang="en-GB" sz="1000" dirty="0">
              <a:solidFill>
                <a:schemeClr val="bg1">
                  <a:lumMod val="50000"/>
                </a:schemeClr>
              </a:solidFill>
            </a:endParaRPr>
          </a:p>
          <a:p>
            <a:pPr>
              <a:defRPr/>
            </a:pPr>
            <a:endParaRPr kumimoji="0" lang="en-GB" sz="1100" u="none" strike="noStrike" kern="1200" cap="none" spc="0" normalizeH="0" baseline="0" noProof="0" dirty="0">
              <a:ln>
                <a:noFill/>
              </a:ln>
              <a:solidFill>
                <a:schemeClr val="bg1">
                  <a:lumMod val="50000"/>
                </a:schemeClr>
              </a:solidFill>
              <a:effectLst/>
              <a:uLnTx/>
              <a:uFillTx/>
              <a:cs typeface="Calibri" panose="020F0502020204030204" pitchFamily="34" charset="0"/>
            </a:endParaRPr>
          </a:p>
        </p:txBody>
      </p:sp>
    </p:spTree>
    <p:extLst>
      <p:ext uri="{BB962C8B-B14F-4D97-AF65-F5344CB8AC3E}">
        <p14:creationId xmlns:p14="http://schemas.microsoft.com/office/powerpoint/2010/main" val="3822470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B0ACB8-3890-5D4A-8759-2B4D70522F5E}"/>
              </a:ext>
            </a:extLst>
          </p:cNvPr>
          <p:cNvSpPr/>
          <p:nvPr/>
        </p:nvSpPr>
        <p:spPr>
          <a:xfrm>
            <a:off x="837870" y="1976174"/>
            <a:ext cx="10471396" cy="775674"/>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09FF80-1A21-C64A-933C-C0C9E9D15EF6}"/>
              </a:ext>
            </a:extLst>
          </p:cNvPr>
          <p:cNvSpPr/>
          <p:nvPr/>
        </p:nvSpPr>
        <p:spPr>
          <a:xfrm>
            <a:off x="837867" y="3549397"/>
            <a:ext cx="10471397" cy="775674"/>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3">
            <a:extLst>
              <a:ext uri="{FF2B5EF4-FFF2-40B4-BE49-F238E27FC236}">
                <a16:creationId xmlns:a16="http://schemas.microsoft.com/office/drawing/2014/main" id="{71EA2B00-933B-004B-8529-573D165CC25D}"/>
              </a:ext>
            </a:extLst>
          </p:cNvPr>
          <p:cNvSpPr txBox="1">
            <a:spLocks/>
          </p:cNvSpPr>
          <p:nvPr/>
        </p:nvSpPr>
        <p:spPr>
          <a:xfrm>
            <a:off x="719991" y="6078238"/>
            <a:ext cx="107281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defRPr/>
            </a:pPr>
            <a:r>
              <a:rPr lang="en-GB" sz="1100" dirty="0">
                <a:solidFill>
                  <a:schemeClr val="bg1">
                    <a:lumMod val="50000"/>
                  </a:schemeClr>
                </a:solidFill>
                <a:cs typeface="Calibri" panose="020F0502020204030204" pitchFamily="34" charset="0"/>
              </a:rPr>
              <a:t>*</a:t>
            </a:r>
            <a:r>
              <a:rPr lang="en-US" sz="1100" dirty="0">
                <a:solidFill>
                  <a:schemeClr val="bg1">
                    <a:lumMod val="50000"/>
                  </a:schemeClr>
                </a:solidFill>
                <a:cs typeface="Calibri" panose="020F0502020204030204" pitchFamily="34" charset="0"/>
              </a:rPr>
              <a:t>Primary CNS lymphoma annual incidence approx.1400 cases in the US.  </a:t>
            </a:r>
            <a:endParaRPr lang="en-GB" sz="1100" dirty="0">
              <a:solidFill>
                <a:schemeClr val="bg1">
                  <a:lumMod val="50000"/>
                </a:schemeClr>
              </a:solidFill>
              <a:cs typeface="Calibri" panose="020F0502020204030204" pitchFamily="34" charset="0"/>
            </a:endParaRPr>
          </a:p>
        </p:txBody>
      </p:sp>
      <p:sp>
        <p:nvSpPr>
          <p:cNvPr id="19" name="Rectangle: Rounded Corners 10">
            <a:extLst>
              <a:ext uri="{FF2B5EF4-FFF2-40B4-BE49-F238E27FC236}">
                <a16:creationId xmlns:a16="http://schemas.microsoft.com/office/drawing/2014/main" id="{8F4517B8-D9B4-DA41-9401-C336FF3E240E}"/>
              </a:ext>
            </a:extLst>
          </p:cNvPr>
          <p:cNvSpPr/>
          <p:nvPr/>
        </p:nvSpPr>
        <p:spPr>
          <a:xfrm>
            <a:off x="6884107" y="2169547"/>
            <a:ext cx="1843387" cy="416103"/>
          </a:xfrm>
          <a:prstGeom prst="roundRect">
            <a:avLst>
              <a:gd name="adj" fmla="val 4963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1EBC4B7C-11DE-0748-9631-FF6F9A50A671}"/>
              </a:ext>
            </a:extLst>
          </p:cNvPr>
          <p:cNvSpPr txBox="1"/>
          <p:nvPr/>
        </p:nvSpPr>
        <p:spPr>
          <a:xfrm>
            <a:off x="6990125" y="2202660"/>
            <a:ext cx="1580779" cy="369332"/>
          </a:xfrm>
          <a:prstGeom prst="rect">
            <a:avLst/>
          </a:prstGeom>
          <a:noFill/>
        </p:spPr>
        <p:txBody>
          <a:bodyPr wrap="square">
            <a:spAutoFit/>
          </a:bodyPr>
          <a:lstStyle/>
          <a:p>
            <a:pPr algn="ctr"/>
            <a:r>
              <a:rPr lang="en-GB" sz="1800" b="1" spc="-5" dirty="0">
                <a:solidFill>
                  <a:schemeClr val="bg1"/>
                </a:solidFill>
                <a:cs typeface="Calibri" panose="020F0502020204030204" pitchFamily="34" charset="0"/>
              </a:rPr>
              <a:t> ALLCAR19</a:t>
            </a:r>
            <a:endParaRPr lang="en-GB" b="1" dirty="0"/>
          </a:p>
        </p:txBody>
      </p:sp>
      <p:sp>
        <p:nvSpPr>
          <p:cNvPr id="21" name="Rectangle: Rounded Corners 31">
            <a:extLst>
              <a:ext uri="{FF2B5EF4-FFF2-40B4-BE49-F238E27FC236}">
                <a16:creationId xmlns:a16="http://schemas.microsoft.com/office/drawing/2014/main" id="{9252F8E6-9D24-6C4C-9C14-A49F9771A7FB}"/>
              </a:ext>
            </a:extLst>
          </p:cNvPr>
          <p:cNvSpPr/>
          <p:nvPr/>
        </p:nvSpPr>
        <p:spPr>
          <a:xfrm>
            <a:off x="6884107" y="3740606"/>
            <a:ext cx="1843387" cy="416103"/>
          </a:xfrm>
          <a:prstGeom prst="roundRect">
            <a:avLst>
              <a:gd name="adj" fmla="val 4963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73017F02-5552-A843-8029-E668A5FAC879}"/>
              </a:ext>
            </a:extLst>
          </p:cNvPr>
          <p:cNvSpPr txBox="1"/>
          <p:nvPr/>
        </p:nvSpPr>
        <p:spPr>
          <a:xfrm>
            <a:off x="7034685" y="3783447"/>
            <a:ext cx="1527387" cy="369332"/>
          </a:xfrm>
          <a:prstGeom prst="rect">
            <a:avLst/>
          </a:prstGeom>
          <a:noFill/>
        </p:spPr>
        <p:txBody>
          <a:bodyPr wrap="square">
            <a:spAutoFit/>
          </a:bodyPr>
          <a:lstStyle/>
          <a:p>
            <a:pPr algn="ctr"/>
            <a:r>
              <a:rPr lang="en-GB" b="1" spc="-5" dirty="0">
                <a:solidFill>
                  <a:schemeClr val="bg1"/>
                </a:solidFill>
                <a:cs typeface="Calibri" panose="020F0502020204030204" pitchFamily="34" charset="0"/>
              </a:rPr>
              <a:t>CAROUSEL</a:t>
            </a:r>
            <a:endParaRPr lang="en-GB" b="1" dirty="0"/>
          </a:p>
        </p:txBody>
      </p:sp>
      <p:sp>
        <p:nvSpPr>
          <p:cNvPr id="23" name="Rectangle: Rounded Corners 33">
            <a:extLst>
              <a:ext uri="{FF2B5EF4-FFF2-40B4-BE49-F238E27FC236}">
                <a16:creationId xmlns:a16="http://schemas.microsoft.com/office/drawing/2014/main" id="{E921552E-B8C9-BE45-9B58-9361419687AC}"/>
              </a:ext>
            </a:extLst>
          </p:cNvPr>
          <p:cNvSpPr/>
          <p:nvPr/>
        </p:nvSpPr>
        <p:spPr>
          <a:xfrm>
            <a:off x="6884107" y="4515075"/>
            <a:ext cx="1843387" cy="416103"/>
          </a:xfrm>
          <a:prstGeom prst="roundRect">
            <a:avLst>
              <a:gd name="adj" fmla="val 4963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07E52D4C-87F6-F546-8D02-BD9EF047837C}"/>
              </a:ext>
            </a:extLst>
          </p:cNvPr>
          <p:cNvSpPr txBox="1"/>
          <p:nvPr/>
        </p:nvSpPr>
        <p:spPr>
          <a:xfrm>
            <a:off x="6884106" y="4557916"/>
            <a:ext cx="1843386" cy="369332"/>
          </a:xfrm>
          <a:prstGeom prst="rect">
            <a:avLst/>
          </a:prstGeom>
          <a:noFill/>
        </p:spPr>
        <p:txBody>
          <a:bodyPr wrap="square">
            <a:spAutoFit/>
          </a:bodyPr>
          <a:lstStyle/>
          <a:p>
            <a:pPr algn="ctr"/>
            <a:r>
              <a:rPr lang="en-GB" b="1" spc="-5" dirty="0">
                <a:solidFill>
                  <a:schemeClr val="bg1"/>
                </a:solidFill>
                <a:cs typeface="Calibri" panose="020F0502020204030204" pitchFamily="34" charset="0"/>
              </a:rPr>
              <a:t>CARPALL ext.</a:t>
            </a:r>
            <a:endParaRPr lang="en-GB" b="1" dirty="0"/>
          </a:p>
        </p:txBody>
      </p:sp>
      <p:sp>
        <p:nvSpPr>
          <p:cNvPr id="31" name="TextBox 30">
            <a:extLst>
              <a:ext uri="{FF2B5EF4-FFF2-40B4-BE49-F238E27FC236}">
                <a16:creationId xmlns:a16="http://schemas.microsoft.com/office/drawing/2014/main" id="{026DE707-C1B4-FD44-AFAE-907F8EBA9E13}"/>
              </a:ext>
            </a:extLst>
          </p:cNvPr>
          <p:cNvSpPr txBox="1"/>
          <p:nvPr/>
        </p:nvSpPr>
        <p:spPr>
          <a:xfrm>
            <a:off x="871108" y="2222116"/>
            <a:ext cx="1275990" cy="369332"/>
          </a:xfrm>
          <a:prstGeom prst="rect">
            <a:avLst/>
          </a:prstGeom>
          <a:noFill/>
        </p:spPr>
        <p:txBody>
          <a:bodyPr wrap="square">
            <a:spAutoFit/>
          </a:bodyPr>
          <a:lstStyle/>
          <a:p>
            <a:r>
              <a:rPr lang="en-GB" spc="-5" dirty="0">
                <a:solidFill>
                  <a:schemeClr val="accent1">
                    <a:lumMod val="50000"/>
                  </a:schemeClr>
                </a:solidFill>
              </a:rPr>
              <a:t>AUTO1</a:t>
            </a:r>
            <a:endParaRPr lang="en-GB" dirty="0">
              <a:solidFill>
                <a:schemeClr val="accent1">
                  <a:lumMod val="50000"/>
                </a:schemeClr>
              </a:solidFill>
            </a:endParaRPr>
          </a:p>
        </p:txBody>
      </p:sp>
      <p:sp>
        <p:nvSpPr>
          <p:cNvPr id="32" name="TextBox 31">
            <a:extLst>
              <a:ext uri="{FF2B5EF4-FFF2-40B4-BE49-F238E27FC236}">
                <a16:creationId xmlns:a16="http://schemas.microsoft.com/office/drawing/2014/main" id="{F16F8ED1-896E-1C4D-B8B2-6B351A1D7D5C}"/>
              </a:ext>
            </a:extLst>
          </p:cNvPr>
          <p:cNvSpPr txBox="1"/>
          <p:nvPr/>
        </p:nvSpPr>
        <p:spPr>
          <a:xfrm>
            <a:off x="871107" y="3783038"/>
            <a:ext cx="1458075" cy="369332"/>
          </a:xfrm>
          <a:prstGeom prst="rect">
            <a:avLst/>
          </a:prstGeom>
          <a:noFill/>
        </p:spPr>
        <p:txBody>
          <a:bodyPr wrap="square">
            <a:spAutoFit/>
          </a:bodyPr>
          <a:lstStyle/>
          <a:p>
            <a:r>
              <a:rPr lang="en-GB" spc="-5" dirty="0">
                <a:solidFill>
                  <a:schemeClr val="accent1">
                    <a:lumMod val="50000"/>
                  </a:schemeClr>
                </a:solidFill>
              </a:rPr>
              <a:t>AUTO1</a:t>
            </a:r>
            <a:endParaRPr lang="en-GB" dirty="0">
              <a:solidFill>
                <a:schemeClr val="accent1">
                  <a:lumMod val="50000"/>
                </a:schemeClr>
              </a:solidFill>
            </a:endParaRPr>
          </a:p>
        </p:txBody>
      </p:sp>
      <p:sp>
        <p:nvSpPr>
          <p:cNvPr id="33" name="TextBox 32">
            <a:extLst>
              <a:ext uri="{FF2B5EF4-FFF2-40B4-BE49-F238E27FC236}">
                <a16:creationId xmlns:a16="http://schemas.microsoft.com/office/drawing/2014/main" id="{02F59454-C3F4-3442-9FC2-10E41A46EA35}"/>
              </a:ext>
            </a:extLst>
          </p:cNvPr>
          <p:cNvSpPr txBox="1"/>
          <p:nvPr/>
        </p:nvSpPr>
        <p:spPr>
          <a:xfrm>
            <a:off x="871107" y="4558127"/>
            <a:ext cx="1385643" cy="369332"/>
          </a:xfrm>
          <a:prstGeom prst="rect">
            <a:avLst/>
          </a:prstGeom>
          <a:noFill/>
        </p:spPr>
        <p:txBody>
          <a:bodyPr wrap="square">
            <a:spAutoFit/>
          </a:bodyPr>
          <a:lstStyle/>
          <a:p>
            <a:r>
              <a:rPr lang="en-GB" spc="-5" dirty="0">
                <a:solidFill>
                  <a:schemeClr val="accent1">
                    <a:lumMod val="50000"/>
                  </a:schemeClr>
                </a:solidFill>
              </a:rPr>
              <a:t>AUTO1/22</a:t>
            </a:r>
            <a:endParaRPr lang="en-GB" dirty="0">
              <a:solidFill>
                <a:schemeClr val="accent1">
                  <a:lumMod val="50000"/>
                </a:schemeClr>
              </a:solidFill>
            </a:endParaRPr>
          </a:p>
        </p:txBody>
      </p:sp>
      <p:sp>
        <p:nvSpPr>
          <p:cNvPr id="35" name="TextBox 34">
            <a:extLst>
              <a:ext uri="{FF2B5EF4-FFF2-40B4-BE49-F238E27FC236}">
                <a16:creationId xmlns:a16="http://schemas.microsoft.com/office/drawing/2014/main" id="{47F5E7A8-F5B3-C647-86CE-71C914FB18B4}"/>
              </a:ext>
            </a:extLst>
          </p:cNvPr>
          <p:cNvSpPr txBox="1"/>
          <p:nvPr/>
        </p:nvSpPr>
        <p:spPr>
          <a:xfrm>
            <a:off x="2406289" y="2222116"/>
            <a:ext cx="1275990" cy="369332"/>
          </a:xfrm>
          <a:prstGeom prst="rect">
            <a:avLst/>
          </a:prstGeom>
          <a:noFill/>
        </p:spPr>
        <p:txBody>
          <a:bodyPr wrap="square">
            <a:spAutoFit/>
          </a:bodyPr>
          <a:lstStyle/>
          <a:p>
            <a:r>
              <a:rPr lang="en-GB" spc="-5" dirty="0">
                <a:solidFill>
                  <a:schemeClr val="accent1">
                    <a:lumMod val="50000"/>
                  </a:schemeClr>
                </a:solidFill>
              </a:rPr>
              <a:t>Adult ALL</a:t>
            </a:r>
            <a:endParaRPr lang="en-GB" dirty="0">
              <a:solidFill>
                <a:schemeClr val="accent1">
                  <a:lumMod val="50000"/>
                </a:schemeClr>
              </a:solidFill>
            </a:endParaRPr>
          </a:p>
        </p:txBody>
      </p:sp>
      <p:sp>
        <p:nvSpPr>
          <p:cNvPr id="36" name="TextBox 35">
            <a:extLst>
              <a:ext uri="{FF2B5EF4-FFF2-40B4-BE49-F238E27FC236}">
                <a16:creationId xmlns:a16="http://schemas.microsoft.com/office/drawing/2014/main" id="{589074B6-7DE0-5944-9D2D-D3C2D9DB30C4}"/>
              </a:ext>
            </a:extLst>
          </p:cNvPr>
          <p:cNvSpPr txBox="1"/>
          <p:nvPr/>
        </p:nvSpPr>
        <p:spPr>
          <a:xfrm>
            <a:off x="2406288" y="3645634"/>
            <a:ext cx="1783183" cy="646331"/>
          </a:xfrm>
          <a:prstGeom prst="rect">
            <a:avLst/>
          </a:prstGeom>
          <a:noFill/>
        </p:spPr>
        <p:txBody>
          <a:bodyPr wrap="square">
            <a:spAutoFit/>
          </a:bodyPr>
          <a:lstStyle/>
          <a:p>
            <a:r>
              <a:rPr lang="en-GB" spc="-5" dirty="0">
                <a:solidFill>
                  <a:schemeClr val="accent1">
                    <a:lumMod val="50000"/>
                  </a:schemeClr>
                </a:solidFill>
              </a:rPr>
              <a:t>Primary CNS Lymphoma*</a:t>
            </a:r>
            <a:endParaRPr lang="en-GB" dirty="0">
              <a:solidFill>
                <a:schemeClr val="accent1">
                  <a:lumMod val="50000"/>
                </a:schemeClr>
              </a:solidFill>
            </a:endParaRPr>
          </a:p>
        </p:txBody>
      </p:sp>
      <p:sp>
        <p:nvSpPr>
          <p:cNvPr id="37" name="TextBox 36">
            <a:extLst>
              <a:ext uri="{FF2B5EF4-FFF2-40B4-BE49-F238E27FC236}">
                <a16:creationId xmlns:a16="http://schemas.microsoft.com/office/drawing/2014/main" id="{1EB0C56E-D18C-7D45-B006-C6590F787C4F}"/>
              </a:ext>
            </a:extLst>
          </p:cNvPr>
          <p:cNvSpPr txBox="1"/>
          <p:nvPr/>
        </p:nvSpPr>
        <p:spPr>
          <a:xfrm>
            <a:off x="2406288" y="4558112"/>
            <a:ext cx="2288583" cy="369332"/>
          </a:xfrm>
          <a:prstGeom prst="rect">
            <a:avLst/>
          </a:prstGeom>
          <a:noFill/>
        </p:spPr>
        <p:txBody>
          <a:bodyPr wrap="square">
            <a:spAutoFit/>
          </a:bodyPr>
          <a:lstStyle/>
          <a:p>
            <a:r>
              <a:rPr lang="en-GB" spc="-5" dirty="0" err="1">
                <a:solidFill>
                  <a:schemeClr val="accent1">
                    <a:lumMod val="50000"/>
                  </a:schemeClr>
                </a:solidFill>
              </a:rPr>
              <a:t>Pediatric</a:t>
            </a:r>
            <a:r>
              <a:rPr lang="en-GB" spc="-5" dirty="0">
                <a:solidFill>
                  <a:schemeClr val="accent1">
                    <a:lumMod val="50000"/>
                  </a:schemeClr>
                </a:solidFill>
              </a:rPr>
              <a:t> ALL</a:t>
            </a:r>
            <a:endParaRPr lang="en-GB" dirty="0">
              <a:solidFill>
                <a:schemeClr val="accent1">
                  <a:lumMod val="50000"/>
                </a:schemeClr>
              </a:solidFill>
            </a:endParaRPr>
          </a:p>
        </p:txBody>
      </p:sp>
      <p:sp>
        <p:nvSpPr>
          <p:cNvPr id="39" name="TextBox 38">
            <a:extLst>
              <a:ext uri="{FF2B5EF4-FFF2-40B4-BE49-F238E27FC236}">
                <a16:creationId xmlns:a16="http://schemas.microsoft.com/office/drawing/2014/main" id="{9502FAFA-2985-764F-AAA1-1A7E03D3F3EC}"/>
              </a:ext>
            </a:extLst>
          </p:cNvPr>
          <p:cNvSpPr txBox="1"/>
          <p:nvPr/>
        </p:nvSpPr>
        <p:spPr>
          <a:xfrm>
            <a:off x="4999260" y="2222063"/>
            <a:ext cx="1275990" cy="369332"/>
          </a:xfrm>
          <a:prstGeom prst="rect">
            <a:avLst/>
          </a:prstGeom>
          <a:noFill/>
        </p:spPr>
        <p:txBody>
          <a:bodyPr wrap="square">
            <a:spAutoFit/>
          </a:bodyPr>
          <a:lstStyle/>
          <a:p>
            <a:r>
              <a:rPr lang="en-GB" spc="-5" dirty="0">
                <a:solidFill>
                  <a:schemeClr val="accent1">
                    <a:lumMod val="50000"/>
                  </a:schemeClr>
                </a:solidFill>
              </a:rPr>
              <a:t>CD19</a:t>
            </a:r>
            <a:endParaRPr lang="en-GB" dirty="0">
              <a:solidFill>
                <a:schemeClr val="accent1">
                  <a:lumMod val="50000"/>
                </a:schemeClr>
              </a:solidFill>
            </a:endParaRPr>
          </a:p>
        </p:txBody>
      </p:sp>
      <p:sp>
        <p:nvSpPr>
          <p:cNvPr id="40" name="TextBox 39">
            <a:extLst>
              <a:ext uri="{FF2B5EF4-FFF2-40B4-BE49-F238E27FC236}">
                <a16:creationId xmlns:a16="http://schemas.microsoft.com/office/drawing/2014/main" id="{1C2521F0-C0E6-F24D-82A6-BDB907DD5FFA}"/>
              </a:ext>
            </a:extLst>
          </p:cNvPr>
          <p:cNvSpPr txBox="1"/>
          <p:nvPr/>
        </p:nvSpPr>
        <p:spPr>
          <a:xfrm>
            <a:off x="4992650" y="3773430"/>
            <a:ext cx="1683603" cy="369332"/>
          </a:xfrm>
          <a:prstGeom prst="rect">
            <a:avLst/>
          </a:prstGeom>
          <a:noFill/>
        </p:spPr>
        <p:txBody>
          <a:bodyPr wrap="square">
            <a:spAutoFit/>
          </a:bodyPr>
          <a:lstStyle/>
          <a:p>
            <a:r>
              <a:rPr lang="en-GB" spc="-5" dirty="0">
                <a:solidFill>
                  <a:schemeClr val="accent1">
                    <a:lumMod val="50000"/>
                  </a:schemeClr>
                </a:solidFill>
              </a:rPr>
              <a:t>CD19</a:t>
            </a:r>
            <a:endParaRPr lang="en-GB" dirty="0">
              <a:solidFill>
                <a:schemeClr val="accent1">
                  <a:lumMod val="50000"/>
                </a:schemeClr>
              </a:solidFill>
            </a:endParaRPr>
          </a:p>
        </p:txBody>
      </p:sp>
      <p:sp>
        <p:nvSpPr>
          <p:cNvPr id="41" name="TextBox 40">
            <a:extLst>
              <a:ext uri="{FF2B5EF4-FFF2-40B4-BE49-F238E27FC236}">
                <a16:creationId xmlns:a16="http://schemas.microsoft.com/office/drawing/2014/main" id="{F9B052A8-0B16-974C-8E2B-FC6D51E7DF65}"/>
              </a:ext>
            </a:extLst>
          </p:cNvPr>
          <p:cNvSpPr txBox="1"/>
          <p:nvPr/>
        </p:nvSpPr>
        <p:spPr>
          <a:xfrm>
            <a:off x="4982619" y="4545913"/>
            <a:ext cx="1731517" cy="369332"/>
          </a:xfrm>
          <a:prstGeom prst="rect">
            <a:avLst/>
          </a:prstGeom>
          <a:noFill/>
        </p:spPr>
        <p:txBody>
          <a:bodyPr wrap="square">
            <a:spAutoFit/>
          </a:bodyPr>
          <a:lstStyle/>
          <a:p>
            <a:r>
              <a:rPr lang="en-GB" spc="-5" dirty="0">
                <a:solidFill>
                  <a:schemeClr val="accent1">
                    <a:lumMod val="50000"/>
                  </a:schemeClr>
                </a:solidFill>
              </a:rPr>
              <a:t>CD19 &amp; CD22</a:t>
            </a:r>
            <a:endParaRPr lang="en-GB" dirty="0">
              <a:solidFill>
                <a:schemeClr val="accent1">
                  <a:lumMod val="50000"/>
                </a:schemeClr>
              </a:solidFill>
            </a:endParaRPr>
          </a:p>
        </p:txBody>
      </p:sp>
      <p:sp>
        <p:nvSpPr>
          <p:cNvPr id="43" name="TextBox 42">
            <a:extLst>
              <a:ext uri="{FF2B5EF4-FFF2-40B4-BE49-F238E27FC236}">
                <a16:creationId xmlns:a16="http://schemas.microsoft.com/office/drawing/2014/main" id="{BEB3B056-3223-364C-8198-A692CBC49C75}"/>
              </a:ext>
            </a:extLst>
          </p:cNvPr>
          <p:cNvSpPr txBox="1"/>
          <p:nvPr/>
        </p:nvSpPr>
        <p:spPr>
          <a:xfrm>
            <a:off x="866045" y="2975158"/>
            <a:ext cx="1275990" cy="369332"/>
          </a:xfrm>
          <a:prstGeom prst="rect">
            <a:avLst/>
          </a:prstGeom>
          <a:noFill/>
        </p:spPr>
        <p:txBody>
          <a:bodyPr wrap="square">
            <a:spAutoFit/>
          </a:bodyPr>
          <a:lstStyle/>
          <a:p>
            <a:r>
              <a:rPr lang="en-GB" spc="-5" dirty="0">
                <a:solidFill>
                  <a:schemeClr val="accent1">
                    <a:lumMod val="50000"/>
                  </a:schemeClr>
                </a:solidFill>
              </a:rPr>
              <a:t>AUTO1</a:t>
            </a:r>
            <a:endParaRPr lang="en-GB" dirty="0">
              <a:solidFill>
                <a:schemeClr val="accent1">
                  <a:lumMod val="50000"/>
                </a:schemeClr>
              </a:solidFill>
            </a:endParaRPr>
          </a:p>
        </p:txBody>
      </p:sp>
      <p:sp>
        <p:nvSpPr>
          <p:cNvPr id="44" name="TextBox 43">
            <a:extLst>
              <a:ext uri="{FF2B5EF4-FFF2-40B4-BE49-F238E27FC236}">
                <a16:creationId xmlns:a16="http://schemas.microsoft.com/office/drawing/2014/main" id="{07716232-819B-1146-A11E-C879C95EA82D}"/>
              </a:ext>
            </a:extLst>
          </p:cNvPr>
          <p:cNvSpPr txBox="1"/>
          <p:nvPr/>
        </p:nvSpPr>
        <p:spPr>
          <a:xfrm>
            <a:off x="2410559" y="2967869"/>
            <a:ext cx="2328557" cy="369332"/>
          </a:xfrm>
          <a:prstGeom prst="rect">
            <a:avLst/>
          </a:prstGeom>
          <a:noFill/>
        </p:spPr>
        <p:txBody>
          <a:bodyPr wrap="square">
            <a:spAutoFit/>
          </a:bodyPr>
          <a:lstStyle/>
          <a:p>
            <a:r>
              <a:rPr lang="en-GB" spc="-5" dirty="0" err="1">
                <a:solidFill>
                  <a:schemeClr val="accent1">
                    <a:lumMod val="50000"/>
                  </a:schemeClr>
                </a:solidFill>
              </a:rPr>
              <a:t>iNHL</a:t>
            </a:r>
            <a:r>
              <a:rPr lang="en-GB" spc="-5" dirty="0">
                <a:solidFill>
                  <a:schemeClr val="accent1">
                    <a:lumMod val="50000"/>
                  </a:schemeClr>
                </a:solidFill>
              </a:rPr>
              <a:t> &amp; CLL</a:t>
            </a:r>
            <a:endParaRPr lang="en-GB" dirty="0">
              <a:solidFill>
                <a:schemeClr val="accent1">
                  <a:lumMod val="50000"/>
                </a:schemeClr>
              </a:solidFill>
            </a:endParaRPr>
          </a:p>
        </p:txBody>
      </p:sp>
      <p:sp>
        <p:nvSpPr>
          <p:cNvPr id="45" name="TextBox 44">
            <a:extLst>
              <a:ext uri="{FF2B5EF4-FFF2-40B4-BE49-F238E27FC236}">
                <a16:creationId xmlns:a16="http://schemas.microsoft.com/office/drawing/2014/main" id="{4906900B-A4E8-234F-B95B-C5AFD2FBA562}"/>
              </a:ext>
            </a:extLst>
          </p:cNvPr>
          <p:cNvSpPr txBox="1"/>
          <p:nvPr/>
        </p:nvSpPr>
        <p:spPr>
          <a:xfrm>
            <a:off x="5001568" y="2967869"/>
            <a:ext cx="1275990" cy="369332"/>
          </a:xfrm>
          <a:prstGeom prst="rect">
            <a:avLst/>
          </a:prstGeom>
          <a:noFill/>
        </p:spPr>
        <p:txBody>
          <a:bodyPr wrap="square">
            <a:spAutoFit/>
          </a:bodyPr>
          <a:lstStyle/>
          <a:p>
            <a:r>
              <a:rPr lang="en-GB" spc="-5" dirty="0">
                <a:solidFill>
                  <a:schemeClr val="accent1">
                    <a:lumMod val="50000"/>
                  </a:schemeClr>
                </a:solidFill>
              </a:rPr>
              <a:t>CD19</a:t>
            </a:r>
            <a:endParaRPr lang="en-GB" dirty="0">
              <a:solidFill>
                <a:schemeClr val="accent1">
                  <a:lumMod val="50000"/>
                </a:schemeClr>
              </a:solidFill>
            </a:endParaRPr>
          </a:p>
        </p:txBody>
      </p:sp>
      <p:sp>
        <p:nvSpPr>
          <p:cNvPr id="46" name="Rectangle: Rounded Corners 73">
            <a:extLst>
              <a:ext uri="{FF2B5EF4-FFF2-40B4-BE49-F238E27FC236}">
                <a16:creationId xmlns:a16="http://schemas.microsoft.com/office/drawing/2014/main" id="{A2B68E53-CA55-A24F-95F8-ED2BC6AAFF4F}"/>
              </a:ext>
            </a:extLst>
          </p:cNvPr>
          <p:cNvSpPr/>
          <p:nvPr/>
        </p:nvSpPr>
        <p:spPr>
          <a:xfrm>
            <a:off x="6898177" y="2934756"/>
            <a:ext cx="1843387" cy="416103"/>
          </a:xfrm>
          <a:prstGeom prst="roundRect">
            <a:avLst>
              <a:gd name="adj" fmla="val 4963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a:extLst>
              <a:ext uri="{FF2B5EF4-FFF2-40B4-BE49-F238E27FC236}">
                <a16:creationId xmlns:a16="http://schemas.microsoft.com/office/drawing/2014/main" id="{A316F4DC-9F6C-C44E-A930-4EC21500DBCC}"/>
              </a:ext>
            </a:extLst>
          </p:cNvPr>
          <p:cNvSpPr txBox="1"/>
          <p:nvPr/>
        </p:nvSpPr>
        <p:spPr>
          <a:xfrm>
            <a:off x="6898176" y="2967869"/>
            <a:ext cx="1829315" cy="369332"/>
          </a:xfrm>
          <a:prstGeom prst="rect">
            <a:avLst/>
          </a:prstGeom>
          <a:noFill/>
        </p:spPr>
        <p:txBody>
          <a:bodyPr wrap="square">
            <a:spAutoFit/>
          </a:bodyPr>
          <a:lstStyle/>
          <a:p>
            <a:pPr algn="ctr"/>
            <a:r>
              <a:rPr lang="en-GB" b="1" spc="-5" dirty="0">
                <a:solidFill>
                  <a:schemeClr val="bg1"/>
                </a:solidFill>
                <a:cs typeface="Calibri" panose="020F0502020204030204" pitchFamily="34" charset="0"/>
              </a:rPr>
              <a:t> ALLCAR19 ext.</a:t>
            </a:r>
            <a:endParaRPr lang="en-GB" b="1" dirty="0"/>
          </a:p>
        </p:txBody>
      </p:sp>
      <p:cxnSp>
        <p:nvCxnSpPr>
          <p:cNvPr id="48" name="Straight Connector 47">
            <a:extLst>
              <a:ext uri="{FF2B5EF4-FFF2-40B4-BE49-F238E27FC236}">
                <a16:creationId xmlns:a16="http://schemas.microsoft.com/office/drawing/2014/main" id="{C5169C10-F4F5-1D41-BE6F-C3DDDC724EA6}"/>
              </a:ext>
            </a:extLst>
          </p:cNvPr>
          <p:cNvCxnSpPr>
            <a:cxnSpLocks/>
          </p:cNvCxnSpPr>
          <p:nvPr/>
        </p:nvCxnSpPr>
        <p:spPr>
          <a:xfrm flipV="1">
            <a:off x="2290114" y="1732046"/>
            <a:ext cx="0" cy="337793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23CF795-3D3A-1F46-B546-0C3124CCB37D}"/>
              </a:ext>
            </a:extLst>
          </p:cNvPr>
          <p:cNvCxnSpPr>
            <a:cxnSpLocks/>
          </p:cNvCxnSpPr>
          <p:nvPr/>
        </p:nvCxnSpPr>
        <p:spPr>
          <a:xfrm>
            <a:off x="837870" y="1971327"/>
            <a:ext cx="1047932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0EA2E38-30FA-934C-97BF-0B271EB374CC}"/>
              </a:ext>
            </a:extLst>
          </p:cNvPr>
          <p:cNvSpPr txBox="1"/>
          <p:nvPr/>
        </p:nvSpPr>
        <p:spPr>
          <a:xfrm>
            <a:off x="871108" y="1687788"/>
            <a:ext cx="1180913" cy="283539"/>
          </a:xfrm>
          <a:prstGeom prst="rect">
            <a:avLst/>
          </a:prstGeom>
          <a:noFill/>
        </p:spPr>
        <p:txBody>
          <a:bodyPr wrap="square">
            <a:spAutoFit/>
          </a:bodyPr>
          <a:lstStyle/>
          <a:p>
            <a:pPr lvl="0">
              <a:lnSpc>
                <a:spcPct val="85000"/>
              </a:lnSpc>
              <a:spcBef>
                <a:spcPts val="200"/>
              </a:spcBef>
              <a:buSzPct val="80000"/>
              <a:defRPr/>
            </a:pPr>
            <a:r>
              <a:rPr lang="en-GB" sz="1400" kern="0" dirty="0">
                <a:solidFill>
                  <a:srgbClr val="00ACB8"/>
                </a:solidFill>
                <a:cs typeface="Calibri" panose="020F0502020204030204" pitchFamily="34" charset="0"/>
                <a:sym typeface="Calibri"/>
              </a:rPr>
              <a:t>PRODUCT</a:t>
            </a:r>
          </a:p>
        </p:txBody>
      </p:sp>
      <p:sp>
        <p:nvSpPr>
          <p:cNvPr id="51" name="TextBox 50">
            <a:extLst>
              <a:ext uri="{FF2B5EF4-FFF2-40B4-BE49-F238E27FC236}">
                <a16:creationId xmlns:a16="http://schemas.microsoft.com/office/drawing/2014/main" id="{84381423-8570-BF42-98A1-71EFB003F961}"/>
              </a:ext>
            </a:extLst>
          </p:cNvPr>
          <p:cNvSpPr txBox="1"/>
          <p:nvPr/>
        </p:nvSpPr>
        <p:spPr>
          <a:xfrm>
            <a:off x="2403827" y="1682040"/>
            <a:ext cx="1484326" cy="283539"/>
          </a:xfrm>
          <a:prstGeom prst="rect">
            <a:avLst/>
          </a:prstGeom>
          <a:noFill/>
        </p:spPr>
        <p:txBody>
          <a:bodyPr wrap="square">
            <a:spAutoFit/>
          </a:bodyPr>
          <a:lstStyle/>
          <a:p>
            <a:pPr lvl="0">
              <a:lnSpc>
                <a:spcPct val="85000"/>
              </a:lnSpc>
              <a:spcBef>
                <a:spcPts val="200"/>
              </a:spcBef>
              <a:buSzPct val="80000"/>
              <a:defRPr/>
            </a:pPr>
            <a:r>
              <a:rPr lang="en-GB" sz="1400" kern="0" dirty="0">
                <a:solidFill>
                  <a:srgbClr val="00ACB8"/>
                </a:solidFill>
                <a:cs typeface="Calibri" panose="020F0502020204030204" pitchFamily="34" charset="0"/>
                <a:sym typeface="Calibri"/>
              </a:rPr>
              <a:t>INDICATION</a:t>
            </a:r>
          </a:p>
        </p:txBody>
      </p:sp>
      <p:sp>
        <p:nvSpPr>
          <p:cNvPr id="52" name="TextBox 51">
            <a:extLst>
              <a:ext uri="{FF2B5EF4-FFF2-40B4-BE49-F238E27FC236}">
                <a16:creationId xmlns:a16="http://schemas.microsoft.com/office/drawing/2014/main" id="{3875512B-77EF-E145-B2DC-F0A0EB77117B}"/>
              </a:ext>
            </a:extLst>
          </p:cNvPr>
          <p:cNvSpPr txBox="1"/>
          <p:nvPr/>
        </p:nvSpPr>
        <p:spPr>
          <a:xfrm>
            <a:off x="5022662" y="1677156"/>
            <a:ext cx="1180913" cy="283539"/>
          </a:xfrm>
          <a:prstGeom prst="rect">
            <a:avLst/>
          </a:prstGeom>
          <a:noFill/>
        </p:spPr>
        <p:txBody>
          <a:bodyPr wrap="square">
            <a:spAutoFit/>
          </a:bodyPr>
          <a:lstStyle/>
          <a:p>
            <a:pPr lvl="0">
              <a:lnSpc>
                <a:spcPct val="85000"/>
              </a:lnSpc>
              <a:spcBef>
                <a:spcPts val="200"/>
              </a:spcBef>
              <a:buSzPct val="80000"/>
              <a:defRPr/>
            </a:pPr>
            <a:r>
              <a:rPr lang="en-GB" sz="1400" kern="0" dirty="0">
                <a:solidFill>
                  <a:srgbClr val="00ACB8"/>
                </a:solidFill>
                <a:cs typeface="Calibri" panose="020F0502020204030204" pitchFamily="34" charset="0"/>
                <a:sym typeface="Calibri"/>
              </a:rPr>
              <a:t>TARGET</a:t>
            </a:r>
          </a:p>
        </p:txBody>
      </p:sp>
      <p:sp>
        <p:nvSpPr>
          <p:cNvPr id="53" name="TextBox 52">
            <a:extLst>
              <a:ext uri="{FF2B5EF4-FFF2-40B4-BE49-F238E27FC236}">
                <a16:creationId xmlns:a16="http://schemas.microsoft.com/office/drawing/2014/main" id="{58B3D43B-71C5-E749-BADB-B9DAF89F52BA}"/>
              </a:ext>
            </a:extLst>
          </p:cNvPr>
          <p:cNvSpPr txBox="1"/>
          <p:nvPr/>
        </p:nvSpPr>
        <p:spPr>
          <a:xfrm>
            <a:off x="6804863" y="1673899"/>
            <a:ext cx="1180913" cy="283539"/>
          </a:xfrm>
          <a:prstGeom prst="rect">
            <a:avLst/>
          </a:prstGeom>
          <a:noFill/>
        </p:spPr>
        <p:txBody>
          <a:bodyPr wrap="square">
            <a:spAutoFit/>
          </a:bodyPr>
          <a:lstStyle/>
          <a:p>
            <a:pPr lvl="0">
              <a:lnSpc>
                <a:spcPct val="85000"/>
              </a:lnSpc>
              <a:spcBef>
                <a:spcPts val="200"/>
              </a:spcBef>
              <a:buSzPct val="80000"/>
              <a:defRPr/>
            </a:pPr>
            <a:r>
              <a:rPr lang="en-GB" sz="1400" kern="0" dirty="0">
                <a:solidFill>
                  <a:srgbClr val="00ACB8"/>
                </a:solidFill>
                <a:cs typeface="Calibri" panose="020F0502020204030204" pitchFamily="34" charset="0"/>
                <a:sym typeface="Calibri"/>
              </a:rPr>
              <a:t>PHASE 1</a:t>
            </a:r>
          </a:p>
        </p:txBody>
      </p:sp>
      <p:sp>
        <p:nvSpPr>
          <p:cNvPr id="54" name="TextBox 53">
            <a:extLst>
              <a:ext uri="{FF2B5EF4-FFF2-40B4-BE49-F238E27FC236}">
                <a16:creationId xmlns:a16="http://schemas.microsoft.com/office/drawing/2014/main" id="{8CBA0820-EFFF-E74F-ACB9-77CD9251583B}"/>
              </a:ext>
            </a:extLst>
          </p:cNvPr>
          <p:cNvSpPr txBox="1"/>
          <p:nvPr/>
        </p:nvSpPr>
        <p:spPr>
          <a:xfrm>
            <a:off x="9029627" y="1680377"/>
            <a:ext cx="1180913" cy="277064"/>
          </a:xfrm>
          <a:prstGeom prst="rect">
            <a:avLst/>
          </a:prstGeom>
          <a:noFill/>
        </p:spPr>
        <p:txBody>
          <a:bodyPr wrap="square">
            <a:spAutoFit/>
          </a:bodyPr>
          <a:lstStyle/>
          <a:p>
            <a:pPr lvl="0">
              <a:lnSpc>
                <a:spcPct val="85000"/>
              </a:lnSpc>
              <a:spcBef>
                <a:spcPts val="200"/>
              </a:spcBef>
              <a:buSzPct val="80000"/>
              <a:defRPr/>
            </a:pPr>
            <a:r>
              <a:rPr lang="en-GB" sz="1400" kern="0" dirty="0">
                <a:solidFill>
                  <a:srgbClr val="00ACB8"/>
                </a:solidFill>
                <a:cs typeface="Calibri" panose="020F0502020204030204" pitchFamily="34" charset="0"/>
                <a:sym typeface="Calibri"/>
              </a:rPr>
              <a:t>PHASE 1B/2</a:t>
            </a:r>
          </a:p>
        </p:txBody>
      </p:sp>
      <p:cxnSp>
        <p:nvCxnSpPr>
          <p:cNvPr id="55" name="Straight Connector 54">
            <a:extLst>
              <a:ext uri="{FF2B5EF4-FFF2-40B4-BE49-F238E27FC236}">
                <a16:creationId xmlns:a16="http://schemas.microsoft.com/office/drawing/2014/main" id="{8D08B17F-D1A3-C946-BBAB-473080B87B1D}"/>
              </a:ext>
            </a:extLst>
          </p:cNvPr>
          <p:cNvCxnSpPr>
            <a:cxnSpLocks/>
          </p:cNvCxnSpPr>
          <p:nvPr/>
        </p:nvCxnSpPr>
        <p:spPr>
          <a:xfrm flipV="1">
            <a:off x="11309444" y="1732048"/>
            <a:ext cx="0" cy="337792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73AE797-775A-C74C-989F-E8CF4ECF58F3}"/>
              </a:ext>
            </a:extLst>
          </p:cNvPr>
          <p:cNvCxnSpPr>
            <a:cxnSpLocks/>
          </p:cNvCxnSpPr>
          <p:nvPr/>
        </p:nvCxnSpPr>
        <p:spPr>
          <a:xfrm flipV="1">
            <a:off x="8989038" y="1732046"/>
            <a:ext cx="0" cy="337793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Rectangle: Rounded Corners 42">
            <a:extLst>
              <a:ext uri="{FF2B5EF4-FFF2-40B4-BE49-F238E27FC236}">
                <a16:creationId xmlns:a16="http://schemas.microsoft.com/office/drawing/2014/main" id="{416F477E-F5D3-2043-8790-18BE6B92C82A}"/>
              </a:ext>
            </a:extLst>
          </p:cNvPr>
          <p:cNvSpPr/>
          <p:nvPr/>
        </p:nvSpPr>
        <p:spPr>
          <a:xfrm>
            <a:off x="9099144" y="2172690"/>
            <a:ext cx="2085618" cy="409817"/>
          </a:xfrm>
          <a:prstGeom prst="roundRect">
            <a:avLst>
              <a:gd name="adj" fmla="val 4963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58" name="TextBox 57">
            <a:extLst>
              <a:ext uri="{FF2B5EF4-FFF2-40B4-BE49-F238E27FC236}">
                <a16:creationId xmlns:a16="http://schemas.microsoft.com/office/drawing/2014/main" id="{5943AA48-2DD9-B440-AB17-7B9468BC70CE}"/>
              </a:ext>
            </a:extLst>
          </p:cNvPr>
          <p:cNvSpPr txBox="1"/>
          <p:nvPr/>
        </p:nvSpPr>
        <p:spPr>
          <a:xfrm>
            <a:off x="9106891" y="2201734"/>
            <a:ext cx="2009337" cy="369332"/>
          </a:xfrm>
          <a:prstGeom prst="rect">
            <a:avLst/>
          </a:prstGeom>
          <a:noFill/>
        </p:spPr>
        <p:txBody>
          <a:bodyPr wrap="square">
            <a:spAutoFit/>
          </a:bodyPr>
          <a:lstStyle/>
          <a:p>
            <a:pPr algn="ctr"/>
            <a:r>
              <a:rPr lang="en-GB" sz="1800" spc="-5" dirty="0">
                <a:solidFill>
                  <a:schemeClr val="bg1"/>
                </a:solidFill>
                <a:cs typeface="Calibri" panose="020F0502020204030204" pitchFamily="34" charset="0"/>
              </a:rPr>
              <a:t> </a:t>
            </a:r>
            <a:r>
              <a:rPr lang="en-GB" sz="1800" b="1" spc="-5" dirty="0">
                <a:solidFill>
                  <a:schemeClr val="bg1"/>
                </a:solidFill>
                <a:cs typeface="Calibri" panose="020F0502020204030204" pitchFamily="34" charset="0"/>
              </a:rPr>
              <a:t>FELIX</a:t>
            </a:r>
            <a:r>
              <a:rPr lang="en-GB" sz="1800" spc="-5" dirty="0">
                <a:solidFill>
                  <a:schemeClr val="bg1"/>
                </a:solidFill>
                <a:cs typeface="Calibri" panose="020F0502020204030204" pitchFamily="34" charset="0"/>
              </a:rPr>
              <a:t> (</a:t>
            </a:r>
            <a:r>
              <a:rPr lang="en-GB" sz="1800" b="1" spc="-5" dirty="0">
                <a:solidFill>
                  <a:schemeClr val="bg1"/>
                </a:solidFill>
                <a:cs typeface="Calibri" panose="020F0502020204030204" pitchFamily="34" charset="0"/>
              </a:rPr>
              <a:t>AUTO1-AL1)</a:t>
            </a:r>
            <a:endParaRPr lang="en-GB" b="1" dirty="0"/>
          </a:p>
        </p:txBody>
      </p:sp>
      <p:cxnSp>
        <p:nvCxnSpPr>
          <p:cNvPr id="59" name="Straight Connector 58">
            <a:extLst>
              <a:ext uri="{FF2B5EF4-FFF2-40B4-BE49-F238E27FC236}">
                <a16:creationId xmlns:a16="http://schemas.microsoft.com/office/drawing/2014/main" id="{7175AD6D-926A-3441-9ADD-24378F2B1281}"/>
              </a:ext>
            </a:extLst>
          </p:cNvPr>
          <p:cNvCxnSpPr>
            <a:cxnSpLocks/>
          </p:cNvCxnSpPr>
          <p:nvPr/>
        </p:nvCxnSpPr>
        <p:spPr>
          <a:xfrm flipV="1">
            <a:off x="4936746" y="1732046"/>
            <a:ext cx="0" cy="337793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89DD028-1D05-F54B-BFE2-F25711CE805F}"/>
              </a:ext>
            </a:extLst>
          </p:cNvPr>
          <p:cNvCxnSpPr>
            <a:cxnSpLocks/>
          </p:cNvCxnSpPr>
          <p:nvPr/>
        </p:nvCxnSpPr>
        <p:spPr>
          <a:xfrm flipV="1">
            <a:off x="6746937" y="1732046"/>
            <a:ext cx="0" cy="337793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1EA1C6F-4DEF-5D47-B8A5-F0F14D3CE566}"/>
              </a:ext>
            </a:extLst>
          </p:cNvPr>
          <p:cNvCxnSpPr>
            <a:cxnSpLocks/>
          </p:cNvCxnSpPr>
          <p:nvPr/>
        </p:nvCxnSpPr>
        <p:spPr>
          <a:xfrm>
            <a:off x="837870" y="2756024"/>
            <a:ext cx="1046611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E1EB5B-09C4-0241-AE21-189C6FF8D0BE}"/>
              </a:ext>
            </a:extLst>
          </p:cNvPr>
          <p:cNvCxnSpPr>
            <a:cxnSpLocks/>
          </p:cNvCxnSpPr>
          <p:nvPr/>
        </p:nvCxnSpPr>
        <p:spPr>
          <a:xfrm>
            <a:off x="837870" y="3535638"/>
            <a:ext cx="1046611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B20F504-00F9-0A4F-921C-55745D4C8D0F}"/>
              </a:ext>
            </a:extLst>
          </p:cNvPr>
          <p:cNvCxnSpPr>
            <a:cxnSpLocks/>
          </p:cNvCxnSpPr>
          <p:nvPr/>
        </p:nvCxnSpPr>
        <p:spPr>
          <a:xfrm>
            <a:off x="837870" y="4320335"/>
            <a:ext cx="1045290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EF6A073-F44B-CC44-B96F-3FFDC1E6929F}"/>
              </a:ext>
            </a:extLst>
          </p:cNvPr>
          <p:cNvCxnSpPr>
            <a:cxnSpLocks/>
          </p:cNvCxnSpPr>
          <p:nvPr/>
        </p:nvCxnSpPr>
        <p:spPr>
          <a:xfrm>
            <a:off x="837870" y="5109976"/>
            <a:ext cx="104431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8E00B64-63F3-0E47-A848-A1A6782F1C04}"/>
              </a:ext>
            </a:extLst>
          </p:cNvPr>
          <p:cNvCxnSpPr>
            <a:cxnSpLocks/>
          </p:cNvCxnSpPr>
          <p:nvPr/>
        </p:nvCxnSpPr>
        <p:spPr>
          <a:xfrm flipV="1">
            <a:off x="837870" y="1729268"/>
            <a:ext cx="0" cy="338070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E323A220-87A9-6B4A-88E5-F75899557591}"/>
              </a:ext>
            </a:extLst>
          </p:cNvPr>
          <p:cNvSpPr/>
          <p:nvPr/>
        </p:nvSpPr>
        <p:spPr>
          <a:xfrm>
            <a:off x="756128" y="5377529"/>
            <a:ext cx="10513969"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a:ln>
                  <a:noFill/>
                </a:ln>
                <a:solidFill>
                  <a:srgbClr val="00ACB8"/>
                </a:solidFill>
                <a:effectLst/>
                <a:uLnTx/>
                <a:uFillTx/>
              </a:rPr>
              <a:t>OPPORTUNITY TO PURSUE IN EARLIER LINES OF THERAPY AND INDICATIONS OF ADULT ALL</a:t>
            </a:r>
          </a:p>
        </p:txBody>
      </p:sp>
      <p:sp>
        <p:nvSpPr>
          <p:cNvPr id="65" name="Title 10">
            <a:extLst>
              <a:ext uri="{FF2B5EF4-FFF2-40B4-BE49-F238E27FC236}">
                <a16:creationId xmlns:a16="http://schemas.microsoft.com/office/drawing/2014/main" id="{251C15F8-C8F0-4677-AA79-A3CA8045E83D}"/>
              </a:ext>
            </a:extLst>
          </p:cNvPr>
          <p:cNvSpPr txBox="1">
            <a:spLocks/>
          </p:cNvSpPr>
          <p:nvPr/>
        </p:nvSpPr>
        <p:spPr>
          <a:xfrm>
            <a:off x="718556" y="325224"/>
            <a:ext cx="9103822" cy="385976"/>
          </a:xfrm>
          <a:prstGeom prst="rect">
            <a:avLst/>
          </a:prstGeom>
        </p:spPr>
        <p:txBody>
          <a:bodyPr/>
          <a:lstStyle>
            <a:lvl1pPr algn="l" defTabSz="914400" rtl="0" eaLnBrk="1" latinLnBrk="0" hangingPunct="1">
              <a:lnSpc>
                <a:spcPct val="90000"/>
              </a:lnSpc>
              <a:spcBef>
                <a:spcPct val="0"/>
              </a:spcBef>
              <a:buNone/>
              <a:defRPr sz="2200" b="0" i="0" kern="1200">
                <a:solidFill>
                  <a:srgbClr val="00ACB8"/>
                </a:solidFill>
                <a:latin typeface="Avenir Next Medium" panose="020B0503020202020204" pitchFamily="34" charset="0"/>
                <a:ea typeface="+mj-ea"/>
                <a:cs typeface="+mj-cs"/>
              </a:defRPr>
            </a:lvl1pPr>
          </a:lstStyle>
          <a:p>
            <a:r>
              <a:rPr lang="en-GB" sz="2200" dirty="0">
                <a:latin typeface="+mn-lt"/>
              </a:rPr>
              <a:t>Capitalizing on the unique profile of AUTO1 in adult ALL</a:t>
            </a:r>
            <a:br>
              <a:rPr lang="en-GB" sz="2300" dirty="0">
                <a:latin typeface="+mn-lt"/>
              </a:rPr>
            </a:br>
            <a:endParaRPr lang="en-US" dirty="0">
              <a:latin typeface="+mn-lt"/>
            </a:endParaRPr>
          </a:p>
        </p:txBody>
      </p:sp>
      <p:sp>
        <p:nvSpPr>
          <p:cNvPr id="67" name="Subtitle 11">
            <a:extLst>
              <a:ext uri="{FF2B5EF4-FFF2-40B4-BE49-F238E27FC236}">
                <a16:creationId xmlns:a16="http://schemas.microsoft.com/office/drawing/2014/main" id="{629E1F79-129E-4458-97D9-F8112FF56F5B}"/>
              </a:ext>
            </a:extLst>
          </p:cNvPr>
          <p:cNvSpPr txBox="1">
            <a:spLocks/>
          </p:cNvSpPr>
          <p:nvPr/>
        </p:nvSpPr>
        <p:spPr>
          <a:xfrm>
            <a:off x="711200" y="642187"/>
            <a:ext cx="9144000" cy="3859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rPr>
              <a:t>Exploration of AUTO1 activity in additional B-Cell malignancies</a:t>
            </a:r>
          </a:p>
        </p:txBody>
      </p:sp>
    </p:spTree>
    <p:extLst>
      <p:ext uri="{BB962C8B-B14F-4D97-AF65-F5344CB8AC3E}">
        <p14:creationId xmlns:p14="http://schemas.microsoft.com/office/powerpoint/2010/main" val="39221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30D9-D933-46EE-A159-3A63415AF1CF}"/>
              </a:ext>
            </a:extLst>
          </p:cNvPr>
          <p:cNvSpPr>
            <a:spLocks noGrp="1"/>
          </p:cNvSpPr>
          <p:nvPr>
            <p:ph type="title"/>
          </p:nvPr>
        </p:nvSpPr>
        <p:spPr/>
        <p:txBody>
          <a:bodyPr/>
          <a:lstStyle/>
          <a:p>
            <a:r>
              <a:rPr lang="en-US" sz="2200" dirty="0">
                <a:latin typeface="+mn-lt"/>
              </a:rPr>
              <a:t>AUTO3 continues to show differentiated product </a:t>
            </a:r>
            <a:r>
              <a:rPr lang="en-US" dirty="0">
                <a:latin typeface="+mn-lt"/>
              </a:rPr>
              <a:t>profile in DLBCL</a:t>
            </a:r>
            <a:br>
              <a:rPr lang="en-US" dirty="0">
                <a:latin typeface="+mn-lt"/>
              </a:rPr>
            </a:br>
            <a:r>
              <a:rPr lang="en-GB" sz="1600" dirty="0">
                <a:solidFill>
                  <a:schemeClr val="bg1"/>
                </a:solidFill>
                <a:latin typeface="+mn-lt"/>
              </a:rPr>
              <a:t>Data presented at ASH 2020, with data cut-off date of October 30, 2020</a:t>
            </a:r>
            <a:br>
              <a:rPr lang="en-GB" dirty="0">
                <a:latin typeface="+mn-lt"/>
              </a:rPr>
            </a:br>
            <a:br>
              <a:rPr lang="en-GB" dirty="0">
                <a:highlight>
                  <a:srgbClr val="00FF00"/>
                </a:highlight>
                <a:latin typeface="+mn-lt"/>
              </a:rPr>
            </a:br>
            <a:r>
              <a:rPr lang="en-US" dirty="0">
                <a:highlight>
                  <a:srgbClr val="00FF00"/>
                </a:highlight>
                <a:latin typeface="+mn-lt"/>
              </a:rPr>
              <a:t> </a:t>
            </a:r>
            <a:endParaRPr lang="en-GB" dirty="0">
              <a:highlight>
                <a:srgbClr val="00FF00"/>
              </a:highlight>
              <a:latin typeface="+mn-lt"/>
            </a:endParaRPr>
          </a:p>
        </p:txBody>
      </p:sp>
      <p:sp>
        <p:nvSpPr>
          <p:cNvPr id="3" name="TextBox 2">
            <a:extLst>
              <a:ext uri="{FF2B5EF4-FFF2-40B4-BE49-F238E27FC236}">
                <a16:creationId xmlns:a16="http://schemas.microsoft.com/office/drawing/2014/main" id="{222966BD-B1E4-4B12-B28D-4377BE97C858}"/>
              </a:ext>
            </a:extLst>
          </p:cNvPr>
          <p:cNvSpPr txBox="1"/>
          <p:nvPr/>
        </p:nvSpPr>
        <p:spPr>
          <a:xfrm>
            <a:off x="2222952" y="5903893"/>
            <a:ext cx="184731"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9" name="Content Placeholder 6">
            <a:extLst>
              <a:ext uri="{FF2B5EF4-FFF2-40B4-BE49-F238E27FC236}">
                <a16:creationId xmlns:a16="http://schemas.microsoft.com/office/drawing/2014/main" id="{895C9184-845F-4B4F-9412-71D80037FC4B}"/>
              </a:ext>
            </a:extLst>
          </p:cNvPr>
          <p:cNvSpPr txBox="1">
            <a:spLocks/>
          </p:cNvSpPr>
          <p:nvPr/>
        </p:nvSpPr>
        <p:spPr>
          <a:xfrm>
            <a:off x="502431" y="1690577"/>
            <a:ext cx="5557245" cy="3684956"/>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20"/>
              </a:lnSpc>
              <a:spcBef>
                <a:spcPts val="400"/>
              </a:spcBef>
              <a:spcAft>
                <a:spcPts val="600"/>
              </a:spcAft>
              <a:buClr>
                <a:srgbClr val="00ACB8"/>
              </a:buClr>
              <a:buSzPct val="120000"/>
              <a:buFont typeface="Courier New" panose="02070309020205020404" pitchFamily="49" charset="0"/>
              <a:buChar char="o"/>
            </a:pPr>
            <a:r>
              <a:rPr lang="en-US" sz="1600" dirty="0">
                <a:solidFill>
                  <a:schemeClr val="accent1">
                    <a:lumMod val="50000"/>
                  </a:schemeClr>
                </a:solidFill>
              </a:rPr>
              <a:t>Key Phase 1 observations:</a:t>
            </a:r>
            <a:endParaRPr lang="en-GB" sz="1600" dirty="0">
              <a:solidFill>
                <a:schemeClr val="accent1">
                  <a:lumMod val="50000"/>
                </a:schemeClr>
              </a:solidFill>
            </a:endParaRPr>
          </a:p>
          <a:p>
            <a:pPr marL="457200" lvl="1">
              <a:lnSpc>
                <a:spcPts val="1820"/>
              </a:lnSpc>
              <a:spcBef>
                <a:spcPts val="400"/>
              </a:spcBef>
              <a:spcAft>
                <a:spcPts val="600"/>
              </a:spcAft>
              <a:buClr>
                <a:srgbClr val="00ACB8"/>
              </a:buClr>
              <a:buSzPct val="120000"/>
            </a:pPr>
            <a:r>
              <a:rPr lang="en-GB" sz="1600" dirty="0">
                <a:solidFill>
                  <a:schemeClr val="accent1">
                    <a:lumMod val="50000"/>
                  </a:schemeClr>
                </a:solidFill>
              </a:rPr>
              <a:t>High level of complete remissions (CR) of 51% overall</a:t>
            </a:r>
          </a:p>
          <a:p>
            <a:pPr marL="457200" lvl="1">
              <a:lnSpc>
                <a:spcPts val="1820"/>
              </a:lnSpc>
              <a:spcBef>
                <a:spcPts val="400"/>
              </a:spcBef>
              <a:spcAft>
                <a:spcPts val="600"/>
              </a:spcAft>
              <a:buClr>
                <a:srgbClr val="00ACB8"/>
              </a:buClr>
              <a:buSzPct val="120000"/>
            </a:pPr>
            <a:r>
              <a:rPr lang="en-GB" sz="1600" dirty="0">
                <a:solidFill>
                  <a:schemeClr val="accent1">
                    <a:lumMod val="50000"/>
                  </a:schemeClr>
                </a:solidFill>
              </a:rPr>
              <a:t>At the highest dose level of 450M cells the CR rate was 73%</a:t>
            </a:r>
          </a:p>
          <a:p>
            <a:pPr marL="457200" lvl="1">
              <a:lnSpc>
                <a:spcPts val="1820"/>
              </a:lnSpc>
              <a:spcBef>
                <a:spcPts val="400"/>
              </a:spcBef>
              <a:spcAft>
                <a:spcPts val="600"/>
              </a:spcAft>
              <a:buClr>
                <a:srgbClr val="00ACB8"/>
              </a:buClr>
              <a:buSzPct val="120000"/>
            </a:pPr>
            <a:r>
              <a:rPr lang="en-GB" sz="1600" dirty="0">
                <a:solidFill>
                  <a:schemeClr val="accent1">
                    <a:lumMod val="50000"/>
                  </a:schemeClr>
                </a:solidFill>
              </a:rPr>
              <a:t>Very low levels of high-grade CRS and neurotoxicity</a:t>
            </a:r>
          </a:p>
          <a:p>
            <a:pPr marL="457200" lvl="1">
              <a:lnSpc>
                <a:spcPts val="1820"/>
              </a:lnSpc>
              <a:spcBef>
                <a:spcPts val="400"/>
              </a:spcBef>
              <a:spcAft>
                <a:spcPts val="600"/>
              </a:spcAft>
              <a:buClr>
                <a:srgbClr val="00ACB8"/>
              </a:buClr>
              <a:buSzPct val="120000"/>
            </a:pPr>
            <a:r>
              <a:rPr lang="en-GB" sz="1600" dirty="0">
                <a:solidFill>
                  <a:schemeClr val="accent1">
                    <a:lumMod val="50000"/>
                  </a:schemeClr>
                </a:solidFill>
              </a:rPr>
              <a:t>AUTO3 administration together with the pembrolizumab  dosing regimens (D-1 and D14/D35/D56) were well tolerated</a:t>
            </a:r>
          </a:p>
          <a:p>
            <a:pPr marL="457200" lvl="1">
              <a:lnSpc>
                <a:spcPts val="1820"/>
              </a:lnSpc>
              <a:spcBef>
                <a:spcPts val="400"/>
              </a:spcBef>
              <a:spcAft>
                <a:spcPts val="600"/>
              </a:spcAft>
              <a:buClr>
                <a:srgbClr val="00ACB8"/>
              </a:buClr>
              <a:buSzPct val="120000"/>
            </a:pPr>
            <a:r>
              <a:rPr lang="en-GB" sz="1600" dirty="0">
                <a:solidFill>
                  <a:schemeClr val="accent1">
                    <a:lumMod val="50000"/>
                  </a:schemeClr>
                </a:solidFill>
              </a:rPr>
              <a:t>Among the five patients who achieved a CR having received 3 doses of pembrolizumab, none had progressed as of the data cut-off date</a:t>
            </a:r>
          </a:p>
          <a:p>
            <a:pPr marL="457200" lvl="1">
              <a:lnSpc>
                <a:spcPts val="1820"/>
              </a:lnSpc>
              <a:spcBef>
                <a:spcPts val="400"/>
              </a:spcBef>
              <a:spcAft>
                <a:spcPts val="600"/>
              </a:spcAft>
              <a:buClr>
                <a:srgbClr val="00ACB8"/>
              </a:buClr>
              <a:buSzPct val="120000"/>
            </a:pPr>
            <a:r>
              <a:rPr lang="en-GB" sz="1600" dirty="0">
                <a:solidFill>
                  <a:schemeClr val="accent1">
                    <a:lumMod val="50000"/>
                  </a:schemeClr>
                </a:solidFill>
              </a:rPr>
              <a:t>Demonstrated feasibility to administer AUTO3 </a:t>
            </a:r>
            <a:br>
              <a:rPr lang="en-GB" sz="1600" dirty="0">
                <a:solidFill>
                  <a:schemeClr val="accent1">
                    <a:lumMod val="50000"/>
                  </a:schemeClr>
                </a:solidFill>
              </a:rPr>
            </a:br>
            <a:r>
              <a:rPr lang="en-GB" sz="1600" dirty="0">
                <a:solidFill>
                  <a:schemeClr val="accent1">
                    <a:lumMod val="50000"/>
                  </a:schemeClr>
                </a:solidFill>
              </a:rPr>
              <a:t>in outpatient setting</a:t>
            </a:r>
            <a:endParaRPr lang="en-US" sz="1600" dirty="0">
              <a:solidFill>
                <a:schemeClr val="accent1">
                  <a:lumMod val="50000"/>
                </a:schemeClr>
              </a:solidFill>
            </a:endParaRPr>
          </a:p>
        </p:txBody>
      </p:sp>
      <p:cxnSp>
        <p:nvCxnSpPr>
          <p:cNvPr id="12" name="Straight Connector 11">
            <a:extLst>
              <a:ext uri="{FF2B5EF4-FFF2-40B4-BE49-F238E27FC236}">
                <a16:creationId xmlns:a16="http://schemas.microsoft.com/office/drawing/2014/main" id="{3B872AB1-AE68-D746-96FE-1041D7BF5B92}"/>
              </a:ext>
            </a:extLst>
          </p:cNvPr>
          <p:cNvCxnSpPr>
            <a:cxnSpLocks/>
          </p:cNvCxnSpPr>
          <p:nvPr/>
        </p:nvCxnSpPr>
        <p:spPr>
          <a:xfrm flipV="1">
            <a:off x="6132325" y="1745907"/>
            <a:ext cx="0" cy="396594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35C6C6-6603-7646-98BD-13167C4F9DA4}"/>
              </a:ext>
            </a:extLst>
          </p:cNvPr>
          <p:cNvCxnSpPr>
            <a:cxnSpLocks/>
          </p:cNvCxnSpPr>
          <p:nvPr/>
        </p:nvCxnSpPr>
        <p:spPr>
          <a:xfrm>
            <a:off x="816046" y="5694359"/>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Slide Number Placeholder 2">
            <a:extLst>
              <a:ext uri="{FF2B5EF4-FFF2-40B4-BE49-F238E27FC236}">
                <a16:creationId xmlns:a16="http://schemas.microsoft.com/office/drawing/2014/main" id="{2A05A0E0-CBB4-FD43-84A8-92CC2DC2A43B}"/>
              </a:ext>
            </a:extLst>
          </p:cNvPr>
          <p:cNvSpPr>
            <a:spLocks noGrp="1"/>
          </p:cNvSpPr>
          <p:nvPr>
            <p:ph type="sldNum" sz="quarter" idx="10"/>
          </p:nvPr>
        </p:nvSpPr>
        <p:spPr>
          <a:xfrm>
            <a:off x="8610600" y="6356350"/>
            <a:ext cx="2743200" cy="365125"/>
          </a:xfrm>
        </p:spPr>
        <p:txBody>
          <a:bodyPr/>
          <a:lstStyle/>
          <a:p>
            <a:fld id="{EB0983FF-4977-374B-8B5B-8BB7F3D0294A}" type="slidenum">
              <a:rPr lang="en-US" smtClean="0">
                <a:solidFill>
                  <a:srgbClr val="00ACB8"/>
                </a:solidFill>
              </a:rPr>
              <a:pPr/>
              <a:t>14</a:t>
            </a:fld>
            <a:endParaRPr lang="en-US" dirty="0">
              <a:solidFill>
                <a:srgbClr val="00ACB8"/>
              </a:solidFill>
            </a:endParaRPr>
          </a:p>
        </p:txBody>
      </p:sp>
      <p:sp>
        <p:nvSpPr>
          <p:cNvPr id="8" name="TextBox 7">
            <a:extLst>
              <a:ext uri="{FF2B5EF4-FFF2-40B4-BE49-F238E27FC236}">
                <a16:creationId xmlns:a16="http://schemas.microsoft.com/office/drawing/2014/main" id="{D91D072C-38DB-094B-A939-2A5AC11A793C}"/>
              </a:ext>
            </a:extLst>
          </p:cNvPr>
          <p:cNvSpPr txBox="1"/>
          <p:nvPr/>
        </p:nvSpPr>
        <p:spPr>
          <a:xfrm>
            <a:off x="6305107" y="1690577"/>
            <a:ext cx="4935322" cy="4693593"/>
          </a:xfrm>
          <a:prstGeom prst="rect">
            <a:avLst/>
          </a:prstGeom>
          <a:noFill/>
        </p:spPr>
        <p:txBody>
          <a:bodyPr wrap="square" rtlCol="0" anchor="t">
            <a:spAutoFit/>
          </a:bodyPr>
          <a:lstStyle/>
          <a:p>
            <a:pPr indent="-228600">
              <a:lnSpc>
                <a:spcPts val="1820"/>
              </a:lnSpc>
              <a:spcBef>
                <a:spcPts val="400"/>
              </a:spcBef>
              <a:spcAft>
                <a:spcPts val="600"/>
              </a:spcAft>
              <a:buClr>
                <a:srgbClr val="00ACB8"/>
              </a:buClr>
              <a:buSzPct val="120000"/>
              <a:buFont typeface="Courier New" panose="02070309020205020404" pitchFamily="49" charset="0"/>
              <a:buChar char="o"/>
            </a:pPr>
            <a:r>
              <a:rPr lang="en-US" sz="1600" dirty="0">
                <a:solidFill>
                  <a:schemeClr val="accent1">
                    <a:lumMod val="50000"/>
                  </a:schemeClr>
                </a:solidFill>
              </a:rPr>
              <a:t>Potential path forward for development of AUTO3</a:t>
            </a:r>
          </a:p>
          <a:p>
            <a:pPr lvl="1" indent="-228600">
              <a:lnSpc>
                <a:spcPts val="1820"/>
              </a:lnSpc>
              <a:spcBef>
                <a:spcPts val="400"/>
              </a:spcBef>
              <a:spcAft>
                <a:spcPts val="600"/>
              </a:spcAft>
              <a:buClr>
                <a:srgbClr val="00ACB8"/>
              </a:buClr>
              <a:buSzPct val="120000"/>
              <a:buFont typeface="Arial" panose="020B0604020202020204" pitchFamily="34" charset="0"/>
              <a:buChar char="•"/>
            </a:pPr>
            <a:r>
              <a:rPr lang="en-GB" sz="1600" dirty="0">
                <a:solidFill>
                  <a:schemeClr val="accent1">
                    <a:lumMod val="50000"/>
                  </a:schemeClr>
                </a:solidFill>
              </a:rPr>
              <a:t>Phase 2 designs under evaluation:</a:t>
            </a:r>
          </a:p>
          <a:p>
            <a:pPr marL="971550" lvl="2" indent="-285750">
              <a:lnSpc>
                <a:spcPts val="1820"/>
              </a:lnSpc>
              <a:spcBef>
                <a:spcPts val="400"/>
              </a:spcBef>
              <a:spcAft>
                <a:spcPts val="600"/>
              </a:spcAft>
              <a:buClr>
                <a:srgbClr val="00ACB8"/>
              </a:buClr>
              <a:buSzPct val="100000"/>
              <a:buFont typeface="Wingdings" panose="05000000000000000000" pitchFamily="2" charset="2"/>
              <a:buChar char="§"/>
            </a:pPr>
            <a:r>
              <a:rPr lang="en-GB" sz="1600" dirty="0">
                <a:solidFill>
                  <a:schemeClr val="accent1">
                    <a:lumMod val="50000"/>
                  </a:schemeClr>
                </a:solidFill>
              </a:rPr>
              <a:t>3L r/r DLBCL setting</a:t>
            </a:r>
          </a:p>
          <a:p>
            <a:pPr marL="971550" lvl="2" indent="-285750">
              <a:lnSpc>
                <a:spcPts val="1820"/>
              </a:lnSpc>
              <a:spcBef>
                <a:spcPts val="400"/>
              </a:spcBef>
              <a:spcAft>
                <a:spcPts val="600"/>
              </a:spcAft>
              <a:buClr>
                <a:srgbClr val="00ACB8"/>
              </a:buClr>
              <a:buSzPct val="100000"/>
              <a:buFont typeface="Wingdings" panose="05000000000000000000" pitchFamily="2" charset="2"/>
              <a:buChar char="§"/>
            </a:pPr>
            <a:r>
              <a:rPr lang="en-GB" sz="1600" dirty="0">
                <a:solidFill>
                  <a:schemeClr val="accent1">
                    <a:lumMod val="50000"/>
                  </a:schemeClr>
                </a:solidFill>
              </a:rPr>
              <a:t>2L/3L transplant ineligible DLBCL setting</a:t>
            </a:r>
          </a:p>
          <a:p>
            <a:pPr lvl="1" indent="-228600">
              <a:lnSpc>
                <a:spcPts val="1820"/>
              </a:lnSpc>
              <a:spcBef>
                <a:spcPts val="400"/>
              </a:spcBef>
              <a:spcAft>
                <a:spcPts val="600"/>
              </a:spcAft>
              <a:buClr>
                <a:srgbClr val="00ACB8"/>
              </a:buClr>
              <a:buSzPct val="120000"/>
              <a:buFont typeface="Arial" panose="020B0604020202020204" pitchFamily="34" charset="0"/>
              <a:buChar char="•"/>
            </a:pPr>
            <a:r>
              <a:rPr lang="en-US" sz="1600" dirty="0">
                <a:solidFill>
                  <a:schemeClr val="accent1">
                    <a:lumMod val="50000"/>
                  </a:schemeClr>
                </a:solidFill>
              </a:rPr>
              <a:t>Planned Phase 2 dosing regimen</a:t>
            </a:r>
            <a:endParaRPr lang="en-GB" sz="1600" dirty="0">
              <a:solidFill>
                <a:schemeClr val="accent1">
                  <a:lumMod val="50000"/>
                </a:schemeClr>
              </a:solidFill>
            </a:endParaRPr>
          </a:p>
          <a:p>
            <a:pPr marL="971550" lvl="2" indent="-285750">
              <a:lnSpc>
                <a:spcPts val="1820"/>
              </a:lnSpc>
              <a:spcBef>
                <a:spcPts val="400"/>
              </a:spcBef>
              <a:spcAft>
                <a:spcPts val="600"/>
              </a:spcAft>
              <a:buClr>
                <a:srgbClr val="00ACB8"/>
              </a:buClr>
              <a:buSzPct val="100000"/>
              <a:buFont typeface="Wingdings" panose="05000000000000000000" pitchFamily="2" charset="2"/>
              <a:buChar char="§"/>
            </a:pPr>
            <a:r>
              <a:rPr lang="en-GB" sz="1600" dirty="0">
                <a:solidFill>
                  <a:schemeClr val="accent1">
                    <a:lumMod val="50000"/>
                  </a:schemeClr>
                </a:solidFill>
              </a:rPr>
              <a:t>Dose range of 150M to 450M cells, as patients benefitted from therapy at 150M, 300M and 450M cell dose levels</a:t>
            </a:r>
          </a:p>
          <a:p>
            <a:pPr marL="971550" lvl="2" indent="-285750">
              <a:lnSpc>
                <a:spcPts val="1820"/>
              </a:lnSpc>
              <a:spcBef>
                <a:spcPts val="400"/>
              </a:spcBef>
              <a:spcAft>
                <a:spcPts val="600"/>
              </a:spcAft>
              <a:buClr>
                <a:srgbClr val="00ACB8"/>
              </a:buClr>
              <a:buSzPct val="100000"/>
              <a:buFont typeface="Wingdings" panose="05000000000000000000" pitchFamily="2" charset="2"/>
              <a:buChar char="§"/>
            </a:pPr>
            <a:r>
              <a:rPr lang="en-GB" sz="1600" dirty="0">
                <a:solidFill>
                  <a:schemeClr val="accent1">
                    <a:lumMod val="50000"/>
                  </a:schemeClr>
                </a:solidFill>
              </a:rPr>
              <a:t>3 doses of pembrolizumab with a schedule of D-1, D28, D56</a:t>
            </a:r>
          </a:p>
          <a:p>
            <a:pPr lvl="1" indent="-228600">
              <a:lnSpc>
                <a:spcPts val="1820"/>
              </a:lnSpc>
              <a:spcBef>
                <a:spcPts val="400"/>
              </a:spcBef>
              <a:spcAft>
                <a:spcPts val="600"/>
              </a:spcAft>
              <a:buClr>
                <a:srgbClr val="00ACB8"/>
              </a:buClr>
              <a:buSzPct val="120000"/>
              <a:buFont typeface="Arial" panose="020B0604020202020204" pitchFamily="34" charset="0"/>
              <a:buChar char="•"/>
            </a:pPr>
            <a:r>
              <a:rPr lang="en-GB" sz="1600" dirty="0">
                <a:solidFill>
                  <a:schemeClr val="accent1">
                    <a:lumMod val="50000"/>
                  </a:schemeClr>
                </a:solidFill>
              </a:rPr>
              <a:t>Implement manufacturing process enhancements (incl. stable cell line for vector manufacturing)</a:t>
            </a:r>
          </a:p>
          <a:p>
            <a:pPr marL="228600">
              <a:lnSpc>
                <a:spcPts val="1820"/>
              </a:lnSpc>
              <a:spcBef>
                <a:spcPts val="400"/>
              </a:spcBef>
              <a:spcAft>
                <a:spcPts val="600"/>
              </a:spcAft>
              <a:buClr>
                <a:srgbClr val="00ACB8"/>
              </a:buClr>
              <a:buSzPct val="120000"/>
            </a:pPr>
            <a:br>
              <a:rPr lang="en-US" sz="1400" dirty="0">
                <a:solidFill>
                  <a:schemeClr val="accent1">
                    <a:lumMod val="50000"/>
                  </a:schemeClr>
                </a:solidFill>
              </a:rPr>
            </a:br>
            <a:endParaRPr lang="en-US" sz="1400" dirty="0">
              <a:solidFill>
                <a:schemeClr val="accent1">
                  <a:lumMod val="50000"/>
                </a:schemeClr>
              </a:solidFill>
            </a:endParaRPr>
          </a:p>
          <a:p>
            <a:pPr marL="457200" indent="-228600">
              <a:spcBef>
                <a:spcPts val="400"/>
              </a:spcBef>
              <a:buFont typeface="Courier New" panose="02070309020205020404" pitchFamily="49" charset="0"/>
              <a:buChar char="o"/>
            </a:pPr>
            <a:endParaRPr lang="en-US" sz="1400" dirty="0"/>
          </a:p>
        </p:txBody>
      </p:sp>
      <p:sp>
        <p:nvSpPr>
          <p:cNvPr id="16" name="Content Placeholder 2">
            <a:extLst>
              <a:ext uri="{FF2B5EF4-FFF2-40B4-BE49-F238E27FC236}">
                <a16:creationId xmlns:a16="http://schemas.microsoft.com/office/drawing/2014/main" id="{7BA614B2-D387-364D-B857-66D24225BB93}"/>
              </a:ext>
            </a:extLst>
          </p:cNvPr>
          <p:cNvSpPr txBox="1">
            <a:spLocks/>
          </p:cNvSpPr>
          <p:nvPr/>
        </p:nvSpPr>
        <p:spPr>
          <a:xfrm>
            <a:off x="627321" y="5899023"/>
            <a:ext cx="11015330" cy="703796"/>
          </a:xfrm>
          <a:prstGeom prst="rect">
            <a:avLst/>
          </a:prstGeom>
          <a:solidFill>
            <a:schemeClr val="bg1"/>
          </a:solidFill>
          <a:ln w="38100">
            <a:noFill/>
          </a:ln>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GB" sz="1600" b="1" dirty="0">
                <a:solidFill>
                  <a:srgbClr val="00ACB8"/>
                </a:solidFill>
              </a:rPr>
              <a:t>COMPANY INTENDS TO PARTNER AUTO3, AHEAD OF PROGRESSING </a:t>
            </a:r>
          </a:p>
          <a:p>
            <a:pPr algn="ctr">
              <a:defRPr/>
            </a:pPr>
            <a:r>
              <a:rPr lang="en-GB" sz="1600" b="1" dirty="0">
                <a:solidFill>
                  <a:srgbClr val="00ACB8"/>
                </a:solidFill>
              </a:rPr>
              <a:t>INTO THE NEXT PHASE OF DEVELOPMENT</a:t>
            </a:r>
          </a:p>
          <a:p>
            <a:pPr lvl="0" algn="ctr">
              <a:defRPr/>
            </a:pPr>
            <a:endParaRPr lang="en-GB" sz="1600" dirty="0">
              <a:solidFill>
                <a:srgbClr val="00ACB8"/>
              </a:solidFill>
              <a:highlight>
                <a:srgbClr val="FFFF00"/>
              </a:highlight>
            </a:endParaRPr>
          </a:p>
        </p:txBody>
      </p:sp>
      <p:sp>
        <p:nvSpPr>
          <p:cNvPr id="19" name="Slide Number Placeholder 3">
            <a:extLst>
              <a:ext uri="{FF2B5EF4-FFF2-40B4-BE49-F238E27FC236}">
                <a16:creationId xmlns:a16="http://schemas.microsoft.com/office/drawing/2014/main" id="{B6538AE6-EB81-D848-ABA1-77C3E360A618}"/>
              </a:ext>
            </a:extLst>
          </p:cNvPr>
          <p:cNvSpPr txBox="1">
            <a:spLocks/>
          </p:cNvSpPr>
          <p:nvPr/>
        </p:nvSpPr>
        <p:spPr>
          <a:xfrm>
            <a:off x="9876803" y="6297022"/>
            <a:ext cx="1508051"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accent5">
                    <a:lumMod val="60000"/>
                    <a:lumOff val="40000"/>
                  </a:schemeClr>
                </a:solidFill>
                <a:latin typeface="Avenir Next Medium"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8BC6DF-6D23-4AB4-B2C6-9FDA3DE90436}" type="slidenum">
              <a:rPr lang="en-GB" smtClean="0">
                <a:solidFill>
                  <a:srgbClr val="00ACB8"/>
                </a:solidFill>
              </a:rPr>
              <a:pPr/>
              <a:t>14</a:t>
            </a:fld>
            <a:endParaRPr lang="en-GB" dirty="0">
              <a:solidFill>
                <a:srgbClr val="00ACB8"/>
              </a:solidFill>
            </a:endParaRPr>
          </a:p>
        </p:txBody>
      </p:sp>
    </p:spTree>
    <p:extLst>
      <p:ext uri="{BB962C8B-B14F-4D97-AF65-F5344CB8AC3E}">
        <p14:creationId xmlns:p14="http://schemas.microsoft.com/office/powerpoint/2010/main" val="199846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6EA852-3EB1-4D76-8FEE-37F0AAE278CE}"/>
              </a:ext>
            </a:extLst>
          </p:cNvPr>
          <p:cNvSpPr>
            <a:spLocks noGrp="1"/>
          </p:cNvSpPr>
          <p:nvPr>
            <p:ph type="title"/>
          </p:nvPr>
        </p:nvSpPr>
        <p:spPr/>
        <p:txBody>
          <a:bodyPr/>
          <a:lstStyle/>
          <a:p>
            <a:r>
              <a:rPr lang="en-GB" sz="2200" dirty="0">
                <a:latin typeface="+mn-lt"/>
              </a:rPr>
              <a:t>T Cell Lymphoma </a:t>
            </a:r>
            <a:br>
              <a:rPr lang="en-GB" dirty="0">
                <a:latin typeface="+mn-lt"/>
              </a:rPr>
            </a:br>
            <a:r>
              <a:rPr lang="en-GB" sz="1600" dirty="0">
                <a:solidFill>
                  <a:schemeClr val="bg1"/>
                </a:solidFill>
                <a:latin typeface="+mn-lt"/>
              </a:rPr>
              <a:t>No standard of care after first relapse and no T cell therapy approved</a:t>
            </a:r>
            <a:br>
              <a:rPr lang="en-GB" dirty="0">
                <a:latin typeface="+mn-lt"/>
              </a:rPr>
            </a:br>
            <a:endParaRPr lang="en-GB" dirty="0">
              <a:latin typeface="+mn-lt"/>
            </a:endParaRPr>
          </a:p>
        </p:txBody>
      </p:sp>
      <p:sp>
        <p:nvSpPr>
          <p:cNvPr id="5" name="Slide Number Placeholder 4">
            <a:extLst>
              <a:ext uri="{FF2B5EF4-FFF2-40B4-BE49-F238E27FC236}">
                <a16:creationId xmlns:a16="http://schemas.microsoft.com/office/drawing/2014/main" id="{E809602A-7EA9-4617-A528-DACBBBC5CF05}"/>
              </a:ext>
            </a:extLst>
          </p:cNvPr>
          <p:cNvSpPr>
            <a:spLocks noGrp="1"/>
          </p:cNvSpPr>
          <p:nvPr>
            <p:ph type="sldNum" sz="quarter" idx="10"/>
          </p:nvPr>
        </p:nvSpPr>
        <p:spPr/>
        <p:txBody>
          <a:bodyPr/>
          <a:lstStyle/>
          <a:p>
            <a:r>
              <a:rPr lang="en-GB" dirty="0">
                <a:solidFill>
                  <a:srgbClr val="002060"/>
                </a:solidFill>
              </a:rPr>
              <a:t>1</a:t>
            </a:r>
          </a:p>
        </p:txBody>
      </p:sp>
      <p:sp>
        <p:nvSpPr>
          <p:cNvPr id="12" name="Content Placeholder 2">
            <a:extLst>
              <a:ext uri="{FF2B5EF4-FFF2-40B4-BE49-F238E27FC236}">
                <a16:creationId xmlns:a16="http://schemas.microsoft.com/office/drawing/2014/main" id="{F8DB5CF1-03A0-4345-A3DB-9B11CCCC5AC8}"/>
              </a:ext>
            </a:extLst>
          </p:cNvPr>
          <p:cNvSpPr txBox="1">
            <a:spLocks/>
          </p:cNvSpPr>
          <p:nvPr/>
        </p:nvSpPr>
        <p:spPr>
          <a:xfrm>
            <a:off x="724338" y="1653711"/>
            <a:ext cx="4743402" cy="1127470"/>
          </a:xfrm>
          <a:prstGeom prst="rect">
            <a:avLst/>
          </a:prstGeom>
        </p:spPr>
        <p:txBody>
          <a:bodyPr vert="horz" lIns="91440" tIns="45720" rIns="91440" bIns="45720" rtlCol="0">
            <a:noAutofit/>
          </a:bodyPr>
          <a:lstStyle>
            <a:lvl1pPr marL="354013" indent="-354013" algn="l" defTabSz="685783" rtl="0" eaLnBrk="1" latinLnBrk="0" hangingPunct="1">
              <a:lnSpc>
                <a:spcPct val="120000"/>
              </a:lnSpc>
              <a:spcBef>
                <a:spcPts val="0"/>
              </a:spcBef>
              <a:buClr>
                <a:srgbClr val="00206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717550" indent="-363538" algn="l" defTabSz="685783" rtl="0" eaLnBrk="1" latinLnBrk="0" hangingPunct="1">
              <a:lnSpc>
                <a:spcPct val="120000"/>
              </a:lnSpc>
              <a:spcBef>
                <a:spcPts val="0"/>
              </a:spcBef>
              <a:buSzPct val="86000"/>
              <a:buFont typeface="Calibri" panose="020F050202020403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982663" indent="-265113" algn="l" defTabSz="685783" rtl="0" eaLnBrk="1" latinLnBrk="0" hangingPunct="1">
              <a:lnSpc>
                <a:spcPct val="120000"/>
              </a:lnSpc>
              <a:spcBef>
                <a:spcPts val="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258888" indent="-276225" algn="l" defTabSz="685783" rtl="0" eaLnBrk="1" latinLnBrk="0" hangingPunct="1">
              <a:lnSpc>
                <a:spcPct val="120000"/>
              </a:lnSpc>
              <a:spcBef>
                <a:spcPts val="0"/>
              </a:spcBef>
              <a:buFont typeface="Calibri Light" panose="020F0302020204030204" pitchFamily="34" charset="0"/>
              <a:buChar char="–"/>
              <a:defRPr sz="1200" kern="1200">
                <a:solidFill>
                  <a:schemeClr val="tx1"/>
                </a:solidFill>
                <a:latin typeface="Calibri" panose="020F0502020204030204" pitchFamily="34" charset="0"/>
                <a:ea typeface="+mn-ea"/>
                <a:cs typeface="Calibri" panose="020F0502020204030204" pitchFamily="34" charset="0"/>
              </a:defRPr>
            </a:lvl4pPr>
            <a:lvl5pPr marL="1435100" indent="-134938" algn="l" defTabSz="685783" rtl="0" eaLnBrk="1" latinLnBrk="0" hangingPunct="1">
              <a:lnSpc>
                <a:spcPct val="120000"/>
              </a:lnSpc>
              <a:spcBef>
                <a:spcPts val="0"/>
              </a:spcBef>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r>
              <a:rPr lang="en-GB" sz="1600" b="1" dirty="0">
                <a:solidFill>
                  <a:srgbClr val="00ACB8"/>
                </a:solidFill>
                <a:latin typeface="+mn-lt"/>
              </a:rPr>
              <a:t>AUTOLUS USES THREE KEY ELEMENTS TO </a:t>
            </a:r>
            <a:br>
              <a:rPr lang="en-GB" sz="1600" b="1" dirty="0">
                <a:solidFill>
                  <a:srgbClr val="00ACB8"/>
                </a:solidFill>
                <a:latin typeface="+mn-lt"/>
              </a:rPr>
            </a:br>
            <a:r>
              <a:rPr lang="en-GB" sz="1600" b="1" dirty="0">
                <a:solidFill>
                  <a:srgbClr val="00ACB8"/>
                </a:solidFill>
                <a:latin typeface="+mn-lt"/>
              </a:rPr>
              <a:t>ADDRESS T CELL LYMPHOMAS—AUTO4, AUTO5 AND A COMPANION DIAGNOSTIC TEST</a:t>
            </a:r>
          </a:p>
        </p:txBody>
      </p:sp>
      <p:sp>
        <p:nvSpPr>
          <p:cNvPr id="14" name="Content Placeholder 6">
            <a:extLst>
              <a:ext uri="{FF2B5EF4-FFF2-40B4-BE49-F238E27FC236}">
                <a16:creationId xmlns:a16="http://schemas.microsoft.com/office/drawing/2014/main" id="{A32D0795-A234-B044-B4B5-422100B2206A}"/>
              </a:ext>
            </a:extLst>
          </p:cNvPr>
          <p:cNvSpPr txBox="1">
            <a:spLocks/>
          </p:cNvSpPr>
          <p:nvPr/>
        </p:nvSpPr>
        <p:spPr>
          <a:xfrm>
            <a:off x="7258485" y="1524361"/>
            <a:ext cx="4485839" cy="469265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20"/>
              </a:lnSpc>
              <a:spcBef>
                <a:spcPts val="600"/>
              </a:spcBef>
              <a:spcAft>
                <a:spcPts val="600"/>
              </a:spcAft>
              <a:buClr>
                <a:srgbClr val="00ACB8"/>
              </a:buClr>
              <a:buSzPct val="120000"/>
              <a:buFont typeface="Courier New" panose="02070309020205020404" pitchFamily="49" charset="0"/>
              <a:buChar char="o"/>
            </a:pPr>
            <a:r>
              <a:rPr lang="en-GB" sz="1600" dirty="0">
                <a:solidFill>
                  <a:schemeClr val="accent1">
                    <a:lumMod val="50000"/>
                  </a:schemeClr>
                </a:solidFill>
              </a:rPr>
              <a:t>T cell lymphoma is an aggressive disease with a very poor prognosis for patients</a:t>
            </a:r>
          </a:p>
          <a:p>
            <a:pPr>
              <a:lnSpc>
                <a:spcPts val="2220"/>
              </a:lnSpc>
              <a:spcBef>
                <a:spcPts val="600"/>
              </a:spcBef>
              <a:spcAft>
                <a:spcPts val="600"/>
              </a:spcAft>
              <a:buClr>
                <a:srgbClr val="00ACB8"/>
              </a:buClr>
              <a:buSzPct val="120000"/>
              <a:buFont typeface="Courier New" panose="02070309020205020404" pitchFamily="49" charset="0"/>
              <a:buChar char="o"/>
            </a:pPr>
            <a:r>
              <a:rPr lang="en-GB" sz="1600" dirty="0">
                <a:solidFill>
                  <a:schemeClr val="accent1">
                    <a:lumMod val="50000"/>
                  </a:schemeClr>
                </a:solidFill>
              </a:rPr>
              <a:t>Median 5 </a:t>
            </a:r>
            <a:r>
              <a:rPr lang="en-GB" sz="1600" dirty="0" err="1">
                <a:solidFill>
                  <a:schemeClr val="accent1">
                    <a:lumMod val="50000"/>
                  </a:schemeClr>
                </a:solidFill>
              </a:rPr>
              <a:t>yrs</a:t>
            </a:r>
            <a:r>
              <a:rPr lang="en-GB" sz="1600" dirty="0">
                <a:solidFill>
                  <a:schemeClr val="accent1">
                    <a:lumMod val="50000"/>
                  </a:schemeClr>
                </a:solidFill>
              </a:rPr>
              <a:t> OS: 32%</a:t>
            </a:r>
          </a:p>
          <a:p>
            <a:pPr>
              <a:lnSpc>
                <a:spcPts val="2220"/>
              </a:lnSpc>
              <a:spcBef>
                <a:spcPts val="600"/>
              </a:spcBef>
              <a:spcAft>
                <a:spcPts val="600"/>
              </a:spcAft>
              <a:buClr>
                <a:srgbClr val="00ACB8"/>
              </a:buClr>
              <a:buSzPct val="120000"/>
              <a:buFont typeface="Courier New" panose="02070309020205020404" pitchFamily="49" charset="0"/>
              <a:buChar char="o"/>
            </a:pPr>
            <a:r>
              <a:rPr lang="en-GB" sz="1600" dirty="0">
                <a:solidFill>
                  <a:schemeClr val="accent1">
                    <a:lumMod val="50000"/>
                  </a:schemeClr>
                </a:solidFill>
              </a:rPr>
              <a:t>Standard of care is variable and often based on high-dose chemotherapy and stem cell transplants</a:t>
            </a:r>
          </a:p>
          <a:p>
            <a:pPr>
              <a:lnSpc>
                <a:spcPts val="2220"/>
              </a:lnSpc>
              <a:spcBef>
                <a:spcPts val="600"/>
              </a:spcBef>
              <a:spcAft>
                <a:spcPts val="600"/>
              </a:spcAft>
              <a:buClr>
                <a:srgbClr val="00ACB8"/>
              </a:buClr>
              <a:buSzPct val="120000"/>
              <a:buFont typeface="Courier New" panose="02070309020205020404" pitchFamily="49" charset="0"/>
              <a:buChar char="o"/>
            </a:pPr>
            <a:r>
              <a:rPr lang="en-GB" sz="1600" dirty="0">
                <a:solidFill>
                  <a:schemeClr val="accent1">
                    <a:lumMod val="50000"/>
                  </a:schemeClr>
                </a:solidFill>
              </a:rPr>
              <a:t>A large portion of T cell lymphoma patients are refractory to or relapse following treatment with standard therapies</a:t>
            </a:r>
          </a:p>
          <a:p>
            <a:pPr>
              <a:lnSpc>
                <a:spcPts val="2220"/>
              </a:lnSpc>
              <a:spcBef>
                <a:spcPts val="600"/>
              </a:spcBef>
              <a:spcAft>
                <a:spcPts val="600"/>
              </a:spcAft>
              <a:buClr>
                <a:srgbClr val="00ACB8"/>
              </a:buClr>
              <a:buSzPct val="120000"/>
              <a:buFont typeface="Courier New" panose="02070309020205020404" pitchFamily="49" charset="0"/>
              <a:buChar char="o"/>
            </a:pPr>
            <a:r>
              <a:rPr lang="en-GB" sz="1600" dirty="0">
                <a:solidFill>
                  <a:schemeClr val="accent1">
                    <a:lumMod val="50000"/>
                  </a:schemeClr>
                </a:solidFill>
              </a:rPr>
              <a:t>T cell lymphomas have not, so far, benefited from advances in immunotherapeutic approaches</a:t>
            </a:r>
          </a:p>
          <a:p>
            <a:pPr>
              <a:lnSpc>
                <a:spcPts val="2220"/>
              </a:lnSpc>
              <a:spcBef>
                <a:spcPts val="600"/>
              </a:spcBef>
              <a:spcAft>
                <a:spcPts val="600"/>
              </a:spcAft>
              <a:buClr>
                <a:srgbClr val="00ACB8"/>
              </a:buClr>
              <a:buSzPct val="120000"/>
              <a:buFont typeface="Courier New" panose="02070309020205020404" pitchFamily="49" charset="0"/>
              <a:buChar char="o"/>
            </a:pPr>
            <a:r>
              <a:rPr lang="en-GB" sz="1600" dirty="0">
                <a:solidFill>
                  <a:schemeClr val="accent1">
                    <a:lumMod val="50000"/>
                  </a:schemeClr>
                </a:solidFill>
              </a:rPr>
              <a:t>AUTO4 Phase 1 interim data expected in H2 2021</a:t>
            </a:r>
          </a:p>
          <a:p>
            <a:pPr>
              <a:lnSpc>
                <a:spcPts val="2220"/>
              </a:lnSpc>
              <a:spcBef>
                <a:spcPts val="600"/>
              </a:spcBef>
              <a:spcAft>
                <a:spcPts val="600"/>
              </a:spcAft>
              <a:buClr>
                <a:srgbClr val="00ACB8"/>
              </a:buClr>
              <a:buSzPct val="120000"/>
              <a:buFont typeface="Courier New" panose="02070309020205020404" pitchFamily="49" charset="0"/>
              <a:buChar char="o"/>
            </a:pPr>
            <a:r>
              <a:rPr lang="en-GB" sz="1600" dirty="0">
                <a:solidFill>
                  <a:schemeClr val="accent1">
                    <a:lumMod val="50000"/>
                  </a:schemeClr>
                </a:solidFill>
              </a:rPr>
              <a:t>AUTO5 to enter Phase 1 study in H2 2021</a:t>
            </a:r>
          </a:p>
          <a:p>
            <a:pPr>
              <a:lnSpc>
                <a:spcPts val="2220"/>
              </a:lnSpc>
              <a:spcBef>
                <a:spcPts val="600"/>
              </a:spcBef>
              <a:spcAft>
                <a:spcPts val="600"/>
              </a:spcAft>
              <a:buClr>
                <a:srgbClr val="00ACB8"/>
              </a:buClr>
              <a:buSzPct val="120000"/>
              <a:buFont typeface="Courier New" panose="02070309020205020404" pitchFamily="49" charset="0"/>
              <a:buChar char="o"/>
            </a:pPr>
            <a:endParaRPr lang="en-GB" sz="1600" dirty="0">
              <a:solidFill>
                <a:schemeClr val="accent1">
                  <a:lumMod val="50000"/>
                </a:schemeClr>
              </a:solidFill>
            </a:endParaRPr>
          </a:p>
        </p:txBody>
      </p:sp>
      <p:sp>
        <p:nvSpPr>
          <p:cNvPr id="15" name="Rectangle 14">
            <a:extLst>
              <a:ext uri="{FF2B5EF4-FFF2-40B4-BE49-F238E27FC236}">
                <a16:creationId xmlns:a16="http://schemas.microsoft.com/office/drawing/2014/main" id="{E6C75F99-C0CC-8940-B23F-B39D8995462D}"/>
              </a:ext>
            </a:extLst>
          </p:cNvPr>
          <p:cNvSpPr/>
          <p:nvPr/>
        </p:nvSpPr>
        <p:spPr>
          <a:xfrm>
            <a:off x="2165685" y="3138775"/>
            <a:ext cx="4947384" cy="928645"/>
          </a:xfrm>
          <a:prstGeom prst="rect">
            <a:avLst/>
          </a:prstGeom>
          <a:solidFill>
            <a:srgbClr val="0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ea typeface="+mn-ea"/>
              <a:cs typeface="+mn-cs"/>
            </a:endParaRPr>
          </a:p>
        </p:txBody>
      </p:sp>
      <p:sp>
        <p:nvSpPr>
          <p:cNvPr id="17" name="TextBox 16">
            <a:extLst>
              <a:ext uri="{FF2B5EF4-FFF2-40B4-BE49-F238E27FC236}">
                <a16:creationId xmlns:a16="http://schemas.microsoft.com/office/drawing/2014/main" id="{BABB113C-8631-E644-B561-61E82BBD224A}"/>
              </a:ext>
            </a:extLst>
          </p:cNvPr>
          <p:cNvSpPr txBox="1"/>
          <p:nvPr/>
        </p:nvSpPr>
        <p:spPr>
          <a:xfrm>
            <a:off x="4249312" y="3373631"/>
            <a:ext cx="2575000" cy="523220"/>
          </a:xfrm>
          <a:prstGeom prst="rect">
            <a:avLst/>
          </a:prstGeom>
          <a:noFill/>
        </p:spPr>
        <p:txBody>
          <a:bodyPr wrap="square">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prstClr val="white"/>
                </a:solidFill>
                <a:effectLst/>
                <a:uLnTx/>
                <a:uFillTx/>
              </a:rPr>
              <a:t>TRBC1 programmed T cell product candidate</a:t>
            </a:r>
            <a:endParaRPr kumimoji="0" lang="en-GB" sz="1400" u="none" strike="noStrike" kern="1200" cap="none" spc="0" normalizeH="0" baseline="0" noProof="0" dirty="0">
              <a:ln>
                <a:noFill/>
              </a:ln>
              <a:solidFill>
                <a:prstClr val="white"/>
              </a:solidFill>
              <a:effectLst/>
              <a:uLnTx/>
              <a:uFillTx/>
            </a:endParaRPr>
          </a:p>
        </p:txBody>
      </p:sp>
      <p:sp>
        <p:nvSpPr>
          <p:cNvPr id="21" name="Rectangle 20">
            <a:extLst>
              <a:ext uri="{FF2B5EF4-FFF2-40B4-BE49-F238E27FC236}">
                <a16:creationId xmlns:a16="http://schemas.microsoft.com/office/drawing/2014/main" id="{5E4C5799-6E4E-214E-B2A5-4969D6F6FCE5}"/>
              </a:ext>
            </a:extLst>
          </p:cNvPr>
          <p:cNvSpPr/>
          <p:nvPr/>
        </p:nvSpPr>
        <p:spPr>
          <a:xfrm>
            <a:off x="2040556" y="4157292"/>
            <a:ext cx="5072513" cy="92864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2" name="Oval 21">
            <a:extLst>
              <a:ext uri="{FF2B5EF4-FFF2-40B4-BE49-F238E27FC236}">
                <a16:creationId xmlns:a16="http://schemas.microsoft.com/office/drawing/2014/main" id="{3EFD18C4-B907-F346-8C2D-52885874625A}"/>
              </a:ext>
            </a:extLst>
          </p:cNvPr>
          <p:cNvSpPr/>
          <p:nvPr/>
        </p:nvSpPr>
        <p:spPr>
          <a:xfrm>
            <a:off x="1039793" y="3061539"/>
            <a:ext cx="2168206" cy="216820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3BEF5DE3-C174-3A42-9B1A-29DF30E93BBE}"/>
              </a:ext>
            </a:extLst>
          </p:cNvPr>
          <p:cNvSpPr txBox="1">
            <a:spLocks/>
          </p:cNvSpPr>
          <p:nvPr/>
        </p:nvSpPr>
        <p:spPr>
          <a:xfrm>
            <a:off x="1278993" y="3555325"/>
            <a:ext cx="1878066" cy="1491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20"/>
              </a:lnSpc>
              <a:spcBef>
                <a:spcPts val="0"/>
              </a:spcBef>
              <a:buFont typeface="Arial" panose="020B0604020202020204" pitchFamily="34" charset="0"/>
              <a:buNone/>
            </a:pPr>
            <a:r>
              <a:rPr lang="en-US" sz="1600" dirty="0">
                <a:solidFill>
                  <a:schemeClr val="bg1"/>
                </a:solidFill>
              </a:rPr>
              <a:t>Designed to stratify patients into TRBC1 and TRBC2 derived</a:t>
            </a:r>
            <a:br>
              <a:rPr lang="en-US" sz="1600" dirty="0">
                <a:solidFill>
                  <a:schemeClr val="bg1"/>
                </a:solidFill>
              </a:rPr>
            </a:br>
            <a:r>
              <a:rPr lang="en-US" sz="1600" dirty="0">
                <a:solidFill>
                  <a:schemeClr val="bg1"/>
                </a:solidFill>
              </a:rPr>
              <a:t>cancers</a:t>
            </a:r>
          </a:p>
          <a:p>
            <a:pPr marL="0" indent="0">
              <a:lnSpc>
                <a:spcPts val="2260"/>
              </a:lnSpc>
              <a:spcBef>
                <a:spcPts val="0"/>
              </a:spcBef>
              <a:buFont typeface="Arial" panose="020B0604020202020204" pitchFamily="34" charset="0"/>
              <a:buNone/>
            </a:pPr>
            <a:endParaRPr lang="en-GB" sz="1600" dirty="0">
              <a:solidFill>
                <a:schemeClr val="bg1"/>
              </a:solidFill>
            </a:endParaRPr>
          </a:p>
        </p:txBody>
      </p:sp>
      <p:sp>
        <p:nvSpPr>
          <p:cNvPr id="24" name="TextBox 23">
            <a:extLst>
              <a:ext uri="{FF2B5EF4-FFF2-40B4-BE49-F238E27FC236}">
                <a16:creationId xmlns:a16="http://schemas.microsoft.com/office/drawing/2014/main" id="{689491FD-4D13-DE40-8730-1C0F24F943D9}"/>
              </a:ext>
            </a:extLst>
          </p:cNvPr>
          <p:cNvSpPr txBox="1"/>
          <p:nvPr/>
        </p:nvSpPr>
        <p:spPr>
          <a:xfrm>
            <a:off x="4259022" y="4364349"/>
            <a:ext cx="2565290" cy="523220"/>
          </a:xfrm>
          <a:prstGeom prst="rect">
            <a:avLst/>
          </a:prstGeom>
          <a:noFill/>
        </p:spPr>
        <p:txBody>
          <a:bodyPr wrap="square" anchor="ctr">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prstClr val="white"/>
                </a:solidFill>
                <a:effectLst/>
                <a:uLnTx/>
                <a:uFillTx/>
              </a:rPr>
              <a:t>TRBC2 programmed T cell product candidate</a:t>
            </a:r>
            <a:endParaRPr kumimoji="0" lang="en-GB" sz="1400" u="none" strike="noStrike" kern="1200" cap="none" spc="0" normalizeH="0" baseline="0" noProof="0" dirty="0">
              <a:ln>
                <a:noFill/>
              </a:ln>
              <a:solidFill>
                <a:prstClr val="white"/>
              </a:solidFill>
              <a:effectLst/>
              <a:uLnTx/>
              <a:uFillTx/>
            </a:endParaRPr>
          </a:p>
        </p:txBody>
      </p:sp>
      <p:sp>
        <p:nvSpPr>
          <p:cNvPr id="25" name="TextBox 24">
            <a:extLst>
              <a:ext uri="{FF2B5EF4-FFF2-40B4-BE49-F238E27FC236}">
                <a16:creationId xmlns:a16="http://schemas.microsoft.com/office/drawing/2014/main" id="{02D3F32A-F9F4-4444-8E59-5FFD9F044781}"/>
              </a:ext>
            </a:extLst>
          </p:cNvPr>
          <p:cNvSpPr txBox="1"/>
          <p:nvPr/>
        </p:nvSpPr>
        <p:spPr>
          <a:xfrm>
            <a:off x="3230459" y="3262329"/>
            <a:ext cx="1007671" cy="892552"/>
          </a:xfrm>
          <a:prstGeom prst="rect">
            <a:avLst/>
          </a:prstGeom>
          <a:noFill/>
        </p:spPr>
        <p:txBody>
          <a:bodyPr wrap="square" anchor="ctr">
            <a:spAutoFit/>
          </a:bodyPr>
          <a:lstStyle/>
          <a:p>
            <a:pPr marL="0" lvl="1" defTabSz="457200">
              <a:defRPr/>
            </a:pPr>
            <a:r>
              <a:rPr lang="en-US" sz="1400" dirty="0">
                <a:solidFill>
                  <a:prstClr val="white"/>
                </a:solidFill>
              </a:rPr>
              <a:t>AUTO4</a:t>
            </a:r>
          </a:p>
          <a:p>
            <a:pPr marL="0" lvl="1" defTabSz="457200">
              <a:defRPr/>
            </a:pPr>
            <a:r>
              <a:rPr lang="en-US" sz="1200" dirty="0">
                <a:solidFill>
                  <a:prstClr val="white"/>
                </a:solidFill>
              </a:rPr>
              <a:t>TRBC1</a:t>
            </a:r>
            <a:r>
              <a:rPr kumimoji="0" lang="en-US" sz="1200" u="none" strike="noStrike" kern="1200" cap="none" spc="0" normalizeH="0" baseline="0" noProof="0" dirty="0">
                <a:ln>
                  <a:noFill/>
                </a:ln>
                <a:solidFill>
                  <a:prstClr val="white"/>
                </a:solidFill>
                <a:effectLst/>
                <a:uLnTx/>
                <a:uFillTx/>
              </a:rPr>
              <a:t>+ </a:t>
            </a:r>
            <a:br>
              <a:rPr kumimoji="0" lang="en-US" sz="1200" u="none" strike="noStrike" kern="1200" cap="none" spc="0" normalizeH="0" baseline="0" noProof="0" dirty="0">
                <a:ln>
                  <a:noFill/>
                </a:ln>
                <a:solidFill>
                  <a:prstClr val="white"/>
                </a:solidFill>
                <a:effectLst/>
                <a:uLnTx/>
                <a:uFillTx/>
              </a:rPr>
            </a:br>
            <a:r>
              <a:rPr kumimoji="0" lang="en-US" sz="1200" u="none" strike="noStrike" kern="1200" cap="none" spc="0" normalizeH="0" baseline="0" noProof="0" dirty="0">
                <a:ln>
                  <a:noFill/>
                </a:ln>
                <a:solidFill>
                  <a:prstClr val="white"/>
                </a:solidFill>
                <a:effectLst/>
                <a:uLnTx/>
                <a:uFillTx/>
              </a:rPr>
              <a:t>patients</a:t>
            </a:r>
            <a:br>
              <a:rPr kumimoji="0" lang="en-US" sz="1200" u="none" strike="noStrike" kern="1200" cap="none" spc="0" normalizeH="0" baseline="0" noProof="0" dirty="0">
                <a:ln>
                  <a:noFill/>
                </a:ln>
                <a:solidFill>
                  <a:prstClr val="white"/>
                </a:solidFill>
                <a:effectLst/>
                <a:uLnTx/>
                <a:uFillTx/>
              </a:rPr>
            </a:br>
            <a:endParaRPr kumimoji="0" lang="en-GB" sz="1400" u="none" strike="noStrike" kern="1200" cap="none" spc="0" normalizeH="0" baseline="0" noProof="0" dirty="0">
              <a:ln>
                <a:noFill/>
              </a:ln>
              <a:solidFill>
                <a:prstClr val="white"/>
              </a:solidFill>
              <a:effectLst/>
              <a:uLnTx/>
              <a:uFillTx/>
            </a:endParaRPr>
          </a:p>
        </p:txBody>
      </p:sp>
      <p:sp>
        <p:nvSpPr>
          <p:cNvPr id="26" name="TextBox 25">
            <a:extLst>
              <a:ext uri="{FF2B5EF4-FFF2-40B4-BE49-F238E27FC236}">
                <a16:creationId xmlns:a16="http://schemas.microsoft.com/office/drawing/2014/main" id="{A364F450-FA1B-F543-93D7-2E4570C0EE88}"/>
              </a:ext>
            </a:extLst>
          </p:cNvPr>
          <p:cNvSpPr txBox="1"/>
          <p:nvPr/>
        </p:nvSpPr>
        <p:spPr>
          <a:xfrm>
            <a:off x="3213824" y="4300878"/>
            <a:ext cx="1612481" cy="677108"/>
          </a:xfrm>
          <a:prstGeom prst="rect">
            <a:avLst/>
          </a:prstGeom>
          <a:noFill/>
        </p:spPr>
        <p:txBody>
          <a:bodyPr wrap="square" anchor="ctr">
            <a:spAutoFit/>
          </a:bodyPr>
          <a:lstStyle/>
          <a:p>
            <a:pPr marL="0" lvl="1" defTabSz="457200">
              <a:defRPr/>
            </a:pPr>
            <a:r>
              <a:rPr lang="en-US" sz="1400" dirty="0">
                <a:solidFill>
                  <a:prstClr val="white"/>
                </a:solidFill>
              </a:rPr>
              <a:t>AUTO5</a:t>
            </a:r>
          </a:p>
          <a:p>
            <a:pPr marL="0" lvl="1" defTabSz="457200">
              <a:defRPr/>
            </a:pPr>
            <a:r>
              <a:rPr lang="en-US" sz="1200" dirty="0">
                <a:solidFill>
                  <a:prstClr val="white"/>
                </a:solidFill>
              </a:rPr>
              <a:t>TRBC2</a:t>
            </a:r>
            <a:r>
              <a:rPr kumimoji="0" lang="en-US" sz="1200" u="none" strike="noStrike" kern="1200" cap="none" spc="0" normalizeH="0" baseline="0" noProof="0" dirty="0">
                <a:ln>
                  <a:noFill/>
                </a:ln>
                <a:solidFill>
                  <a:prstClr val="white"/>
                </a:solidFill>
                <a:effectLst/>
                <a:uLnTx/>
                <a:uFillTx/>
              </a:rPr>
              <a:t>+ </a:t>
            </a:r>
            <a:br>
              <a:rPr kumimoji="0" lang="en-US" sz="1200" u="none" strike="noStrike" kern="1200" cap="none" spc="0" normalizeH="0" baseline="0" noProof="0" dirty="0">
                <a:ln>
                  <a:noFill/>
                </a:ln>
                <a:solidFill>
                  <a:prstClr val="white"/>
                </a:solidFill>
                <a:effectLst/>
                <a:uLnTx/>
                <a:uFillTx/>
              </a:rPr>
            </a:br>
            <a:r>
              <a:rPr kumimoji="0" lang="en-US" sz="1200" u="none" strike="noStrike" kern="1200" cap="none" spc="0" normalizeH="0" baseline="0" noProof="0" dirty="0">
                <a:ln>
                  <a:noFill/>
                </a:ln>
                <a:solidFill>
                  <a:prstClr val="white"/>
                </a:solidFill>
                <a:effectLst/>
                <a:uLnTx/>
                <a:uFillTx/>
              </a:rPr>
              <a:t>patients</a:t>
            </a:r>
            <a:endParaRPr kumimoji="0" lang="en-GB" sz="1400" u="none" strike="noStrike" kern="1200" cap="none" spc="0" normalizeH="0" baseline="0" noProof="0" dirty="0">
              <a:ln>
                <a:noFill/>
              </a:ln>
              <a:solidFill>
                <a:prstClr val="white"/>
              </a:solidFill>
              <a:effectLst/>
              <a:uLnTx/>
              <a:uFillTx/>
            </a:endParaRPr>
          </a:p>
        </p:txBody>
      </p:sp>
      <p:sp>
        <p:nvSpPr>
          <p:cNvPr id="2" name="TextBox 1">
            <a:extLst>
              <a:ext uri="{FF2B5EF4-FFF2-40B4-BE49-F238E27FC236}">
                <a16:creationId xmlns:a16="http://schemas.microsoft.com/office/drawing/2014/main" id="{6CEFF7A6-2FAF-A149-83ED-B596460B3AB9}"/>
              </a:ext>
            </a:extLst>
          </p:cNvPr>
          <p:cNvSpPr txBox="1"/>
          <p:nvPr/>
        </p:nvSpPr>
        <p:spPr>
          <a:xfrm rot="16200000">
            <a:off x="-236079" y="3976333"/>
            <a:ext cx="2229824" cy="276999"/>
          </a:xfrm>
          <a:prstGeom prst="rect">
            <a:avLst/>
          </a:prstGeom>
          <a:noFill/>
        </p:spPr>
        <p:txBody>
          <a:bodyPr wrap="square" rtlCol="0">
            <a:spAutoFit/>
          </a:bodyPr>
          <a:lstStyle/>
          <a:p>
            <a:pPr algn="ctr"/>
            <a:r>
              <a:rPr lang="en-US" sz="1200" dirty="0">
                <a:solidFill>
                  <a:schemeClr val="accent1">
                    <a:lumMod val="50000"/>
                  </a:schemeClr>
                </a:solidFill>
              </a:rPr>
              <a:t>Companion Diagnostic Test</a:t>
            </a:r>
          </a:p>
        </p:txBody>
      </p:sp>
      <p:sp>
        <p:nvSpPr>
          <p:cNvPr id="27" name="TextBox 26">
            <a:extLst>
              <a:ext uri="{FF2B5EF4-FFF2-40B4-BE49-F238E27FC236}">
                <a16:creationId xmlns:a16="http://schemas.microsoft.com/office/drawing/2014/main" id="{FA38BFCC-BB49-5545-AB21-D3ABCC1245FD}"/>
              </a:ext>
            </a:extLst>
          </p:cNvPr>
          <p:cNvSpPr txBox="1"/>
          <p:nvPr/>
        </p:nvSpPr>
        <p:spPr>
          <a:xfrm>
            <a:off x="4257122" y="2770221"/>
            <a:ext cx="2985498" cy="261610"/>
          </a:xfrm>
          <a:prstGeom prst="rect">
            <a:avLst/>
          </a:prstGeom>
          <a:noFill/>
        </p:spPr>
        <p:txBody>
          <a:bodyPr wrap="square" rtlCol="0">
            <a:spAutoFit/>
          </a:bodyPr>
          <a:lstStyle/>
          <a:p>
            <a:r>
              <a:rPr lang="en-US" sz="1100" dirty="0">
                <a:solidFill>
                  <a:schemeClr val="accent1">
                    <a:lumMod val="50000"/>
                  </a:schemeClr>
                </a:solidFill>
              </a:rPr>
              <a:t>&gt; ~40% of T cell lymphomas are TRBC1+</a:t>
            </a:r>
          </a:p>
        </p:txBody>
      </p:sp>
      <p:sp>
        <p:nvSpPr>
          <p:cNvPr id="28" name="TextBox 27">
            <a:extLst>
              <a:ext uri="{FF2B5EF4-FFF2-40B4-BE49-F238E27FC236}">
                <a16:creationId xmlns:a16="http://schemas.microsoft.com/office/drawing/2014/main" id="{B189FB69-8B7B-464C-86BF-C3F74081CAEE}"/>
              </a:ext>
            </a:extLst>
          </p:cNvPr>
          <p:cNvSpPr txBox="1"/>
          <p:nvPr/>
        </p:nvSpPr>
        <p:spPr>
          <a:xfrm>
            <a:off x="4257122" y="5213077"/>
            <a:ext cx="2985498" cy="261610"/>
          </a:xfrm>
          <a:prstGeom prst="rect">
            <a:avLst/>
          </a:prstGeom>
          <a:noFill/>
        </p:spPr>
        <p:txBody>
          <a:bodyPr wrap="square" rtlCol="0">
            <a:spAutoFit/>
          </a:bodyPr>
          <a:lstStyle/>
          <a:p>
            <a:r>
              <a:rPr lang="en-US" sz="1100" dirty="0">
                <a:solidFill>
                  <a:schemeClr val="accent1">
                    <a:lumMod val="50000"/>
                  </a:schemeClr>
                </a:solidFill>
              </a:rPr>
              <a:t>&gt; ~60% of T cell lymphomas are TRBC2+</a:t>
            </a:r>
          </a:p>
        </p:txBody>
      </p:sp>
      <p:sp>
        <p:nvSpPr>
          <p:cNvPr id="29" name="Isosceles Triangle 21">
            <a:extLst>
              <a:ext uri="{FF2B5EF4-FFF2-40B4-BE49-F238E27FC236}">
                <a16:creationId xmlns:a16="http://schemas.microsoft.com/office/drawing/2014/main" id="{93C561E1-B50B-7449-8872-C42BF0DF588F}"/>
              </a:ext>
            </a:extLst>
          </p:cNvPr>
          <p:cNvSpPr/>
          <p:nvPr/>
        </p:nvSpPr>
        <p:spPr>
          <a:xfrm rot="10800000">
            <a:off x="4230061" y="5085936"/>
            <a:ext cx="245685" cy="155521"/>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Isosceles Triangle 21">
            <a:extLst>
              <a:ext uri="{FF2B5EF4-FFF2-40B4-BE49-F238E27FC236}">
                <a16:creationId xmlns:a16="http://schemas.microsoft.com/office/drawing/2014/main" id="{6E943890-3C4F-534A-9771-AF052662EF08}"/>
              </a:ext>
            </a:extLst>
          </p:cNvPr>
          <p:cNvSpPr/>
          <p:nvPr/>
        </p:nvSpPr>
        <p:spPr>
          <a:xfrm>
            <a:off x="4230061" y="2995647"/>
            <a:ext cx="245685" cy="155521"/>
          </a:xfrm>
          <a:prstGeom prst="triangle">
            <a:avLst/>
          </a:prstGeom>
          <a:solidFill>
            <a:srgbClr val="0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554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A41A4F-2639-4CBB-81B5-86A018EA74AB}"/>
              </a:ext>
            </a:extLst>
          </p:cNvPr>
          <p:cNvSpPr>
            <a:spLocks noGrp="1"/>
          </p:cNvSpPr>
          <p:nvPr>
            <p:ph type="title"/>
          </p:nvPr>
        </p:nvSpPr>
        <p:spPr>
          <a:prstGeom prst="rect">
            <a:avLst/>
          </a:prstGeom>
        </p:spPr>
        <p:txBody>
          <a:bodyPr/>
          <a:lstStyle/>
          <a:p>
            <a:r>
              <a:rPr lang="en-US" sz="2200" dirty="0">
                <a:latin typeface="+mn-lt"/>
              </a:rPr>
              <a:t>A broad toolkit which is core to our strategy of modular innovation</a:t>
            </a:r>
            <a:br>
              <a:rPr lang="en-US" dirty="0">
                <a:latin typeface="+mn-lt"/>
              </a:rPr>
            </a:br>
            <a:r>
              <a:rPr lang="en-GB" sz="1600" dirty="0">
                <a:solidFill>
                  <a:schemeClr val="bg1"/>
                </a:solidFill>
                <a:latin typeface="+mn-lt"/>
              </a:rPr>
              <a:t>Advanced T cell programming</a:t>
            </a:r>
            <a:br>
              <a:rPr lang="en-GB" dirty="0">
                <a:latin typeface="+mn-lt"/>
              </a:rPr>
            </a:br>
            <a:endParaRPr lang="en-GB" dirty="0">
              <a:latin typeface="+mn-lt"/>
            </a:endParaRPr>
          </a:p>
        </p:txBody>
      </p:sp>
      <p:sp>
        <p:nvSpPr>
          <p:cNvPr id="4" name="Slide Number Placeholder 3">
            <a:extLst>
              <a:ext uri="{FF2B5EF4-FFF2-40B4-BE49-F238E27FC236}">
                <a16:creationId xmlns:a16="http://schemas.microsoft.com/office/drawing/2014/main" id="{2172BFEE-AE7F-4D7B-941D-362AF1387434}"/>
              </a:ext>
            </a:extLst>
          </p:cNvPr>
          <p:cNvSpPr>
            <a:spLocks noGrp="1"/>
          </p:cNvSpPr>
          <p:nvPr>
            <p:ph type="sldNum" sz="quarter" idx="10"/>
          </p:nvPr>
        </p:nvSpPr>
        <p:spPr/>
        <p:txBody>
          <a:bodyPr/>
          <a:lstStyle/>
          <a:p>
            <a:r>
              <a:rPr lang="en-GB" dirty="0">
                <a:solidFill>
                  <a:srgbClr val="002060"/>
                </a:solidFill>
              </a:rPr>
              <a:t>1</a:t>
            </a:r>
          </a:p>
        </p:txBody>
      </p:sp>
      <p:sp>
        <p:nvSpPr>
          <p:cNvPr id="79" name="TextBox 78">
            <a:extLst>
              <a:ext uri="{FF2B5EF4-FFF2-40B4-BE49-F238E27FC236}">
                <a16:creationId xmlns:a16="http://schemas.microsoft.com/office/drawing/2014/main" id="{533C9454-437D-4102-A34E-F3F3F2D7BC60}"/>
              </a:ext>
            </a:extLst>
          </p:cNvPr>
          <p:cNvSpPr txBox="1"/>
          <p:nvPr/>
        </p:nvSpPr>
        <p:spPr>
          <a:xfrm>
            <a:off x="2293834" y="1991113"/>
            <a:ext cx="2487300" cy="307777"/>
          </a:xfrm>
          <a:prstGeom prst="rect">
            <a:avLst/>
          </a:prstGeom>
          <a:noFill/>
        </p:spPr>
        <p:txBody>
          <a:bodyPr wrap="square" rtlCol="0">
            <a:spAutoFit/>
          </a:bodyPr>
          <a:lstStyle/>
          <a:p>
            <a:pPr algn="ctr"/>
            <a:r>
              <a:rPr lang="en-US" sz="1400" dirty="0">
                <a:solidFill>
                  <a:schemeClr val="accent1">
                    <a:lumMod val="50000"/>
                  </a:schemeClr>
                </a:solidFill>
              </a:rPr>
              <a:t>Advanced Targeting Modules</a:t>
            </a:r>
            <a:endParaRPr lang="en-GB" sz="1400" dirty="0">
              <a:solidFill>
                <a:schemeClr val="accent1">
                  <a:lumMod val="50000"/>
                </a:schemeClr>
              </a:solidFill>
            </a:endParaRPr>
          </a:p>
        </p:txBody>
      </p:sp>
      <p:cxnSp>
        <p:nvCxnSpPr>
          <p:cNvPr id="70" name="Straight Connector 69">
            <a:extLst>
              <a:ext uri="{FF2B5EF4-FFF2-40B4-BE49-F238E27FC236}">
                <a16:creationId xmlns:a16="http://schemas.microsoft.com/office/drawing/2014/main" id="{766BB572-8AF7-441B-B800-9088D341A1BB}"/>
              </a:ext>
            </a:extLst>
          </p:cNvPr>
          <p:cNvCxnSpPr>
            <a:cxnSpLocks/>
            <a:stCxn id="50" idx="3"/>
          </p:cNvCxnSpPr>
          <p:nvPr/>
        </p:nvCxnSpPr>
        <p:spPr>
          <a:xfrm>
            <a:off x="2068739" y="2598651"/>
            <a:ext cx="8070941"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CF9CB202-F617-438C-BDE0-A6890D3DBC5A}"/>
              </a:ext>
            </a:extLst>
          </p:cNvPr>
          <p:cNvGrpSpPr/>
          <p:nvPr/>
        </p:nvGrpSpPr>
        <p:grpSpPr>
          <a:xfrm>
            <a:off x="818868" y="2382335"/>
            <a:ext cx="1249871" cy="432631"/>
            <a:chOff x="1788146" y="3576540"/>
            <a:chExt cx="943632" cy="346344"/>
          </a:xfrm>
        </p:grpSpPr>
        <p:sp>
          <p:nvSpPr>
            <p:cNvPr id="45" name="Rectangle 44">
              <a:extLst>
                <a:ext uri="{FF2B5EF4-FFF2-40B4-BE49-F238E27FC236}">
                  <a16:creationId xmlns:a16="http://schemas.microsoft.com/office/drawing/2014/main" id="{020A66E1-683E-4C3A-9EAC-F6F841809004}"/>
                </a:ext>
              </a:extLst>
            </p:cNvPr>
            <p:cNvSpPr/>
            <p:nvPr/>
          </p:nvSpPr>
          <p:spPr>
            <a:xfrm>
              <a:off x="1788146" y="3576540"/>
              <a:ext cx="504056" cy="346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48" name="Rectangle 47">
              <a:extLst>
                <a:ext uri="{FF2B5EF4-FFF2-40B4-BE49-F238E27FC236}">
                  <a16:creationId xmlns:a16="http://schemas.microsoft.com/office/drawing/2014/main" id="{AA321A41-8F45-4F3C-91D5-048452A62924}"/>
                </a:ext>
              </a:extLst>
            </p:cNvPr>
            <p:cNvSpPr/>
            <p:nvPr/>
          </p:nvSpPr>
          <p:spPr>
            <a:xfrm>
              <a:off x="2292202" y="3576540"/>
              <a:ext cx="275406" cy="346344"/>
            </a:xfrm>
            <a:prstGeom prst="rect">
              <a:avLst/>
            </a:prstGeom>
            <a:pattFill prst="wdDnDiag">
              <a:fgClr>
                <a:schemeClr val="accent3">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50" name="Rectangle 49">
              <a:extLst>
                <a:ext uri="{FF2B5EF4-FFF2-40B4-BE49-F238E27FC236}">
                  <a16:creationId xmlns:a16="http://schemas.microsoft.com/office/drawing/2014/main" id="{8353E10E-180E-4A33-9D51-328CC5FBF69C}"/>
                </a:ext>
              </a:extLst>
            </p:cNvPr>
            <p:cNvSpPr/>
            <p:nvPr/>
          </p:nvSpPr>
          <p:spPr>
            <a:xfrm>
              <a:off x="2560909" y="3576540"/>
              <a:ext cx="170869" cy="34634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grpSp>
        <p:nvGrpSpPr>
          <p:cNvPr id="52" name="Group 51">
            <a:extLst>
              <a:ext uri="{FF2B5EF4-FFF2-40B4-BE49-F238E27FC236}">
                <a16:creationId xmlns:a16="http://schemas.microsoft.com/office/drawing/2014/main" id="{63286BBA-1049-47D5-B2CE-767CBA510B28}"/>
              </a:ext>
            </a:extLst>
          </p:cNvPr>
          <p:cNvGrpSpPr/>
          <p:nvPr/>
        </p:nvGrpSpPr>
        <p:grpSpPr>
          <a:xfrm rot="10800000">
            <a:off x="10021904" y="2368651"/>
            <a:ext cx="1268449" cy="432633"/>
            <a:chOff x="2956877" y="3576540"/>
            <a:chExt cx="957658" cy="346345"/>
          </a:xfrm>
        </p:grpSpPr>
        <p:sp>
          <p:nvSpPr>
            <p:cNvPr id="53" name="Rectangle 52">
              <a:extLst>
                <a:ext uri="{FF2B5EF4-FFF2-40B4-BE49-F238E27FC236}">
                  <a16:creationId xmlns:a16="http://schemas.microsoft.com/office/drawing/2014/main" id="{2D5272C1-3CBF-40AA-B51B-DFBDC779A3CC}"/>
                </a:ext>
              </a:extLst>
            </p:cNvPr>
            <p:cNvSpPr/>
            <p:nvPr/>
          </p:nvSpPr>
          <p:spPr>
            <a:xfrm>
              <a:off x="2956877" y="3576541"/>
              <a:ext cx="504056" cy="3463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54" name="Rectangle 53">
              <a:extLst>
                <a:ext uri="{FF2B5EF4-FFF2-40B4-BE49-F238E27FC236}">
                  <a16:creationId xmlns:a16="http://schemas.microsoft.com/office/drawing/2014/main" id="{92738976-ABF8-4AB4-A11E-06BB4E7A49A5}"/>
                </a:ext>
              </a:extLst>
            </p:cNvPr>
            <p:cNvSpPr/>
            <p:nvPr/>
          </p:nvSpPr>
          <p:spPr>
            <a:xfrm>
              <a:off x="3466191" y="3576540"/>
              <a:ext cx="275406" cy="346344"/>
            </a:xfrm>
            <a:prstGeom prst="rect">
              <a:avLst/>
            </a:prstGeom>
            <a:pattFill prst="wdDnDiag">
              <a:fgClr>
                <a:schemeClr val="accent3">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55" name="Rectangle 54">
              <a:extLst>
                <a:ext uri="{FF2B5EF4-FFF2-40B4-BE49-F238E27FC236}">
                  <a16:creationId xmlns:a16="http://schemas.microsoft.com/office/drawing/2014/main" id="{13DC9132-FDBC-4835-B8A8-3DA9DA2B18FE}"/>
                </a:ext>
              </a:extLst>
            </p:cNvPr>
            <p:cNvSpPr/>
            <p:nvPr/>
          </p:nvSpPr>
          <p:spPr>
            <a:xfrm>
              <a:off x="3743666" y="3576540"/>
              <a:ext cx="170869" cy="34634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sp>
        <p:nvSpPr>
          <p:cNvPr id="87" name="TextBox 86">
            <a:extLst>
              <a:ext uri="{FF2B5EF4-FFF2-40B4-BE49-F238E27FC236}">
                <a16:creationId xmlns:a16="http://schemas.microsoft.com/office/drawing/2014/main" id="{AB646677-B2E1-4B0A-9BAB-0B6CD1E30498}"/>
              </a:ext>
            </a:extLst>
          </p:cNvPr>
          <p:cNvSpPr txBox="1"/>
          <p:nvPr/>
        </p:nvSpPr>
        <p:spPr>
          <a:xfrm>
            <a:off x="688933" y="2107040"/>
            <a:ext cx="1031180" cy="307777"/>
          </a:xfrm>
          <a:prstGeom prst="rect">
            <a:avLst/>
          </a:prstGeom>
          <a:noFill/>
        </p:spPr>
        <p:txBody>
          <a:bodyPr wrap="none" rtlCol="0">
            <a:spAutoFit/>
          </a:bodyPr>
          <a:lstStyle/>
          <a:p>
            <a:r>
              <a:rPr lang="en-US" sz="1400" dirty="0">
                <a:solidFill>
                  <a:schemeClr val="accent1">
                    <a:lumMod val="50000"/>
                  </a:schemeClr>
                </a:solidFill>
              </a:rPr>
              <a:t>Viral Vector</a:t>
            </a:r>
            <a:endParaRPr lang="en-GB" sz="1400" dirty="0">
              <a:solidFill>
                <a:schemeClr val="accent1">
                  <a:lumMod val="50000"/>
                </a:schemeClr>
              </a:solidFill>
            </a:endParaRPr>
          </a:p>
        </p:txBody>
      </p:sp>
      <p:sp>
        <p:nvSpPr>
          <p:cNvPr id="88" name="TextBox 87">
            <a:extLst>
              <a:ext uri="{FF2B5EF4-FFF2-40B4-BE49-F238E27FC236}">
                <a16:creationId xmlns:a16="http://schemas.microsoft.com/office/drawing/2014/main" id="{E072B57A-7A14-47CD-A16E-F9A369965478}"/>
              </a:ext>
            </a:extLst>
          </p:cNvPr>
          <p:cNvSpPr txBox="1"/>
          <p:nvPr/>
        </p:nvSpPr>
        <p:spPr>
          <a:xfrm>
            <a:off x="4903387" y="1830597"/>
            <a:ext cx="1415153" cy="523220"/>
          </a:xfrm>
          <a:prstGeom prst="rect">
            <a:avLst/>
          </a:prstGeom>
          <a:noFill/>
        </p:spPr>
        <p:txBody>
          <a:bodyPr wrap="square" rtlCol="0">
            <a:spAutoFit/>
          </a:bodyPr>
          <a:lstStyle/>
          <a:p>
            <a:pPr algn="ctr"/>
            <a:r>
              <a:rPr lang="en-US" sz="1400" dirty="0">
                <a:solidFill>
                  <a:schemeClr val="accent1">
                    <a:lumMod val="50000"/>
                  </a:schemeClr>
                </a:solidFill>
              </a:rPr>
              <a:t>Pharmacological </a:t>
            </a:r>
          </a:p>
          <a:p>
            <a:r>
              <a:rPr lang="en-US" sz="1400" dirty="0">
                <a:solidFill>
                  <a:schemeClr val="accent1">
                    <a:lumMod val="50000"/>
                  </a:schemeClr>
                </a:solidFill>
              </a:rPr>
              <a:t>Control Modules</a:t>
            </a:r>
          </a:p>
        </p:txBody>
      </p:sp>
      <p:sp>
        <p:nvSpPr>
          <p:cNvPr id="89" name="TextBox 88">
            <a:extLst>
              <a:ext uri="{FF2B5EF4-FFF2-40B4-BE49-F238E27FC236}">
                <a16:creationId xmlns:a16="http://schemas.microsoft.com/office/drawing/2014/main" id="{C2DFA707-3F94-410D-9ED8-70AEAC6BC49E}"/>
              </a:ext>
            </a:extLst>
          </p:cNvPr>
          <p:cNvSpPr txBox="1"/>
          <p:nvPr/>
        </p:nvSpPr>
        <p:spPr>
          <a:xfrm>
            <a:off x="6430319" y="1661320"/>
            <a:ext cx="1802707" cy="738664"/>
          </a:xfrm>
          <a:prstGeom prst="rect">
            <a:avLst/>
          </a:prstGeom>
          <a:noFill/>
        </p:spPr>
        <p:txBody>
          <a:bodyPr wrap="square" rtlCol="0">
            <a:spAutoFit/>
          </a:bodyPr>
          <a:lstStyle/>
          <a:p>
            <a:pPr algn="ctr"/>
            <a:r>
              <a:rPr lang="en-US" sz="1400" dirty="0">
                <a:solidFill>
                  <a:schemeClr val="accent1">
                    <a:lumMod val="50000"/>
                  </a:schemeClr>
                </a:solidFill>
              </a:rPr>
              <a:t>Activity </a:t>
            </a:r>
          </a:p>
          <a:p>
            <a:pPr algn="ctr"/>
            <a:r>
              <a:rPr lang="en-US" sz="1400" dirty="0">
                <a:solidFill>
                  <a:schemeClr val="accent1">
                    <a:lumMod val="50000"/>
                  </a:schemeClr>
                </a:solidFill>
              </a:rPr>
              <a:t>Enhancement</a:t>
            </a:r>
          </a:p>
          <a:p>
            <a:pPr algn="ctr"/>
            <a:r>
              <a:rPr lang="en-US" sz="1400" dirty="0">
                <a:solidFill>
                  <a:schemeClr val="accent1">
                    <a:lumMod val="50000"/>
                  </a:schemeClr>
                </a:solidFill>
              </a:rPr>
              <a:t>Modules</a:t>
            </a:r>
          </a:p>
        </p:txBody>
      </p:sp>
      <p:sp>
        <p:nvSpPr>
          <p:cNvPr id="92" name="TextBox 91">
            <a:extLst>
              <a:ext uri="{FF2B5EF4-FFF2-40B4-BE49-F238E27FC236}">
                <a16:creationId xmlns:a16="http://schemas.microsoft.com/office/drawing/2014/main" id="{F3A0BB34-4C85-4ECA-9E73-61A277AD649C}"/>
              </a:ext>
            </a:extLst>
          </p:cNvPr>
          <p:cNvSpPr txBox="1"/>
          <p:nvPr/>
        </p:nvSpPr>
        <p:spPr>
          <a:xfrm>
            <a:off x="8409805" y="1668777"/>
            <a:ext cx="1391232" cy="738664"/>
          </a:xfrm>
          <a:prstGeom prst="rect">
            <a:avLst/>
          </a:prstGeom>
          <a:noFill/>
        </p:spPr>
        <p:txBody>
          <a:bodyPr wrap="square" rtlCol="0">
            <a:spAutoFit/>
          </a:bodyPr>
          <a:lstStyle/>
          <a:p>
            <a:pPr algn="ctr"/>
            <a:r>
              <a:rPr lang="en-US" sz="1400" dirty="0">
                <a:solidFill>
                  <a:schemeClr val="accent1">
                    <a:lumMod val="50000"/>
                  </a:schemeClr>
                </a:solidFill>
              </a:rPr>
              <a:t>Allogeneic</a:t>
            </a:r>
          </a:p>
          <a:p>
            <a:pPr algn="ctr"/>
            <a:r>
              <a:rPr lang="en-US" sz="1400" dirty="0">
                <a:solidFill>
                  <a:schemeClr val="accent1">
                    <a:lumMod val="50000"/>
                  </a:schemeClr>
                </a:solidFill>
              </a:rPr>
              <a:t>Programming</a:t>
            </a:r>
          </a:p>
          <a:p>
            <a:pPr algn="ctr"/>
            <a:r>
              <a:rPr lang="en-US" sz="1400" dirty="0">
                <a:solidFill>
                  <a:schemeClr val="accent1">
                    <a:lumMod val="50000"/>
                  </a:schemeClr>
                </a:solidFill>
              </a:rPr>
              <a:t>Modules</a:t>
            </a:r>
          </a:p>
        </p:txBody>
      </p:sp>
      <p:sp>
        <p:nvSpPr>
          <p:cNvPr id="8" name="Rectangle 7">
            <a:extLst>
              <a:ext uri="{FF2B5EF4-FFF2-40B4-BE49-F238E27FC236}">
                <a16:creationId xmlns:a16="http://schemas.microsoft.com/office/drawing/2014/main" id="{CF42D2C1-F436-EE4D-8972-A016561220D2}"/>
              </a:ext>
            </a:extLst>
          </p:cNvPr>
          <p:cNvSpPr/>
          <p:nvPr/>
        </p:nvSpPr>
        <p:spPr>
          <a:xfrm>
            <a:off x="3237877" y="2505704"/>
            <a:ext cx="5549987" cy="1581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6486861-523D-BF45-B22B-3A55B0360DF9}"/>
              </a:ext>
            </a:extLst>
          </p:cNvPr>
          <p:cNvSpPr/>
          <p:nvPr/>
        </p:nvSpPr>
        <p:spPr>
          <a:xfrm>
            <a:off x="2256668" y="2372532"/>
            <a:ext cx="1203304" cy="4326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97" name="Rectangle 96">
            <a:extLst>
              <a:ext uri="{FF2B5EF4-FFF2-40B4-BE49-F238E27FC236}">
                <a16:creationId xmlns:a16="http://schemas.microsoft.com/office/drawing/2014/main" id="{41E2A8FD-D95E-8146-B68D-6E13AD8857CA}"/>
              </a:ext>
            </a:extLst>
          </p:cNvPr>
          <p:cNvSpPr/>
          <p:nvPr/>
        </p:nvSpPr>
        <p:spPr>
          <a:xfrm>
            <a:off x="3567716" y="2369735"/>
            <a:ext cx="1219359" cy="4326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98" name="Rectangle 97">
            <a:extLst>
              <a:ext uri="{FF2B5EF4-FFF2-40B4-BE49-F238E27FC236}">
                <a16:creationId xmlns:a16="http://schemas.microsoft.com/office/drawing/2014/main" id="{6F84936F-B4FB-1347-BB76-459B3E725881}"/>
              </a:ext>
            </a:extLst>
          </p:cNvPr>
          <p:cNvSpPr/>
          <p:nvPr/>
        </p:nvSpPr>
        <p:spPr>
          <a:xfrm>
            <a:off x="4903684" y="2369734"/>
            <a:ext cx="1420189" cy="4326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02" name="Rectangle 101">
            <a:extLst>
              <a:ext uri="{FF2B5EF4-FFF2-40B4-BE49-F238E27FC236}">
                <a16:creationId xmlns:a16="http://schemas.microsoft.com/office/drawing/2014/main" id="{1186E329-D13D-D14C-A043-DA81D56D11E9}"/>
              </a:ext>
            </a:extLst>
          </p:cNvPr>
          <p:cNvSpPr/>
          <p:nvPr/>
        </p:nvSpPr>
        <p:spPr>
          <a:xfrm>
            <a:off x="6444783" y="2369733"/>
            <a:ext cx="1811395" cy="4326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03" name="Rectangle 102">
            <a:extLst>
              <a:ext uri="{FF2B5EF4-FFF2-40B4-BE49-F238E27FC236}">
                <a16:creationId xmlns:a16="http://schemas.microsoft.com/office/drawing/2014/main" id="{04669589-3F68-2043-A80C-F85421BC32C7}"/>
              </a:ext>
            </a:extLst>
          </p:cNvPr>
          <p:cNvSpPr/>
          <p:nvPr/>
        </p:nvSpPr>
        <p:spPr>
          <a:xfrm>
            <a:off x="8394565" y="2369732"/>
            <a:ext cx="1437368" cy="4326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04" name="TextBox 103">
            <a:extLst>
              <a:ext uri="{FF2B5EF4-FFF2-40B4-BE49-F238E27FC236}">
                <a16:creationId xmlns:a16="http://schemas.microsoft.com/office/drawing/2014/main" id="{916FDB45-DE14-6847-90CD-DDFC0FD0593E}"/>
              </a:ext>
            </a:extLst>
          </p:cNvPr>
          <p:cNvSpPr txBox="1"/>
          <p:nvPr/>
        </p:nvSpPr>
        <p:spPr>
          <a:xfrm>
            <a:off x="2256667" y="2454761"/>
            <a:ext cx="1136807" cy="307777"/>
          </a:xfrm>
          <a:prstGeom prst="rect">
            <a:avLst/>
          </a:prstGeom>
          <a:noFill/>
        </p:spPr>
        <p:txBody>
          <a:bodyPr wrap="square" rtlCol="0" anchor="ctr">
            <a:spAutoFit/>
          </a:bodyPr>
          <a:lstStyle/>
          <a:p>
            <a:pPr algn="ctr"/>
            <a:r>
              <a:rPr lang="en-US" sz="1400" dirty="0">
                <a:solidFill>
                  <a:schemeClr val="bg1"/>
                </a:solidFill>
              </a:rPr>
              <a:t>CAR</a:t>
            </a:r>
          </a:p>
        </p:txBody>
      </p:sp>
      <p:sp>
        <p:nvSpPr>
          <p:cNvPr id="105" name="TextBox 104">
            <a:extLst>
              <a:ext uri="{FF2B5EF4-FFF2-40B4-BE49-F238E27FC236}">
                <a16:creationId xmlns:a16="http://schemas.microsoft.com/office/drawing/2014/main" id="{B13E0255-441D-C44E-9498-8C8EA31873E5}"/>
              </a:ext>
            </a:extLst>
          </p:cNvPr>
          <p:cNvSpPr txBox="1"/>
          <p:nvPr/>
        </p:nvSpPr>
        <p:spPr>
          <a:xfrm>
            <a:off x="3582478" y="2453001"/>
            <a:ext cx="1191375" cy="307777"/>
          </a:xfrm>
          <a:prstGeom prst="rect">
            <a:avLst/>
          </a:prstGeom>
          <a:noFill/>
        </p:spPr>
        <p:txBody>
          <a:bodyPr wrap="square" rtlCol="0" anchor="ctr">
            <a:spAutoFit/>
          </a:bodyPr>
          <a:lstStyle/>
          <a:p>
            <a:pPr algn="ctr"/>
            <a:r>
              <a:rPr lang="en-US" sz="1400" dirty="0">
                <a:solidFill>
                  <a:schemeClr val="bg1"/>
                </a:solidFill>
              </a:rPr>
              <a:t>CAR</a:t>
            </a:r>
          </a:p>
        </p:txBody>
      </p:sp>
      <p:sp>
        <p:nvSpPr>
          <p:cNvPr id="106" name="TextBox 105">
            <a:extLst>
              <a:ext uri="{FF2B5EF4-FFF2-40B4-BE49-F238E27FC236}">
                <a16:creationId xmlns:a16="http://schemas.microsoft.com/office/drawing/2014/main" id="{9A5D15C1-254F-824B-A33A-404DCF7BAF82}"/>
              </a:ext>
            </a:extLst>
          </p:cNvPr>
          <p:cNvSpPr txBox="1"/>
          <p:nvPr/>
        </p:nvSpPr>
        <p:spPr>
          <a:xfrm>
            <a:off x="4903386" y="2451082"/>
            <a:ext cx="1420189" cy="307777"/>
          </a:xfrm>
          <a:prstGeom prst="rect">
            <a:avLst/>
          </a:prstGeom>
          <a:noFill/>
        </p:spPr>
        <p:txBody>
          <a:bodyPr wrap="square" rtlCol="0" anchor="ctr">
            <a:spAutoFit/>
          </a:bodyPr>
          <a:lstStyle/>
          <a:p>
            <a:pPr algn="ctr"/>
            <a:r>
              <a:rPr lang="en-US" sz="1400" dirty="0">
                <a:solidFill>
                  <a:schemeClr val="bg1"/>
                </a:solidFill>
              </a:rPr>
              <a:t>CTRL</a:t>
            </a:r>
          </a:p>
        </p:txBody>
      </p:sp>
      <p:sp>
        <p:nvSpPr>
          <p:cNvPr id="107" name="TextBox 106">
            <a:extLst>
              <a:ext uri="{FF2B5EF4-FFF2-40B4-BE49-F238E27FC236}">
                <a16:creationId xmlns:a16="http://schemas.microsoft.com/office/drawing/2014/main" id="{2B872101-74E5-5842-9C7F-63E1EB83F232}"/>
              </a:ext>
            </a:extLst>
          </p:cNvPr>
          <p:cNvSpPr txBox="1"/>
          <p:nvPr/>
        </p:nvSpPr>
        <p:spPr>
          <a:xfrm>
            <a:off x="6439886" y="2449322"/>
            <a:ext cx="1798177" cy="307777"/>
          </a:xfrm>
          <a:prstGeom prst="rect">
            <a:avLst/>
          </a:prstGeom>
          <a:noFill/>
        </p:spPr>
        <p:txBody>
          <a:bodyPr wrap="square" rtlCol="0" anchor="ctr">
            <a:spAutoFit/>
          </a:bodyPr>
          <a:lstStyle/>
          <a:p>
            <a:pPr algn="ctr"/>
            <a:r>
              <a:rPr lang="en-US" sz="1400" dirty="0">
                <a:solidFill>
                  <a:schemeClr val="bg1"/>
                </a:solidFill>
              </a:rPr>
              <a:t>ENH</a:t>
            </a:r>
          </a:p>
        </p:txBody>
      </p:sp>
      <p:sp>
        <p:nvSpPr>
          <p:cNvPr id="108" name="TextBox 107">
            <a:extLst>
              <a:ext uri="{FF2B5EF4-FFF2-40B4-BE49-F238E27FC236}">
                <a16:creationId xmlns:a16="http://schemas.microsoft.com/office/drawing/2014/main" id="{282BD134-2ED6-7943-9669-85B98C36CF1D}"/>
              </a:ext>
            </a:extLst>
          </p:cNvPr>
          <p:cNvSpPr txBox="1"/>
          <p:nvPr/>
        </p:nvSpPr>
        <p:spPr>
          <a:xfrm>
            <a:off x="8455512" y="2449321"/>
            <a:ext cx="1323682" cy="307777"/>
          </a:xfrm>
          <a:prstGeom prst="rect">
            <a:avLst/>
          </a:prstGeom>
          <a:noFill/>
        </p:spPr>
        <p:txBody>
          <a:bodyPr wrap="square" rtlCol="0" anchor="ctr">
            <a:spAutoFit/>
          </a:bodyPr>
          <a:lstStyle/>
          <a:p>
            <a:pPr algn="ctr"/>
            <a:r>
              <a:rPr lang="en-US" sz="1400" dirty="0">
                <a:solidFill>
                  <a:schemeClr val="bg1"/>
                </a:solidFill>
              </a:rPr>
              <a:t>AUTO</a:t>
            </a:r>
          </a:p>
        </p:txBody>
      </p:sp>
      <p:sp>
        <p:nvSpPr>
          <p:cNvPr id="11" name="TextBox 10">
            <a:extLst>
              <a:ext uri="{FF2B5EF4-FFF2-40B4-BE49-F238E27FC236}">
                <a16:creationId xmlns:a16="http://schemas.microsoft.com/office/drawing/2014/main" id="{11EB6C5D-6B5F-8D49-ACF9-06B133D343B0}"/>
              </a:ext>
            </a:extLst>
          </p:cNvPr>
          <p:cNvSpPr txBox="1"/>
          <p:nvPr/>
        </p:nvSpPr>
        <p:spPr>
          <a:xfrm>
            <a:off x="2254827" y="2990919"/>
            <a:ext cx="2526307" cy="2255746"/>
          </a:xfrm>
          <a:prstGeom prst="rect">
            <a:avLst/>
          </a:prstGeom>
          <a:noFill/>
        </p:spPr>
        <p:txBody>
          <a:bodyPr wrap="square" rtlCol="0">
            <a:spAutoFit/>
          </a:bodyPr>
          <a:lstStyle/>
          <a:p>
            <a:pPr algn="ctr" fontAlgn="ctr">
              <a:lnSpc>
                <a:spcPts val="2020"/>
              </a:lnSpc>
              <a:spcBef>
                <a:spcPts val="600"/>
              </a:spcBef>
              <a:spcAft>
                <a:spcPts val="600"/>
              </a:spcAft>
            </a:pPr>
            <a:r>
              <a:rPr lang="en-US" sz="1400" dirty="0">
                <a:solidFill>
                  <a:schemeClr val="accent1">
                    <a:lumMod val="50000"/>
                  </a:schemeClr>
                </a:solidFill>
              </a:rPr>
              <a:t>Fast off Rate CARs</a:t>
            </a:r>
          </a:p>
          <a:p>
            <a:pPr algn="ctr" fontAlgn="ctr">
              <a:lnSpc>
                <a:spcPts val="2020"/>
              </a:lnSpc>
              <a:spcBef>
                <a:spcPts val="600"/>
              </a:spcBef>
              <a:spcAft>
                <a:spcPts val="600"/>
              </a:spcAft>
            </a:pPr>
            <a:r>
              <a:rPr lang="en-US" sz="1400" dirty="0">
                <a:solidFill>
                  <a:schemeClr val="accent1">
                    <a:lumMod val="50000"/>
                  </a:schemeClr>
                </a:solidFill>
              </a:rPr>
              <a:t>Dual Targeting CARs</a:t>
            </a:r>
          </a:p>
          <a:p>
            <a:pPr algn="ctr" fontAlgn="ctr">
              <a:lnSpc>
                <a:spcPts val="2020"/>
              </a:lnSpc>
              <a:spcBef>
                <a:spcPts val="600"/>
              </a:spcBef>
              <a:spcAft>
                <a:spcPts val="600"/>
              </a:spcAft>
            </a:pPr>
            <a:r>
              <a:rPr lang="en-US" sz="1400" dirty="0">
                <a:solidFill>
                  <a:schemeClr val="accent1">
                    <a:lumMod val="50000"/>
                  </a:schemeClr>
                </a:solidFill>
              </a:rPr>
              <a:t>Avidity Enhancing </a:t>
            </a:r>
            <a:br>
              <a:rPr lang="en-US" sz="1400" dirty="0">
                <a:solidFill>
                  <a:schemeClr val="accent1">
                    <a:lumMod val="50000"/>
                  </a:schemeClr>
                </a:solidFill>
              </a:rPr>
            </a:br>
            <a:r>
              <a:rPr lang="en-US" sz="1400" dirty="0">
                <a:solidFill>
                  <a:schemeClr val="accent1">
                    <a:lumMod val="50000"/>
                  </a:schemeClr>
                </a:solidFill>
              </a:rPr>
              <a:t>Spacers</a:t>
            </a:r>
          </a:p>
          <a:p>
            <a:pPr algn="ctr" fontAlgn="ctr">
              <a:lnSpc>
                <a:spcPts val="2020"/>
              </a:lnSpc>
              <a:spcBef>
                <a:spcPts val="600"/>
              </a:spcBef>
              <a:spcAft>
                <a:spcPts val="600"/>
              </a:spcAft>
            </a:pPr>
            <a:r>
              <a:rPr lang="en-US" sz="1400" dirty="0">
                <a:solidFill>
                  <a:schemeClr val="accent1">
                    <a:lumMod val="50000"/>
                  </a:schemeClr>
                </a:solidFill>
              </a:rPr>
              <a:t>Logic Gates</a:t>
            </a:r>
          </a:p>
          <a:p>
            <a:pPr algn="ctr">
              <a:lnSpc>
                <a:spcPts val="2220"/>
              </a:lnSpc>
              <a:spcBef>
                <a:spcPts val="600"/>
              </a:spcBef>
              <a:spcAft>
                <a:spcPts val="600"/>
              </a:spcAft>
            </a:pPr>
            <a:endParaRPr lang="en-US" sz="1400" dirty="0">
              <a:solidFill>
                <a:schemeClr val="accent1">
                  <a:lumMod val="50000"/>
                </a:schemeClr>
              </a:solidFill>
            </a:endParaRPr>
          </a:p>
        </p:txBody>
      </p:sp>
      <p:sp>
        <p:nvSpPr>
          <p:cNvPr id="112" name="TextBox 111">
            <a:extLst>
              <a:ext uri="{FF2B5EF4-FFF2-40B4-BE49-F238E27FC236}">
                <a16:creationId xmlns:a16="http://schemas.microsoft.com/office/drawing/2014/main" id="{C06B3ED2-DDA8-6946-96A1-3CA49C03718B}"/>
              </a:ext>
            </a:extLst>
          </p:cNvPr>
          <p:cNvSpPr txBox="1"/>
          <p:nvPr/>
        </p:nvSpPr>
        <p:spPr>
          <a:xfrm>
            <a:off x="4915509" y="2998232"/>
            <a:ext cx="1403031" cy="1015663"/>
          </a:xfrm>
          <a:prstGeom prst="rect">
            <a:avLst/>
          </a:prstGeom>
          <a:noFill/>
        </p:spPr>
        <p:txBody>
          <a:bodyPr wrap="square" rtlCol="0">
            <a:spAutoFit/>
          </a:bodyPr>
          <a:lstStyle/>
          <a:p>
            <a:pPr algn="ctr" fontAlgn="ctr">
              <a:lnSpc>
                <a:spcPts val="2020"/>
              </a:lnSpc>
              <a:spcBef>
                <a:spcPts val="600"/>
              </a:spcBef>
              <a:spcAft>
                <a:spcPts val="600"/>
              </a:spcAft>
            </a:pPr>
            <a:r>
              <a:rPr lang="en-US" sz="1400" dirty="0">
                <a:solidFill>
                  <a:schemeClr val="accent1">
                    <a:lumMod val="50000"/>
                  </a:schemeClr>
                </a:solidFill>
              </a:rPr>
              <a:t>Safety Switches</a:t>
            </a:r>
          </a:p>
          <a:p>
            <a:pPr algn="ctr" fontAlgn="ctr">
              <a:lnSpc>
                <a:spcPts val="2020"/>
              </a:lnSpc>
              <a:spcBef>
                <a:spcPts val="600"/>
              </a:spcBef>
              <a:spcAft>
                <a:spcPts val="600"/>
              </a:spcAft>
            </a:pPr>
            <a:r>
              <a:rPr lang="en-US" sz="1400" dirty="0">
                <a:solidFill>
                  <a:schemeClr val="accent1">
                    <a:lumMod val="50000"/>
                  </a:schemeClr>
                </a:solidFill>
              </a:rPr>
              <a:t>Tunable </a:t>
            </a:r>
            <a:br>
              <a:rPr lang="en-US" sz="1400" dirty="0">
                <a:solidFill>
                  <a:schemeClr val="accent1">
                    <a:lumMod val="50000"/>
                  </a:schemeClr>
                </a:solidFill>
              </a:rPr>
            </a:br>
            <a:r>
              <a:rPr lang="en-US" sz="1400" dirty="0">
                <a:solidFill>
                  <a:schemeClr val="accent1">
                    <a:lumMod val="50000"/>
                  </a:schemeClr>
                </a:solidFill>
              </a:rPr>
              <a:t>CARs</a:t>
            </a:r>
          </a:p>
        </p:txBody>
      </p:sp>
      <p:sp>
        <p:nvSpPr>
          <p:cNvPr id="119" name="TextBox 118">
            <a:extLst>
              <a:ext uri="{FF2B5EF4-FFF2-40B4-BE49-F238E27FC236}">
                <a16:creationId xmlns:a16="http://schemas.microsoft.com/office/drawing/2014/main" id="{A7A3CE34-EEF2-BA46-9711-BCEBADA1CB91}"/>
              </a:ext>
            </a:extLst>
          </p:cNvPr>
          <p:cNvSpPr txBox="1"/>
          <p:nvPr/>
        </p:nvSpPr>
        <p:spPr>
          <a:xfrm>
            <a:off x="10530689" y="2106368"/>
            <a:ext cx="857927" cy="261610"/>
          </a:xfrm>
          <a:prstGeom prst="rect">
            <a:avLst/>
          </a:prstGeom>
          <a:noFill/>
        </p:spPr>
        <p:txBody>
          <a:bodyPr wrap="none" rtlCol="0">
            <a:spAutoFit/>
          </a:bodyPr>
          <a:lstStyle/>
          <a:p>
            <a:r>
              <a:rPr lang="en-US" sz="1100" dirty="0">
                <a:solidFill>
                  <a:schemeClr val="accent1">
                    <a:lumMod val="50000"/>
                  </a:schemeClr>
                </a:solidFill>
                <a:cs typeface="Calibri" panose="020F0502020204030204" pitchFamily="34" charset="0"/>
              </a:rPr>
              <a:t>Viral Vector</a:t>
            </a:r>
            <a:endParaRPr lang="en-GB" sz="1100" dirty="0">
              <a:solidFill>
                <a:schemeClr val="accent1">
                  <a:lumMod val="50000"/>
                </a:schemeClr>
              </a:solidFill>
              <a:cs typeface="Calibri" panose="020F0502020204030204" pitchFamily="34" charset="0"/>
            </a:endParaRPr>
          </a:p>
        </p:txBody>
      </p:sp>
      <p:sp>
        <p:nvSpPr>
          <p:cNvPr id="16" name="TextBox 15">
            <a:extLst>
              <a:ext uri="{FF2B5EF4-FFF2-40B4-BE49-F238E27FC236}">
                <a16:creationId xmlns:a16="http://schemas.microsoft.com/office/drawing/2014/main" id="{57C93AD3-041B-474F-9903-4428DEB698C8}"/>
              </a:ext>
            </a:extLst>
          </p:cNvPr>
          <p:cNvSpPr txBox="1"/>
          <p:nvPr/>
        </p:nvSpPr>
        <p:spPr>
          <a:xfrm>
            <a:off x="6476920" y="2998232"/>
            <a:ext cx="1758012" cy="2082621"/>
          </a:xfrm>
          <a:prstGeom prst="rect">
            <a:avLst/>
          </a:prstGeom>
          <a:noFill/>
        </p:spPr>
        <p:txBody>
          <a:bodyPr wrap="square" rtlCol="0">
            <a:spAutoFit/>
          </a:bodyPr>
          <a:lstStyle/>
          <a:p>
            <a:pPr algn="ctr" fontAlgn="ctr">
              <a:lnSpc>
                <a:spcPts val="2020"/>
              </a:lnSpc>
              <a:spcBef>
                <a:spcPts val="600"/>
              </a:spcBef>
              <a:spcAft>
                <a:spcPts val="600"/>
              </a:spcAft>
            </a:pPr>
            <a:r>
              <a:rPr lang="en-US" sz="1400" dirty="0">
                <a:solidFill>
                  <a:schemeClr val="accent1">
                    <a:lumMod val="50000"/>
                  </a:schemeClr>
                </a:solidFill>
              </a:rPr>
              <a:t>dSHP2</a:t>
            </a:r>
          </a:p>
          <a:p>
            <a:pPr algn="ctr">
              <a:lnSpc>
                <a:spcPts val="2020"/>
              </a:lnSpc>
              <a:spcBef>
                <a:spcPts val="600"/>
              </a:spcBef>
              <a:spcAft>
                <a:spcPts val="600"/>
              </a:spcAft>
            </a:pPr>
            <a:r>
              <a:rPr lang="en-US" sz="1400" dirty="0" err="1">
                <a:solidFill>
                  <a:schemeClr val="accent1">
                    <a:lumMod val="50000"/>
                  </a:schemeClr>
                </a:solidFill>
              </a:rPr>
              <a:t>dTGF</a:t>
            </a:r>
            <a:r>
              <a:rPr lang="el-GR" sz="1400" dirty="0">
                <a:solidFill>
                  <a:schemeClr val="accent1">
                    <a:lumMod val="50000"/>
                  </a:schemeClr>
                </a:solidFill>
              </a:rPr>
              <a:t>β </a:t>
            </a:r>
            <a:r>
              <a:rPr lang="en-US" sz="1400" dirty="0">
                <a:solidFill>
                  <a:schemeClr val="accent1">
                    <a:lumMod val="50000"/>
                  </a:schemeClr>
                </a:solidFill>
              </a:rPr>
              <a:t>Receptor</a:t>
            </a:r>
          </a:p>
          <a:p>
            <a:pPr algn="ctr" fontAlgn="ctr">
              <a:lnSpc>
                <a:spcPts val="2020"/>
              </a:lnSpc>
              <a:spcBef>
                <a:spcPts val="600"/>
              </a:spcBef>
              <a:spcAft>
                <a:spcPts val="600"/>
              </a:spcAft>
            </a:pPr>
            <a:r>
              <a:rPr lang="en-US" sz="1400" dirty="0">
                <a:solidFill>
                  <a:schemeClr val="accent1">
                    <a:lumMod val="50000"/>
                  </a:schemeClr>
                </a:solidFill>
              </a:rPr>
              <a:t>Chimeric Cytokine Receptors</a:t>
            </a:r>
          </a:p>
          <a:p>
            <a:pPr algn="ctr">
              <a:lnSpc>
                <a:spcPts val="2020"/>
              </a:lnSpc>
              <a:spcBef>
                <a:spcPts val="600"/>
              </a:spcBef>
              <a:spcAft>
                <a:spcPts val="600"/>
              </a:spcAft>
            </a:pPr>
            <a:r>
              <a:rPr lang="en-US" sz="1400" dirty="0">
                <a:solidFill>
                  <a:schemeClr val="accent1">
                    <a:lumMod val="50000"/>
                  </a:schemeClr>
                </a:solidFill>
              </a:rPr>
              <a:t>Host Immune Cell Recruitment</a:t>
            </a:r>
          </a:p>
        </p:txBody>
      </p:sp>
      <p:sp>
        <p:nvSpPr>
          <p:cNvPr id="120" name="TextBox 119">
            <a:extLst>
              <a:ext uri="{FF2B5EF4-FFF2-40B4-BE49-F238E27FC236}">
                <a16:creationId xmlns:a16="http://schemas.microsoft.com/office/drawing/2014/main" id="{5AFA5E30-C867-3445-A107-F8E4DB2FD706}"/>
              </a:ext>
            </a:extLst>
          </p:cNvPr>
          <p:cNvSpPr txBox="1"/>
          <p:nvPr/>
        </p:nvSpPr>
        <p:spPr>
          <a:xfrm>
            <a:off x="8449757" y="2998232"/>
            <a:ext cx="1321585" cy="1015663"/>
          </a:xfrm>
          <a:prstGeom prst="rect">
            <a:avLst/>
          </a:prstGeom>
          <a:noFill/>
        </p:spPr>
        <p:txBody>
          <a:bodyPr wrap="square" rtlCol="0">
            <a:spAutoFit/>
          </a:bodyPr>
          <a:lstStyle/>
          <a:p>
            <a:pPr algn="ctr" fontAlgn="ctr">
              <a:lnSpc>
                <a:spcPts val="2020"/>
              </a:lnSpc>
              <a:spcBef>
                <a:spcPts val="600"/>
              </a:spcBef>
              <a:spcAft>
                <a:spcPts val="600"/>
              </a:spcAft>
            </a:pPr>
            <a:r>
              <a:rPr lang="en-US" sz="1400" dirty="0">
                <a:solidFill>
                  <a:schemeClr val="accent1">
                    <a:lumMod val="50000"/>
                  </a:schemeClr>
                </a:solidFill>
              </a:rPr>
              <a:t>GvHD</a:t>
            </a:r>
          </a:p>
          <a:p>
            <a:pPr algn="ctr" fontAlgn="ctr">
              <a:lnSpc>
                <a:spcPts val="2020"/>
              </a:lnSpc>
              <a:spcBef>
                <a:spcPts val="600"/>
              </a:spcBef>
              <a:spcAft>
                <a:spcPts val="600"/>
              </a:spcAft>
            </a:pPr>
            <a:r>
              <a:rPr lang="en-US" sz="1400" dirty="0">
                <a:solidFill>
                  <a:schemeClr val="accent1">
                    <a:lumMod val="50000"/>
                  </a:schemeClr>
                </a:solidFill>
              </a:rPr>
              <a:t>Immune Rejection</a:t>
            </a:r>
          </a:p>
        </p:txBody>
      </p:sp>
      <p:sp>
        <p:nvSpPr>
          <p:cNvPr id="17" name="TextBox 16">
            <a:extLst>
              <a:ext uri="{FF2B5EF4-FFF2-40B4-BE49-F238E27FC236}">
                <a16:creationId xmlns:a16="http://schemas.microsoft.com/office/drawing/2014/main" id="{CEE5E4A2-3E89-C44D-B9D5-89F74D9F48C9}"/>
              </a:ext>
            </a:extLst>
          </p:cNvPr>
          <p:cNvSpPr txBox="1"/>
          <p:nvPr/>
        </p:nvSpPr>
        <p:spPr>
          <a:xfrm>
            <a:off x="2251003" y="5313286"/>
            <a:ext cx="2530134" cy="954107"/>
          </a:xfrm>
          <a:prstGeom prst="rect">
            <a:avLst/>
          </a:prstGeom>
          <a:solidFill>
            <a:srgbClr val="00ACB8"/>
          </a:solidFill>
        </p:spPr>
        <p:txBody>
          <a:bodyPr wrap="square" rtlCol="0" anchor="ctr">
            <a:spAutoFit/>
          </a:bodyPr>
          <a:lstStyle/>
          <a:p>
            <a:pPr algn="ctr"/>
            <a:r>
              <a:rPr lang="en-US" sz="1400" dirty="0">
                <a:solidFill>
                  <a:schemeClr val="bg1">
                    <a:lumMod val="95000"/>
                  </a:schemeClr>
                </a:solidFill>
                <a:cs typeface="Calibri" panose="020F0502020204030204" pitchFamily="34" charset="0"/>
              </a:rPr>
              <a:t>AUTO1</a:t>
            </a:r>
          </a:p>
          <a:p>
            <a:pPr algn="ctr"/>
            <a:r>
              <a:rPr lang="en-US" sz="1400" dirty="0">
                <a:solidFill>
                  <a:schemeClr val="bg1">
                    <a:lumMod val="95000"/>
                  </a:schemeClr>
                </a:solidFill>
                <a:cs typeface="Calibri" panose="020F0502020204030204" pitchFamily="34" charset="0"/>
              </a:rPr>
              <a:t>AUTO1/22</a:t>
            </a:r>
          </a:p>
          <a:p>
            <a:pPr algn="ctr"/>
            <a:r>
              <a:rPr lang="en-US" sz="1400" dirty="0">
                <a:solidFill>
                  <a:schemeClr val="bg1">
                    <a:lumMod val="95000"/>
                  </a:schemeClr>
                </a:solidFill>
                <a:cs typeface="Calibri" panose="020F0502020204030204" pitchFamily="34" charset="0"/>
              </a:rPr>
              <a:t>AUTO3</a:t>
            </a:r>
          </a:p>
          <a:p>
            <a:pPr algn="ctr"/>
            <a:r>
              <a:rPr lang="en-US" sz="1400" dirty="0">
                <a:solidFill>
                  <a:schemeClr val="bg1">
                    <a:lumMod val="95000"/>
                  </a:schemeClr>
                </a:solidFill>
                <a:cs typeface="Calibri" panose="020F0502020204030204" pitchFamily="34" charset="0"/>
              </a:rPr>
              <a:t>AUTO8</a:t>
            </a:r>
            <a:endParaRPr lang="en-GB" sz="1400" dirty="0">
              <a:solidFill>
                <a:schemeClr val="bg1">
                  <a:lumMod val="95000"/>
                </a:schemeClr>
              </a:solidFill>
              <a:cs typeface="Calibri" panose="020F0502020204030204" pitchFamily="34" charset="0"/>
            </a:endParaRPr>
          </a:p>
        </p:txBody>
      </p:sp>
      <p:sp>
        <p:nvSpPr>
          <p:cNvPr id="18" name="TextBox 17">
            <a:extLst>
              <a:ext uri="{FF2B5EF4-FFF2-40B4-BE49-F238E27FC236}">
                <a16:creationId xmlns:a16="http://schemas.microsoft.com/office/drawing/2014/main" id="{EE9A6A77-C07F-6247-9814-3E3EAA5C41DB}"/>
              </a:ext>
            </a:extLst>
          </p:cNvPr>
          <p:cNvSpPr txBox="1"/>
          <p:nvPr/>
        </p:nvSpPr>
        <p:spPr>
          <a:xfrm>
            <a:off x="4915508" y="5107747"/>
            <a:ext cx="1406075" cy="954107"/>
          </a:xfrm>
          <a:prstGeom prst="rect">
            <a:avLst/>
          </a:prstGeom>
          <a:solidFill>
            <a:srgbClr val="00ACB8"/>
          </a:solidFill>
        </p:spPr>
        <p:txBody>
          <a:bodyPr wrap="square" rtlCol="0" anchor="ctr">
            <a:spAutoFit/>
          </a:bodyPr>
          <a:lstStyle/>
          <a:p>
            <a:pPr algn="ctr"/>
            <a:r>
              <a:rPr lang="en-US" sz="1400" dirty="0">
                <a:solidFill>
                  <a:schemeClr val="bg1">
                    <a:lumMod val="95000"/>
                  </a:schemeClr>
                </a:solidFill>
                <a:cs typeface="Calibri" panose="020F0502020204030204" pitchFamily="34" charset="0"/>
              </a:rPr>
              <a:t>AUTO4 AUTO5 AUTO6</a:t>
            </a:r>
          </a:p>
          <a:p>
            <a:pPr algn="ctr"/>
            <a:r>
              <a:rPr lang="en-US" sz="1400" dirty="0">
                <a:solidFill>
                  <a:schemeClr val="bg1">
                    <a:lumMod val="95000"/>
                  </a:schemeClr>
                </a:solidFill>
                <a:cs typeface="Calibri" panose="020F0502020204030204" pitchFamily="34" charset="0"/>
              </a:rPr>
              <a:t>AUTO6NG AUTO7 AUTO8</a:t>
            </a:r>
            <a:endParaRPr lang="en-GB" sz="1400" dirty="0">
              <a:solidFill>
                <a:schemeClr val="bg1">
                  <a:lumMod val="95000"/>
                </a:schemeClr>
              </a:solidFill>
              <a:cs typeface="Calibri" panose="020F0502020204030204" pitchFamily="34" charset="0"/>
            </a:endParaRPr>
          </a:p>
        </p:txBody>
      </p:sp>
      <p:sp>
        <p:nvSpPr>
          <p:cNvPr id="19" name="TextBox 18">
            <a:extLst>
              <a:ext uri="{FF2B5EF4-FFF2-40B4-BE49-F238E27FC236}">
                <a16:creationId xmlns:a16="http://schemas.microsoft.com/office/drawing/2014/main" id="{3CD72F0C-D662-8E47-84CF-91884878D998}"/>
              </a:ext>
            </a:extLst>
          </p:cNvPr>
          <p:cNvSpPr txBox="1"/>
          <p:nvPr/>
        </p:nvSpPr>
        <p:spPr>
          <a:xfrm>
            <a:off x="6444783" y="5327878"/>
            <a:ext cx="1817602" cy="954107"/>
          </a:xfrm>
          <a:prstGeom prst="rect">
            <a:avLst/>
          </a:prstGeom>
          <a:solidFill>
            <a:srgbClr val="00ACB8"/>
          </a:solidFill>
        </p:spPr>
        <p:txBody>
          <a:bodyPr wrap="square" rtlCol="0" anchor="ctr">
            <a:spAutoFit/>
          </a:bodyPr>
          <a:lstStyle/>
          <a:p>
            <a:pPr algn="ctr"/>
            <a:r>
              <a:rPr lang="en-US" sz="1400" dirty="0">
                <a:solidFill>
                  <a:schemeClr val="bg1">
                    <a:lumMod val="95000"/>
                  </a:schemeClr>
                </a:solidFill>
                <a:cs typeface="Calibri" panose="020F0502020204030204" pitchFamily="34" charset="0"/>
              </a:rPr>
              <a:t>AUTO3NG</a:t>
            </a:r>
          </a:p>
          <a:p>
            <a:pPr algn="ctr"/>
            <a:r>
              <a:rPr lang="en-US" sz="1400" dirty="0">
                <a:solidFill>
                  <a:schemeClr val="bg1">
                    <a:lumMod val="95000"/>
                  </a:schemeClr>
                </a:solidFill>
                <a:cs typeface="Calibri" panose="020F0502020204030204" pitchFamily="34" charset="0"/>
              </a:rPr>
              <a:t>AUTO6NG</a:t>
            </a:r>
          </a:p>
          <a:p>
            <a:pPr algn="ctr"/>
            <a:r>
              <a:rPr lang="en-US" sz="1400" dirty="0">
                <a:solidFill>
                  <a:schemeClr val="bg1">
                    <a:lumMod val="95000"/>
                  </a:schemeClr>
                </a:solidFill>
                <a:cs typeface="Calibri" panose="020F0502020204030204" pitchFamily="34" charset="0"/>
              </a:rPr>
              <a:t>AUTO7</a:t>
            </a:r>
          </a:p>
          <a:p>
            <a:pPr algn="ctr"/>
            <a:r>
              <a:rPr lang="en-US" sz="1400" dirty="0">
                <a:solidFill>
                  <a:schemeClr val="bg1">
                    <a:lumMod val="95000"/>
                  </a:schemeClr>
                </a:solidFill>
                <a:cs typeface="Calibri" panose="020F0502020204030204" pitchFamily="34" charset="0"/>
              </a:rPr>
              <a:t>AUTO8</a:t>
            </a:r>
            <a:endParaRPr lang="en-GB" sz="1400" dirty="0">
              <a:solidFill>
                <a:schemeClr val="bg1">
                  <a:lumMod val="95000"/>
                </a:schemeClr>
              </a:solidFill>
              <a:cs typeface="Calibri" panose="020F0502020204030204" pitchFamily="34" charset="0"/>
            </a:endParaRPr>
          </a:p>
        </p:txBody>
      </p:sp>
      <p:sp>
        <p:nvSpPr>
          <p:cNvPr id="20" name="TextBox 19">
            <a:extLst>
              <a:ext uri="{FF2B5EF4-FFF2-40B4-BE49-F238E27FC236}">
                <a16:creationId xmlns:a16="http://schemas.microsoft.com/office/drawing/2014/main" id="{DD406258-507F-0142-B0D1-41CC820EBC7E}"/>
              </a:ext>
            </a:extLst>
          </p:cNvPr>
          <p:cNvSpPr txBox="1"/>
          <p:nvPr/>
        </p:nvSpPr>
        <p:spPr>
          <a:xfrm>
            <a:off x="8394565" y="5323191"/>
            <a:ext cx="1437369" cy="954107"/>
          </a:xfrm>
          <a:prstGeom prst="rect">
            <a:avLst/>
          </a:prstGeom>
          <a:solidFill>
            <a:srgbClr val="00ACB8"/>
          </a:solidFill>
        </p:spPr>
        <p:txBody>
          <a:bodyPr wrap="square" rtlCol="0" anchor="ctr">
            <a:spAutoFit/>
          </a:bodyPr>
          <a:lstStyle/>
          <a:p>
            <a:pPr algn="ctr"/>
            <a:r>
              <a:rPr lang="en-US" sz="1400" dirty="0">
                <a:solidFill>
                  <a:schemeClr val="bg1">
                    <a:lumMod val="95000"/>
                  </a:schemeClr>
                </a:solidFill>
                <a:cs typeface="Calibri" panose="020F0502020204030204" pitchFamily="34" charset="0"/>
              </a:rPr>
              <a:t>1</a:t>
            </a:r>
            <a:r>
              <a:rPr lang="en-US" sz="1400" baseline="30000" dirty="0">
                <a:solidFill>
                  <a:schemeClr val="bg1">
                    <a:lumMod val="95000"/>
                  </a:schemeClr>
                </a:solidFill>
                <a:cs typeface="Calibri" panose="020F0502020204030204" pitchFamily="34" charset="0"/>
              </a:rPr>
              <a:t>st</a:t>
            </a:r>
            <a:r>
              <a:rPr lang="en-US" sz="1400" dirty="0">
                <a:solidFill>
                  <a:schemeClr val="bg1">
                    <a:lumMod val="95000"/>
                  </a:schemeClr>
                </a:solidFill>
                <a:cs typeface="Calibri" panose="020F0502020204030204" pitchFamily="34" charset="0"/>
              </a:rPr>
              <a:t> clinical program </a:t>
            </a:r>
            <a:br>
              <a:rPr lang="en-US" sz="1400" dirty="0">
                <a:solidFill>
                  <a:schemeClr val="bg1">
                    <a:lumMod val="95000"/>
                  </a:schemeClr>
                </a:solidFill>
                <a:cs typeface="Calibri" panose="020F0502020204030204" pitchFamily="34" charset="0"/>
              </a:rPr>
            </a:br>
            <a:r>
              <a:rPr lang="en-US" sz="1400" dirty="0">
                <a:solidFill>
                  <a:schemeClr val="bg1">
                    <a:lumMod val="95000"/>
                  </a:schemeClr>
                </a:solidFill>
                <a:cs typeface="Calibri" panose="020F0502020204030204" pitchFamily="34" charset="0"/>
              </a:rPr>
              <a:t>starts in  </a:t>
            </a:r>
            <a:br>
              <a:rPr lang="en-US" sz="1400">
                <a:solidFill>
                  <a:schemeClr val="bg1">
                    <a:lumMod val="95000"/>
                  </a:schemeClr>
                </a:solidFill>
                <a:cs typeface="Calibri" panose="020F0502020204030204" pitchFamily="34" charset="0"/>
              </a:rPr>
            </a:br>
            <a:r>
              <a:rPr lang="en-US" sz="1400">
                <a:solidFill>
                  <a:schemeClr val="bg1">
                    <a:lumMod val="95000"/>
                  </a:schemeClr>
                </a:solidFill>
                <a:cs typeface="Calibri" panose="020F0502020204030204" pitchFamily="34" charset="0"/>
              </a:rPr>
              <a:t>H1 2021</a:t>
            </a:r>
            <a:endParaRPr lang="en-GB" sz="1400" dirty="0">
              <a:solidFill>
                <a:schemeClr val="bg1">
                  <a:lumMod val="95000"/>
                </a:schemeClr>
              </a:solidFill>
              <a:cs typeface="Calibri" panose="020F0502020204030204" pitchFamily="34" charset="0"/>
            </a:endParaRPr>
          </a:p>
        </p:txBody>
      </p:sp>
      <p:cxnSp>
        <p:nvCxnSpPr>
          <p:cNvPr id="122" name="Straight Connector 121">
            <a:extLst>
              <a:ext uri="{FF2B5EF4-FFF2-40B4-BE49-F238E27FC236}">
                <a16:creationId xmlns:a16="http://schemas.microsoft.com/office/drawing/2014/main" id="{077369E9-F3C6-BD45-89C0-397DF50516EE}"/>
              </a:ext>
            </a:extLst>
          </p:cNvPr>
          <p:cNvCxnSpPr>
            <a:cxnSpLocks/>
          </p:cNvCxnSpPr>
          <p:nvPr/>
        </p:nvCxnSpPr>
        <p:spPr>
          <a:xfrm flipV="1">
            <a:off x="2253834" y="2358492"/>
            <a:ext cx="0" cy="390864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E10480C-6807-2142-8B21-7E6EA66C55ED}"/>
              </a:ext>
            </a:extLst>
          </p:cNvPr>
          <p:cNvCxnSpPr>
            <a:cxnSpLocks/>
          </p:cNvCxnSpPr>
          <p:nvPr/>
        </p:nvCxnSpPr>
        <p:spPr>
          <a:xfrm flipV="1">
            <a:off x="4773853" y="2358492"/>
            <a:ext cx="0" cy="390864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F49F75A-8169-EF4F-8155-800E744BFB41}"/>
              </a:ext>
            </a:extLst>
          </p:cNvPr>
          <p:cNvCxnSpPr>
            <a:cxnSpLocks/>
          </p:cNvCxnSpPr>
          <p:nvPr/>
        </p:nvCxnSpPr>
        <p:spPr>
          <a:xfrm flipV="1">
            <a:off x="4912199" y="2358492"/>
            <a:ext cx="0" cy="390864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3730A5C-4CD9-4A46-B969-24462C52E544}"/>
              </a:ext>
            </a:extLst>
          </p:cNvPr>
          <p:cNvCxnSpPr>
            <a:cxnSpLocks/>
          </p:cNvCxnSpPr>
          <p:nvPr/>
        </p:nvCxnSpPr>
        <p:spPr>
          <a:xfrm flipV="1">
            <a:off x="6320906" y="2358492"/>
            <a:ext cx="0" cy="390864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5F057C3-800E-5442-BA75-413F0393BFBE}"/>
              </a:ext>
            </a:extLst>
          </p:cNvPr>
          <p:cNvCxnSpPr>
            <a:cxnSpLocks/>
          </p:cNvCxnSpPr>
          <p:nvPr/>
        </p:nvCxnSpPr>
        <p:spPr>
          <a:xfrm flipV="1">
            <a:off x="6439886" y="2358492"/>
            <a:ext cx="0" cy="390864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FCAA54D-2239-B048-BE5C-501B9C319002}"/>
              </a:ext>
            </a:extLst>
          </p:cNvPr>
          <p:cNvCxnSpPr>
            <a:cxnSpLocks/>
          </p:cNvCxnSpPr>
          <p:nvPr/>
        </p:nvCxnSpPr>
        <p:spPr>
          <a:xfrm flipV="1">
            <a:off x="8385583" y="2358492"/>
            <a:ext cx="0" cy="390864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5528E8B-E4F5-5B43-83C9-3D3F5C801C67}"/>
              </a:ext>
            </a:extLst>
          </p:cNvPr>
          <p:cNvCxnSpPr>
            <a:cxnSpLocks/>
          </p:cNvCxnSpPr>
          <p:nvPr/>
        </p:nvCxnSpPr>
        <p:spPr>
          <a:xfrm flipV="1">
            <a:off x="9826372" y="2358492"/>
            <a:ext cx="0" cy="390864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3833D15-4FD1-FE40-B970-67C51E0D5007}"/>
              </a:ext>
            </a:extLst>
          </p:cNvPr>
          <p:cNvCxnSpPr>
            <a:cxnSpLocks/>
          </p:cNvCxnSpPr>
          <p:nvPr/>
        </p:nvCxnSpPr>
        <p:spPr>
          <a:xfrm flipV="1">
            <a:off x="8256178" y="2358492"/>
            <a:ext cx="0" cy="390864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072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DF67-0B1E-492C-B953-3A54DD9128A3}"/>
              </a:ext>
            </a:extLst>
          </p:cNvPr>
          <p:cNvSpPr>
            <a:spLocks noGrp="1"/>
          </p:cNvSpPr>
          <p:nvPr>
            <p:ph type="title"/>
          </p:nvPr>
        </p:nvSpPr>
        <p:spPr>
          <a:xfrm>
            <a:off x="718556" y="398377"/>
            <a:ext cx="9103822" cy="945284"/>
          </a:xfrm>
          <a:prstGeom prst="rect">
            <a:avLst/>
          </a:prstGeom>
        </p:spPr>
        <p:txBody>
          <a:bodyPr/>
          <a:lstStyle/>
          <a:p>
            <a:r>
              <a:rPr lang="en-GB" sz="2200" dirty="0">
                <a:latin typeface="+mn-lt"/>
              </a:rPr>
              <a:t>Broad pipeline of next generation programs</a:t>
            </a:r>
            <a:br>
              <a:rPr lang="en-GB" dirty="0">
                <a:latin typeface="+mn-lt"/>
              </a:rPr>
            </a:br>
            <a:r>
              <a:rPr lang="en-GB" sz="1600" dirty="0">
                <a:solidFill>
                  <a:schemeClr val="bg1">
                    <a:lumMod val="95000"/>
                  </a:schemeClr>
                </a:solidFill>
                <a:latin typeface="+mn-lt"/>
              </a:rPr>
              <a:t>Designed to address limitations of current T cell therapies</a:t>
            </a:r>
            <a:br>
              <a:rPr lang="en-GB" dirty="0">
                <a:latin typeface="+mn-lt"/>
              </a:rPr>
            </a:br>
            <a:endParaRPr lang="en-GB" dirty="0">
              <a:latin typeface="+mn-lt"/>
            </a:endParaRPr>
          </a:p>
        </p:txBody>
      </p:sp>
      <p:sp>
        <p:nvSpPr>
          <p:cNvPr id="65" name="Rectangle 64">
            <a:extLst>
              <a:ext uri="{FF2B5EF4-FFF2-40B4-BE49-F238E27FC236}">
                <a16:creationId xmlns:a16="http://schemas.microsoft.com/office/drawing/2014/main" id="{B2C49D01-22F4-594E-B0D1-FFD025C3056E}"/>
              </a:ext>
            </a:extLst>
          </p:cNvPr>
          <p:cNvSpPr/>
          <p:nvPr/>
        </p:nvSpPr>
        <p:spPr>
          <a:xfrm>
            <a:off x="727035" y="1976174"/>
            <a:ext cx="10582232" cy="562343"/>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6F504C5B-C0E6-AD4F-B6C2-A732DD57CBB9}"/>
              </a:ext>
            </a:extLst>
          </p:cNvPr>
          <p:cNvSpPr txBox="1"/>
          <p:nvPr/>
        </p:nvSpPr>
        <p:spPr>
          <a:xfrm>
            <a:off x="1013312" y="5455884"/>
            <a:ext cx="2090584" cy="307777"/>
          </a:xfrm>
          <a:prstGeom prst="rect">
            <a:avLst/>
          </a:prstGeom>
          <a:noFill/>
        </p:spPr>
        <p:txBody>
          <a:bodyPr wrap="square">
            <a:spAutoFit/>
          </a:bodyPr>
          <a:lstStyle/>
          <a:p>
            <a:pPr marL="42545">
              <a:lnSpc>
                <a:spcPct val="100000"/>
              </a:lnSpc>
              <a:spcBef>
                <a:spcPts val="395"/>
              </a:spcBef>
            </a:pPr>
            <a:r>
              <a:rPr lang="en-GB" sz="1400" spc="-5" dirty="0">
                <a:solidFill>
                  <a:schemeClr val="accent1">
                    <a:lumMod val="50000"/>
                  </a:schemeClr>
                </a:solidFill>
                <a:cs typeface="Calibri" panose="020F0502020204030204" pitchFamily="34" charset="0"/>
              </a:rPr>
              <a:t>B Cell</a:t>
            </a:r>
            <a:r>
              <a:rPr lang="en-GB" sz="1400" spc="-10" dirty="0">
                <a:solidFill>
                  <a:schemeClr val="accent1">
                    <a:lumMod val="50000"/>
                  </a:schemeClr>
                </a:solidFill>
                <a:cs typeface="Calibri" panose="020F0502020204030204" pitchFamily="34" charset="0"/>
              </a:rPr>
              <a:t> </a:t>
            </a:r>
            <a:r>
              <a:rPr lang="en-GB" sz="1400" spc="-5" dirty="0">
                <a:solidFill>
                  <a:schemeClr val="accent1">
                    <a:lumMod val="50000"/>
                  </a:schemeClr>
                </a:solidFill>
                <a:cs typeface="Calibri" panose="020F0502020204030204" pitchFamily="34" charset="0"/>
              </a:rPr>
              <a:t>Malignancies</a:t>
            </a:r>
            <a:endParaRPr lang="en-GB" sz="1400" dirty="0">
              <a:solidFill>
                <a:schemeClr val="accent1">
                  <a:lumMod val="50000"/>
                </a:schemeClr>
              </a:solidFill>
              <a:cs typeface="Calibri" panose="020F0502020204030204" pitchFamily="34" charset="0"/>
            </a:endParaRPr>
          </a:p>
        </p:txBody>
      </p:sp>
      <p:sp>
        <p:nvSpPr>
          <p:cNvPr id="101" name="TextBox 100">
            <a:extLst>
              <a:ext uri="{FF2B5EF4-FFF2-40B4-BE49-F238E27FC236}">
                <a16:creationId xmlns:a16="http://schemas.microsoft.com/office/drawing/2014/main" id="{54EC80A7-BE6A-284B-8CF2-25D8044222DE}"/>
              </a:ext>
            </a:extLst>
          </p:cNvPr>
          <p:cNvSpPr txBox="1"/>
          <p:nvPr/>
        </p:nvSpPr>
        <p:spPr>
          <a:xfrm>
            <a:off x="3311900" y="5455884"/>
            <a:ext cx="2090584" cy="307777"/>
          </a:xfrm>
          <a:prstGeom prst="rect">
            <a:avLst/>
          </a:prstGeom>
          <a:noFill/>
        </p:spPr>
        <p:txBody>
          <a:bodyPr wrap="square">
            <a:spAutoFit/>
          </a:bodyPr>
          <a:lstStyle/>
          <a:p>
            <a:pPr marL="42545">
              <a:lnSpc>
                <a:spcPct val="100000"/>
              </a:lnSpc>
              <a:spcBef>
                <a:spcPts val="395"/>
              </a:spcBef>
            </a:pPr>
            <a:r>
              <a:rPr lang="en-GB" sz="1400" spc="-5" dirty="0">
                <a:solidFill>
                  <a:srgbClr val="00965E"/>
                </a:solidFill>
                <a:cs typeface="Calibri" panose="020F0502020204030204" pitchFamily="34" charset="0"/>
              </a:rPr>
              <a:t>T Cell Lymphoma</a:t>
            </a:r>
          </a:p>
        </p:txBody>
      </p:sp>
      <p:sp>
        <p:nvSpPr>
          <p:cNvPr id="102" name="Rectangle: Rounded Corners 39">
            <a:extLst>
              <a:ext uri="{FF2B5EF4-FFF2-40B4-BE49-F238E27FC236}">
                <a16:creationId xmlns:a16="http://schemas.microsoft.com/office/drawing/2014/main" id="{5A810B98-4116-1540-8F7C-D373F1F97C8B}"/>
              </a:ext>
            </a:extLst>
          </p:cNvPr>
          <p:cNvSpPr/>
          <p:nvPr/>
        </p:nvSpPr>
        <p:spPr>
          <a:xfrm>
            <a:off x="732810" y="5477146"/>
            <a:ext cx="315622" cy="229311"/>
          </a:xfrm>
          <a:prstGeom prst="roundRect">
            <a:avLst>
              <a:gd name="adj" fmla="val 4963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03" name="Rectangle: Rounded Corners 40">
            <a:extLst>
              <a:ext uri="{FF2B5EF4-FFF2-40B4-BE49-F238E27FC236}">
                <a16:creationId xmlns:a16="http://schemas.microsoft.com/office/drawing/2014/main" id="{9D9FCECF-A389-2344-9EEA-41DB7174CCEC}"/>
              </a:ext>
            </a:extLst>
          </p:cNvPr>
          <p:cNvSpPr/>
          <p:nvPr/>
        </p:nvSpPr>
        <p:spPr>
          <a:xfrm>
            <a:off x="3031398" y="5477146"/>
            <a:ext cx="315622" cy="229311"/>
          </a:xfrm>
          <a:prstGeom prst="roundRect">
            <a:avLst>
              <a:gd name="adj" fmla="val 49630"/>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06" name="TextBox 105">
            <a:extLst>
              <a:ext uri="{FF2B5EF4-FFF2-40B4-BE49-F238E27FC236}">
                <a16:creationId xmlns:a16="http://schemas.microsoft.com/office/drawing/2014/main" id="{07985565-738E-6449-A6D9-6FC83BEDACD4}"/>
              </a:ext>
            </a:extLst>
          </p:cNvPr>
          <p:cNvSpPr txBox="1"/>
          <p:nvPr/>
        </p:nvSpPr>
        <p:spPr>
          <a:xfrm>
            <a:off x="784023" y="2090036"/>
            <a:ext cx="1428601" cy="338554"/>
          </a:xfrm>
          <a:prstGeom prst="rect">
            <a:avLst/>
          </a:prstGeom>
          <a:noFill/>
        </p:spPr>
        <p:txBody>
          <a:bodyPr wrap="square">
            <a:spAutoFit/>
          </a:bodyPr>
          <a:lstStyle/>
          <a:p>
            <a:r>
              <a:rPr lang="en-GB" sz="1600" spc="-5" dirty="0">
                <a:solidFill>
                  <a:schemeClr val="accent1">
                    <a:lumMod val="50000"/>
                  </a:schemeClr>
                </a:solidFill>
              </a:rPr>
              <a:t>AUTO1/22</a:t>
            </a:r>
            <a:endParaRPr lang="en-GB" sz="1600" dirty="0">
              <a:solidFill>
                <a:schemeClr val="accent1">
                  <a:lumMod val="50000"/>
                </a:schemeClr>
              </a:solidFill>
            </a:endParaRPr>
          </a:p>
        </p:txBody>
      </p:sp>
      <p:sp>
        <p:nvSpPr>
          <p:cNvPr id="108" name="TextBox 107">
            <a:extLst>
              <a:ext uri="{FF2B5EF4-FFF2-40B4-BE49-F238E27FC236}">
                <a16:creationId xmlns:a16="http://schemas.microsoft.com/office/drawing/2014/main" id="{A514810F-12D2-1A43-AA35-86E409395157}"/>
              </a:ext>
            </a:extLst>
          </p:cNvPr>
          <p:cNvSpPr txBox="1"/>
          <p:nvPr/>
        </p:nvSpPr>
        <p:spPr>
          <a:xfrm>
            <a:off x="784023" y="3274014"/>
            <a:ext cx="1398783" cy="338554"/>
          </a:xfrm>
          <a:prstGeom prst="rect">
            <a:avLst/>
          </a:prstGeom>
          <a:noFill/>
        </p:spPr>
        <p:txBody>
          <a:bodyPr wrap="square">
            <a:spAutoFit/>
          </a:bodyPr>
          <a:lstStyle/>
          <a:p>
            <a:r>
              <a:rPr lang="en-GB" sz="1600" spc="-5" dirty="0">
                <a:latin typeface="Avenir Next Medium" panose="020B0503020202020204" pitchFamily="34" charset="0"/>
              </a:rPr>
              <a:t>AUTO6NG</a:t>
            </a:r>
            <a:endParaRPr lang="en-GB" sz="1600" dirty="0">
              <a:latin typeface="Avenir Next Medium" panose="020B0503020202020204" pitchFamily="34" charset="0"/>
            </a:endParaRPr>
          </a:p>
        </p:txBody>
      </p:sp>
      <p:sp>
        <p:nvSpPr>
          <p:cNvPr id="110" name="TextBox 109">
            <a:extLst>
              <a:ext uri="{FF2B5EF4-FFF2-40B4-BE49-F238E27FC236}">
                <a16:creationId xmlns:a16="http://schemas.microsoft.com/office/drawing/2014/main" id="{0C268B78-A000-AF48-BBD5-499579656E4D}"/>
              </a:ext>
            </a:extLst>
          </p:cNvPr>
          <p:cNvSpPr txBox="1"/>
          <p:nvPr/>
        </p:nvSpPr>
        <p:spPr>
          <a:xfrm>
            <a:off x="2406289" y="2090036"/>
            <a:ext cx="2576330" cy="338554"/>
          </a:xfrm>
          <a:prstGeom prst="rect">
            <a:avLst/>
          </a:prstGeom>
          <a:noFill/>
        </p:spPr>
        <p:txBody>
          <a:bodyPr wrap="square">
            <a:spAutoFit/>
          </a:bodyPr>
          <a:lstStyle/>
          <a:p>
            <a:r>
              <a:rPr lang="en-GB" sz="1600" spc="-5" dirty="0" err="1">
                <a:solidFill>
                  <a:schemeClr val="accent1">
                    <a:lumMod val="50000"/>
                  </a:schemeClr>
                </a:solidFill>
              </a:rPr>
              <a:t>Pediatric</a:t>
            </a:r>
            <a:r>
              <a:rPr lang="en-GB" sz="1600" spc="-5" dirty="0">
                <a:solidFill>
                  <a:schemeClr val="accent1">
                    <a:lumMod val="50000"/>
                  </a:schemeClr>
                </a:solidFill>
              </a:rPr>
              <a:t> ALL</a:t>
            </a:r>
            <a:endParaRPr lang="en-GB" sz="1600" dirty="0">
              <a:solidFill>
                <a:schemeClr val="accent1">
                  <a:lumMod val="50000"/>
                </a:schemeClr>
              </a:solidFill>
            </a:endParaRPr>
          </a:p>
        </p:txBody>
      </p:sp>
      <p:sp>
        <p:nvSpPr>
          <p:cNvPr id="112" name="TextBox 111">
            <a:extLst>
              <a:ext uri="{FF2B5EF4-FFF2-40B4-BE49-F238E27FC236}">
                <a16:creationId xmlns:a16="http://schemas.microsoft.com/office/drawing/2014/main" id="{952BC422-7FA5-F94B-AB54-5928850F15B1}"/>
              </a:ext>
            </a:extLst>
          </p:cNvPr>
          <p:cNvSpPr txBox="1"/>
          <p:nvPr/>
        </p:nvSpPr>
        <p:spPr>
          <a:xfrm>
            <a:off x="2406289" y="3264475"/>
            <a:ext cx="3131276" cy="584775"/>
          </a:xfrm>
          <a:prstGeom prst="rect">
            <a:avLst/>
          </a:prstGeom>
          <a:noFill/>
        </p:spPr>
        <p:txBody>
          <a:bodyPr wrap="square">
            <a:spAutoFit/>
          </a:bodyPr>
          <a:lstStyle/>
          <a:p>
            <a:r>
              <a:rPr lang="en-GB" sz="1600" spc="-5" dirty="0">
                <a:latin typeface="Avenir Next Medium" panose="020B0503020202020204" pitchFamily="34" charset="0"/>
              </a:rPr>
              <a:t>Neuroblastoma; Melanoma; Osteosarcoma; SCLC</a:t>
            </a:r>
            <a:endParaRPr lang="en-GB" sz="1600" dirty="0">
              <a:latin typeface="Avenir Next Medium" panose="020B0503020202020204" pitchFamily="34" charset="0"/>
            </a:endParaRPr>
          </a:p>
        </p:txBody>
      </p:sp>
      <p:sp>
        <p:nvSpPr>
          <p:cNvPr id="114" name="TextBox 113">
            <a:extLst>
              <a:ext uri="{FF2B5EF4-FFF2-40B4-BE49-F238E27FC236}">
                <a16:creationId xmlns:a16="http://schemas.microsoft.com/office/drawing/2014/main" id="{28AF00EE-8AA7-0D4A-B90A-17DD435D0A6F}"/>
              </a:ext>
            </a:extLst>
          </p:cNvPr>
          <p:cNvSpPr txBox="1"/>
          <p:nvPr/>
        </p:nvSpPr>
        <p:spPr>
          <a:xfrm>
            <a:off x="5972218" y="2089983"/>
            <a:ext cx="1880214" cy="338554"/>
          </a:xfrm>
          <a:prstGeom prst="rect">
            <a:avLst/>
          </a:prstGeom>
          <a:noFill/>
        </p:spPr>
        <p:txBody>
          <a:bodyPr wrap="square">
            <a:spAutoFit/>
          </a:bodyPr>
          <a:lstStyle/>
          <a:p>
            <a:r>
              <a:rPr lang="en-GB" sz="1600" spc="-5" dirty="0">
                <a:solidFill>
                  <a:schemeClr val="accent1">
                    <a:lumMod val="50000"/>
                  </a:schemeClr>
                </a:solidFill>
              </a:rPr>
              <a:t>CD19 &amp; CD22</a:t>
            </a:r>
            <a:endParaRPr lang="en-GB" sz="1600" dirty="0">
              <a:solidFill>
                <a:schemeClr val="accent1">
                  <a:lumMod val="50000"/>
                </a:schemeClr>
              </a:solidFill>
            </a:endParaRPr>
          </a:p>
        </p:txBody>
      </p:sp>
      <p:cxnSp>
        <p:nvCxnSpPr>
          <p:cNvPr id="123" name="Straight Connector 122">
            <a:extLst>
              <a:ext uri="{FF2B5EF4-FFF2-40B4-BE49-F238E27FC236}">
                <a16:creationId xmlns:a16="http://schemas.microsoft.com/office/drawing/2014/main" id="{0850D9BC-852A-D442-ADAF-C3DBBC2DB9AF}"/>
              </a:ext>
            </a:extLst>
          </p:cNvPr>
          <p:cNvCxnSpPr>
            <a:cxnSpLocks/>
          </p:cNvCxnSpPr>
          <p:nvPr/>
        </p:nvCxnSpPr>
        <p:spPr>
          <a:xfrm flipV="1">
            <a:off x="2290114" y="1721885"/>
            <a:ext cx="0" cy="332858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9587C07-1861-DA48-A8E1-EF7AAE3245ED}"/>
              </a:ext>
            </a:extLst>
          </p:cNvPr>
          <p:cNvCxnSpPr>
            <a:cxnSpLocks/>
          </p:cNvCxnSpPr>
          <p:nvPr/>
        </p:nvCxnSpPr>
        <p:spPr>
          <a:xfrm>
            <a:off x="763178" y="1971327"/>
            <a:ext cx="1055401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667CC050-68E6-FD4B-A40F-513F77789148}"/>
              </a:ext>
            </a:extLst>
          </p:cNvPr>
          <p:cNvSpPr txBox="1"/>
          <p:nvPr/>
        </p:nvSpPr>
        <p:spPr>
          <a:xfrm>
            <a:off x="784024" y="1687788"/>
            <a:ext cx="1180913" cy="283539"/>
          </a:xfrm>
          <a:prstGeom prst="rect">
            <a:avLst/>
          </a:prstGeom>
          <a:noFill/>
        </p:spPr>
        <p:txBody>
          <a:bodyPr wrap="square">
            <a:spAutoFit/>
          </a:bodyPr>
          <a:lstStyle/>
          <a:p>
            <a:pPr lvl="0">
              <a:lnSpc>
                <a:spcPct val="85000"/>
              </a:lnSpc>
              <a:spcBef>
                <a:spcPts val="200"/>
              </a:spcBef>
              <a:buSzPct val="80000"/>
              <a:defRPr/>
            </a:pPr>
            <a:r>
              <a:rPr lang="en-GB" sz="1400" kern="0" dirty="0">
                <a:solidFill>
                  <a:srgbClr val="00ACB8"/>
                </a:solidFill>
                <a:cs typeface="Calibri" panose="020F0502020204030204" pitchFamily="34" charset="0"/>
                <a:sym typeface="Calibri"/>
              </a:rPr>
              <a:t>PRODUCT</a:t>
            </a:r>
          </a:p>
        </p:txBody>
      </p:sp>
      <p:sp>
        <p:nvSpPr>
          <p:cNvPr id="126" name="TextBox 125">
            <a:extLst>
              <a:ext uri="{FF2B5EF4-FFF2-40B4-BE49-F238E27FC236}">
                <a16:creationId xmlns:a16="http://schemas.microsoft.com/office/drawing/2014/main" id="{1753B271-742D-284B-BE8D-0BB0FBF4F3C7}"/>
              </a:ext>
            </a:extLst>
          </p:cNvPr>
          <p:cNvSpPr txBox="1"/>
          <p:nvPr/>
        </p:nvSpPr>
        <p:spPr>
          <a:xfrm>
            <a:off x="2403827" y="1682040"/>
            <a:ext cx="1484326" cy="283539"/>
          </a:xfrm>
          <a:prstGeom prst="rect">
            <a:avLst/>
          </a:prstGeom>
          <a:noFill/>
        </p:spPr>
        <p:txBody>
          <a:bodyPr wrap="square">
            <a:spAutoFit/>
          </a:bodyPr>
          <a:lstStyle/>
          <a:p>
            <a:pPr lvl="0">
              <a:lnSpc>
                <a:spcPct val="85000"/>
              </a:lnSpc>
              <a:spcBef>
                <a:spcPts val="200"/>
              </a:spcBef>
              <a:buSzPct val="80000"/>
              <a:defRPr/>
            </a:pPr>
            <a:r>
              <a:rPr lang="en-GB" sz="1400" kern="0" dirty="0">
                <a:solidFill>
                  <a:srgbClr val="00ACB8"/>
                </a:solidFill>
                <a:cs typeface="Calibri" panose="020F0502020204030204" pitchFamily="34" charset="0"/>
                <a:sym typeface="Calibri"/>
              </a:rPr>
              <a:t>INDICATION</a:t>
            </a:r>
          </a:p>
        </p:txBody>
      </p:sp>
      <p:sp>
        <p:nvSpPr>
          <p:cNvPr id="127" name="TextBox 126">
            <a:extLst>
              <a:ext uri="{FF2B5EF4-FFF2-40B4-BE49-F238E27FC236}">
                <a16:creationId xmlns:a16="http://schemas.microsoft.com/office/drawing/2014/main" id="{02A4BC58-845A-8A4D-BA88-43F4A3A1A5B8}"/>
              </a:ext>
            </a:extLst>
          </p:cNvPr>
          <p:cNvSpPr txBox="1"/>
          <p:nvPr/>
        </p:nvSpPr>
        <p:spPr>
          <a:xfrm>
            <a:off x="5995620" y="1677156"/>
            <a:ext cx="1180913" cy="283539"/>
          </a:xfrm>
          <a:prstGeom prst="rect">
            <a:avLst/>
          </a:prstGeom>
          <a:noFill/>
        </p:spPr>
        <p:txBody>
          <a:bodyPr wrap="square">
            <a:spAutoFit/>
          </a:bodyPr>
          <a:lstStyle/>
          <a:p>
            <a:pPr lvl="0">
              <a:lnSpc>
                <a:spcPct val="85000"/>
              </a:lnSpc>
              <a:spcBef>
                <a:spcPts val="200"/>
              </a:spcBef>
              <a:buSzPct val="80000"/>
              <a:defRPr/>
            </a:pPr>
            <a:r>
              <a:rPr lang="en-GB" sz="1400" kern="0" dirty="0">
                <a:solidFill>
                  <a:srgbClr val="00ACB8"/>
                </a:solidFill>
                <a:cs typeface="Calibri" panose="020F0502020204030204" pitchFamily="34" charset="0"/>
                <a:sym typeface="Calibri"/>
              </a:rPr>
              <a:t>TARGET</a:t>
            </a:r>
          </a:p>
        </p:txBody>
      </p:sp>
      <p:sp>
        <p:nvSpPr>
          <p:cNvPr id="128" name="TextBox 127">
            <a:extLst>
              <a:ext uri="{FF2B5EF4-FFF2-40B4-BE49-F238E27FC236}">
                <a16:creationId xmlns:a16="http://schemas.microsoft.com/office/drawing/2014/main" id="{62D2926F-A9C9-F04E-9903-9F1B59CF6EF8}"/>
              </a:ext>
            </a:extLst>
          </p:cNvPr>
          <p:cNvSpPr txBox="1"/>
          <p:nvPr/>
        </p:nvSpPr>
        <p:spPr>
          <a:xfrm>
            <a:off x="8039394" y="1673899"/>
            <a:ext cx="1411647" cy="283539"/>
          </a:xfrm>
          <a:prstGeom prst="rect">
            <a:avLst/>
          </a:prstGeom>
          <a:noFill/>
        </p:spPr>
        <p:txBody>
          <a:bodyPr wrap="square">
            <a:spAutoFit/>
          </a:bodyPr>
          <a:lstStyle/>
          <a:p>
            <a:pPr lvl="0">
              <a:lnSpc>
                <a:spcPct val="85000"/>
              </a:lnSpc>
              <a:spcBef>
                <a:spcPts val="200"/>
              </a:spcBef>
              <a:buSzPct val="80000"/>
              <a:defRPr/>
            </a:pPr>
            <a:r>
              <a:rPr lang="en-GB" sz="1400" kern="0" dirty="0">
                <a:solidFill>
                  <a:srgbClr val="00ACB8"/>
                </a:solidFill>
                <a:cs typeface="Calibri" panose="020F0502020204030204" pitchFamily="34" charset="0"/>
                <a:sym typeface="Calibri"/>
              </a:rPr>
              <a:t>PRECLINICAL</a:t>
            </a:r>
          </a:p>
        </p:txBody>
      </p:sp>
      <p:sp>
        <p:nvSpPr>
          <p:cNvPr id="129" name="TextBox 128">
            <a:extLst>
              <a:ext uri="{FF2B5EF4-FFF2-40B4-BE49-F238E27FC236}">
                <a16:creationId xmlns:a16="http://schemas.microsoft.com/office/drawing/2014/main" id="{295B3C9C-D7BA-0E48-9391-0120727A8F49}"/>
              </a:ext>
            </a:extLst>
          </p:cNvPr>
          <p:cNvSpPr txBox="1"/>
          <p:nvPr/>
        </p:nvSpPr>
        <p:spPr>
          <a:xfrm>
            <a:off x="9513782" y="1680377"/>
            <a:ext cx="1180913" cy="283539"/>
          </a:xfrm>
          <a:prstGeom prst="rect">
            <a:avLst/>
          </a:prstGeom>
          <a:noFill/>
        </p:spPr>
        <p:txBody>
          <a:bodyPr wrap="square">
            <a:spAutoFit/>
          </a:bodyPr>
          <a:lstStyle/>
          <a:p>
            <a:pPr lvl="0">
              <a:lnSpc>
                <a:spcPct val="85000"/>
              </a:lnSpc>
              <a:spcBef>
                <a:spcPts val="200"/>
              </a:spcBef>
              <a:buSzPct val="80000"/>
              <a:defRPr/>
            </a:pPr>
            <a:r>
              <a:rPr lang="en-GB" sz="1400" kern="0" dirty="0">
                <a:solidFill>
                  <a:srgbClr val="00ACB8"/>
                </a:solidFill>
                <a:cs typeface="Calibri" panose="020F0502020204030204" pitchFamily="34" charset="0"/>
                <a:sym typeface="Calibri"/>
              </a:rPr>
              <a:t>PHASE 1*</a:t>
            </a:r>
            <a:endParaRPr lang="en-GB" sz="1400" kern="0" baseline="30000" dirty="0">
              <a:solidFill>
                <a:srgbClr val="00ACB8"/>
              </a:solidFill>
              <a:cs typeface="Calibri" panose="020F0502020204030204" pitchFamily="34" charset="0"/>
              <a:sym typeface="Calibri"/>
            </a:endParaRPr>
          </a:p>
        </p:txBody>
      </p:sp>
      <p:cxnSp>
        <p:nvCxnSpPr>
          <p:cNvPr id="130" name="Straight Connector 129">
            <a:extLst>
              <a:ext uri="{FF2B5EF4-FFF2-40B4-BE49-F238E27FC236}">
                <a16:creationId xmlns:a16="http://schemas.microsoft.com/office/drawing/2014/main" id="{88E04556-AA36-1F48-9A19-399DEBA6984C}"/>
              </a:ext>
            </a:extLst>
          </p:cNvPr>
          <p:cNvCxnSpPr>
            <a:cxnSpLocks/>
          </p:cNvCxnSpPr>
          <p:nvPr/>
        </p:nvCxnSpPr>
        <p:spPr>
          <a:xfrm flipV="1">
            <a:off x="11309444" y="1719109"/>
            <a:ext cx="0" cy="334198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512F4B7-39B6-7348-B117-5C100E2C75DE}"/>
              </a:ext>
            </a:extLst>
          </p:cNvPr>
          <p:cNvCxnSpPr>
            <a:cxnSpLocks/>
          </p:cNvCxnSpPr>
          <p:nvPr/>
        </p:nvCxnSpPr>
        <p:spPr>
          <a:xfrm flipV="1">
            <a:off x="9421336" y="1721885"/>
            <a:ext cx="0" cy="332858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72E558C-57A0-9949-B211-6873A0FBF4E4}"/>
              </a:ext>
            </a:extLst>
          </p:cNvPr>
          <p:cNvCxnSpPr>
            <a:cxnSpLocks/>
          </p:cNvCxnSpPr>
          <p:nvPr/>
        </p:nvCxnSpPr>
        <p:spPr>
          <a:xfrm flipV="1">
            <a:off x="5942848" y="1721885"/>
            <a:ext cx="0" cy="332858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A7EF1DA-95AC-824A-83CD-16B8305D0ECF}"/>
              </a:ext>
            </a:extLst>
          </p:cNvPr>
          <p:cNvCxnSpPr>
            <a:cxnSpLocks/>
          </p:cNvCxnSpPr>
          <p:nvPr/>
        </p:nvCxnSpPr>
        <p:spPr>
          <a:xfrm flipV="1">
            <a:off x="7945817" y="1721887"/>
            <a:ext cx="0" cy="333921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658502E-1B43-354A-AABB-CE2EDBA76793}"/>
              </a:ext>
            </a:extLst>
          </p:cNvPr>
          <p:cNvCxnSpPr>
            <a:cxnSpLocks/>
          </p:cNvCxnSpPr>
          <p:nvPr/>
        </p:nvCxnSpPr>
        <p:spPr>
          <a:xfrm>
            <a:off x="749970" y="2537456"/>
            <a:ext cx="1055401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320B3FD-1D39-8449-817D-F5C950027C91}"/>
              </a:ext>
            </a:extLst>
          </p:cNvPr>
          <p:cNvCxnSpPr>
            <a:cxnSpLocks/>
          </p:cNvCxnSpPr>
          <p:nvPr/>
        </p:nvCxnSpPr>
        <p:spPr>
          <a:xfrm flipV="1">
            <a:off x="729013" y="1719109"/>
            <a:ext cx="0" cy="333135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D3249626-49C1-814D-ACD9-0C3D52075153}"/>
              </a:ext>
            </a:extLst>
          </p:cNvPr>
          <p:cNvSpPr txBox="1"/>
          <p:nvPr/>
        </p:nvSpPr>
        <p:spPr>
          <a:xfrm>
            <a:off x="793856" y="4645945"/>
            <a:ext cx="1275990" cy="338554"/>
          </a:xfrm>
          <a:prstGeom prst="rect">
            <a:avLst/>
          </a:prstGeom>
          <a:noFill/>
        </p:spPr>
        <p:txBody>
          <a:bodyPr wrap="square">
            <a:spAutoFit/>
          </a:bodyPr>
          <a:lstStyle/>
          <a:p>
            <a:r>
              <a:rPr lang="en-GB" sz="1600" spc="-5" dirty="0">
                <a:solidFill>
                  <a:srgbClr val="00ACB8"/>
                </a:solidFill>
                <a:latin typeface="Avenir Next Medium" panose="020B0503020202020204" pitchFamily="34" charset="0"/>
              </a:rPr>
              <a:t>AUTO8</a:t>
            </a:r>
            <a:endParaRPr lang="en-GB" sz="1600" dirty="0">
              <a:solidFill>
                <a:srgbClr val="00ACB8"/>
              </a:solidFill>
              <a:latin typeface="Avenir Next Medium" panose="020B0503020202020204" pitchFamily="34" charset="0"/>
            </a:endParaRPr>
          </a:p>
        </p:txBody>
      </p:sp>
      <p:sp>
        <p:nvSpPr>
          <p:cNvPr id="145" name="TextBox 144">
            <a:extLst>
              <a:ext uri="{FF2B5EF4-FFF2-40B4-BE49-F238E27FC236}">
                <a16:creationId xmlns:a16="http://schemas.microsoft.com/office/drawing/2014/main" id="{FA1F4F65-9EB0-E747-803D-CAFEF1A0B009}"/>
              </a:ext>
            </a:extLst>
          </p:cNvPr>
          <p:cNvSpPr txBox="1"/>
          <p:nvPr/>
        </p:nvSpPr>
        <p:spPr>
          <a:xfrm>
            <a:off x="2372811" y="4645944"/>
            <a:ext cx="3282222" cy="338554"/>
          </a:xfrm>
          <a:prstGeom prst="rect">
            <a:avLst/>
          </a:prstGeom>
          <a:noFill/>
        </p:spPr>
        <p:txBody>
          <a:bodyPr wrap="square">
            <a:spAutoFit/>
          </a:bodyPr>
          <a:lstStyle/>
          <a:p>
            <a:r>
              <a:rPr lang="en-GB" sz="1600" spc="-5" dirty="0">
                <a:solidFill>
                  <a:srgbClr val="00ACB8"/>
                </a:solidFill>
                <a:latin typeface="Avenir Next Medium" panose="020B0503020202020204" pitchFamily="34" charset="0"/>
              </a:rPr>
              <a:t>Multiple Myeloma</a:t>
            </a:r>
            <a:endParaRPr lang="en-GB" sz="1600" dirty="0">
              <a:solidFill>
                <a:srgbClr val="00ACB8"/>
              </a:solidFill>
              <a:latin typeface="Avenir Next Medium" panose="020B0503020202020204" pitchFamily="34" charset="0"/>
            </a:endParaRPr>
          </a:p>
        </p:txBody>
      </p:sp>
      <p:sp>
        <p:nvSpPr>
          <p:cNvPr id="146" name="TextBox 145">
            <a:extLst>
              <a:ext uri="{FF2B5EF4-FFF2-40B4-BE49-F238E27FC236}">
                <a16:creationId xmlns:a16="http://schemas.microsoft.com/office/drawing/2014/main" id="{CD747196-0CD8-8D47-98D3-A8BA7AC159F4}"/>
              </a:ext>
            </a:extLst>
          </p:cNvPr>
          <p:cNvSpPr txBox="1"/>
          <p:nvPr/>
        </p:nvSpPr>
        <p:spPr>
          <a:xfrm>
            <a:off x="5979632" y="4654808"/>
            <a:ext cx="2002178" cy="338554"/>
          </a:xfrm>
          <a:prstGeom prst="rect">
            <a:avLst/>
          </a:prstGeom>
          <a:noFill/>
        </p:spPr>
        <p:txBody>
          <a:bodyPr wrap="square">
            <a:spAutoFit/>
          </a:bodyPr>
          <a:lstStyle/>
          <a:p>
            <a:r>
              <a:rPr lang="en-GB" sz="1600" spc="-5" dirty="0">
                <a:solidFill>
                  <a:srgbClr val="00ACB8"/>
                </a:solidFill>
                <a:latin typeface="Avenir Next Medium" panose="020B0503020202020204" pitchFamily="34" charset="0"/>
              </a:rPr>
              <a:t>BCMA &amp; CAR X</a:t>
            </a:r>
            <a:endParaRPr lang="en-GB" sz="1600" dirty="0">
              <a:solidFill>
                <a:srgbClr val="00ACB8"/>
              </a:solidFill>
              <a:latin typeface="Avenir Next Medium" panose="020B0503020202020204" pitchFamily="34" charset="0"/>
            </a:endParaRPr>
          </a:p>
        </p:txBody>
      </p:sp>
      <p:sp>
        <p:nvSpPr>
          <p:cNvPr id="147" name="Rectangle 146">
            <a:extLst>
              <a:ext uri="{FF2B5EF4-FFF2-40B4-BE49-F238E27FC236}">
                <a16:creationId xmlns:a16="http://schemas.microsoft.com/office/drawing/2014/main" id="{5C9BD22A-78C1-F646-B077-FD89400D97BB}"/>
              </a:ext>
            </a:extLst>
          </p:cNvPr>
          <p:cNvSpPr/>
          <p:nvPr/>
        </p:nvSpPr>
        <p:spPr>
          <a:xfrm>
            <a:off x="730097" y="3122594"/>
            <a:ext cx="10593577" cy="790187"/>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4F7CF6D4-5BB7-9841-AD66-3C6B7E859734}"/>
              </a:ext>
            </a:extLst>
          </p:cNvPr>
          <p:cNvSpPr/>
          <p:nvPr/>
        </p:nvSpPr>
        <p:spPr>
          <a:xfrm>
            <a:off x="738836" y="4481631"/>
            <a:ext cx="10565149" cy="600732"/>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1A0FF4AC-3E4E-B64C-A1BB-C0FB45276C55}"/>
              </a:ext>
            </a:extLst>
          </p:cNvPr>
          <p:cNvSpPr txBox="1"/>
          <p:nvPr/>
        </p:nvSpPr>
        <p:spPr>
          <a:xfrm>
            <a:off x="784024" y="2701959"/>
            <a:ext cx="1022756" cy="338554"/>
          </a:xfrm>
          <a:prstGeom prst="rect">
            <a:avLst/>
          </a:prstGeom>
          <a:noFill/>
        </p:spPr>
        <p:txBody>
          <a:bodyPr wrap="square">
            <a:spAutoFit/>
          </a:bodyPr>
          <a:lstStyle/>
          <a:p>
            <a:r>
              <a:rPr lang="en-GB" sz="1600" spc="-5" dirty="0">
                <a:solidFill>
                  <a:srgbClr val="00965E"/>
                </a:solidFill>
              </a:rPr>
              <a:t>AUTO5</a:t>
            </a:r>
            <a:endParaRPr lang="en-GB" sz="1600" dirty="0">
              <a:solidFill>
                <a:srgbClr val="00965E"/>
              </a:solidFill>
            </a:endParaRPr>
          </a:p>
        </p:txBody>
      </p:sp>
      <p:cxnSp>
        <p:nvCxnSpPr>
          <p:cNvPr id="150" name="Straight Connector 149">
            <a:extLst>
              <a:ext uri="{FF2B5EF4-FFF2-40B4-BE49-F238E27FC236}">
                <a16:creationId xmlns:a16="http://schemas.microsoft.com/office/drawing/2014/main" id="{0035658C-B4D1-8F4A-98AC-E2C191AE04B1}"/>
              </a:ext>
            </a:extLst>
          </p:cNvPr>
          <p:cNvCxnSpPr>
            <a:cxnSpLocks/>
          </p:cNvCxnSpPr>
          <p:nvPr/>
        </p:nvCxnSpPr>
        <p:spPr>
          <a:xfrm>
            <a:off x="749970" y="3126909"/>
            <a:ext cx="1055401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C65C963D-0197-3C4D-9AB1-DE7A6C91FFE7}"/>
              </a:ext>
            </a:extLst>
          </p:cNvPr>
          <p:cNvSpPr txBox="1"/>
          <p:nvPr/>
        </p:nvSpPr>
        <p:spPr>
          <a:xfrm>
            <a:off x="2406288" y="2691989"/>
            <a:ext cx="3036395" cy="338554"/>
          </a:xfrm>
          <a:prstGeom prst="rect">
            <a:avLst/>
          </a:prstGeom>
          <a:noFill/>
        </p:spPr>
        <p:txBody>
          <a:bodyPr wrap="square">
            <a:spAutoFit/>
          </a:bodyPr>
          <a:lstStyle/>
          <a:p>
            <a:r>
              <a:rPr lang="en-GB" sz="1600" spc="-5" dirty="0">
                <a:solidFill>
                  <a:srgbClr val="00965E"/>
                </a:solidFill>
              </a:rPr>
              <a:t>TRBC2+ Peripheral TCL</a:t>
            </a:r>
            <a:endParaRPr lang="en-GB" sz="1600" dirty="0">
              <a:solidFill>
                <a:srgbClr val="00965E"/>
              </a:solidFill>
            </a:endParaRPr>
          </a:p>
        </p:txBody>
      </p:sp>
      <p:sp>
        <p:nvSpPr>
          <p:cNvPr id="153" name="Rectangle: Rounded Corners 10">
            <a:extLst>
              <a:ext uri="{FF2B5EF4-FFF2-40B4-BE49-F238E27FC236}">
                <a16:creationId xmlns:a16="http://schemas.microsoft.com/office/drawing/2014/main" id="{C26C4B19-3167-5340-8ABA-21A3C189A1ED}"/>
              </a:ext>
            </a:extLst>
          </p:cNvPr>
          <p:cNvSpPr/>
          <p:nvPr/>
        </p:nvSpPr>
        <p:spPr>
          <a:xfrm>
            <a:off x="8201366" y="2047627"/>
            <a:ext cx="934772" cy="416103"/>
          </a:xfrm>
          <a:prstGeom prst="roundRect">
            <a:avLst>
              <a:gd name="adj" fmla="val 4963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54" name="Rectangle: Rounded Corners 31">
            <a:extLst>
              <a:ext uri="{FF2B5EF4-FFF2-40B4-BE49-F238E27FC236}">
                <a16:creationId xmlns:a16="http://schemas.microsoft.com/office/drawing/2014/main" id="{3A342438-3BCE-B64D-91D5-3C7683995804}"/>
              </a:ext>
            </a:extLst>
          </p:cNvPr>
          <p:cNvSpPr/>
          <p:nvPr/>
        </p:nvSpPr>
        <p:spPr>
          <a:xfrm>
            <a:off x="8201366" y="2639550"/>
            <a:ext cx="934772" cy="416103"/>
          </a:xfrm>
          <a:prstGeom prst="roundRect">
            <a:avLst>
              <a:gd name="adj" fmla="val 49630"/>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55" name="Rectangle: Rounded Corners 33">
            <a:extLst>
              <a:ext uri="{FF2B5EF4-FFF2-40B4-BE49-F238E27FC236}">
                <a16:creationId xmlns:a16="http://schemas.microsoft.com/office/drawing/2014/main" id="{22288A36-045F-234C-B709-93FB815273A4}"/>
              </a:ext>
            </a:extLst>
          </p:cNvPr>
          <p:cNvSpPr/>
          <p:nvPr/>
        </p:nvSpPr>
        <p:spPr>
          <a:xfrm>
            <a:off x="8201366" y="3330282"/>
            <a:ext cx="934772" cy="416103"/>
          </a:xfrm>
          <a:prstGeom prst="roundRect">
            <a:avLst>
              <a:gd name="adj" fmla="val 4963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58" name="Rectangle: Rounded Corners 33">
            <a:extLst>
              <a:ext uri="{FF2B5EF4-FFF2-40B4-BE49-F238E27FC236}">
                <a16:creationId xmlns:a16="http://schemas.microsoft.com/office/drawing/2014/main" id="{02C706C9-BFAC-6A4F-8AE1-8EF8DE1D7000}"/>
              </a:ext>
            </a:extLst>
          </p:cNvPr>
          <p:cNvSpPr/>
          <p:nvPr/>
        </p:nvSpPr>
        <p:spPr>
          <a:xfrm>
            <a:off x="8211198" y="4583034"/>
            <a:ext cx="934772" cy="416103"/>
          </a:xfrm>
          <a:prstGeom prst="roundRect">
            <a:avLst>
              <a:gd name="adj" fmla="val 49630"/>
            </a:avLst>
          </a:prstGeom>
          <a:solidFill>
            <a:srgbClr val="0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60" name="TextBox 159">
            <a:extLst>
              <a:ext uri="{FF2B5EF4-FFF2-40B4-BE49-F238E27FC236}">
                <a16:creationId xmlns:a16="http://schemas.microsoft.com/office/drawing/2014/main" id="{45B56B61-FEA4-B64D-B02B-67838E04DDEF}"/>
              </a:ext>
            </a:extLst>
          </p:cNvPr>
          <p:cNvSpPr txBox="1"/>
          <p:nvPr/>
        </p:nvSpPr>
        <p:spPr>
          <a:xfrm>
            <a:off x="5964324" y="2691988"/>
            <a:ext cx="1683603" cy="338554"/>
          </a:xfrm>
          <a:prstGeom prst="rect">
            <a:avLst/>
          </a:prstGeom>
          <a:noFill/>
        </p:spPr>
        <p:txBody>
          <a:bodyPr wrap="square">
            <a:spAutoFit/>
          </a:bodyPr>
          <a:lstStyle/>
          <a:p>
            <a:r>
              <a:rPr lang="en-GB" sz="1600" spc="-5" dirty="0">
                <a:solidFill>
                  <a:srgbClr val="00965E"/>
                </a:solidFill>
              </a:rPr>
              <a:t>TRBC2</a:t>
            </a:r>
            <a:endParaRPr lang="en-GB" sz="1600" dirty="0">
              <a:solidFill>
                <a:srgbClr val="00965E"/>
              </a:solidFill>
            </a:endParaRPr>
          </a:p>
        </p:txBody>
      </p:sp>
      <p:sp>
        <p:nvSpPr>
          <p:cNvPr id="161" name="TextBox 160">
            <a:extLst>
              <a:ext uri="{FF2B5EF4-FFF2-40B4-BE49-F238E27FC236}">
                <a16:creationId xmlns:a16="http://schemas.microsoft.com/office/drawing/2014/main" id="{18BEABC8-326D-6F4F-A03F-9D9FF1EE6794}"/>
              </a:ext>
            </a:extLst>
          </p:cNvPr>
          <p:cNvSpPr txBox="1"/>
          <p:nvPr/>
        </p:nvSpPr>
        <p:spPr>
          <a:xfrm>
            <a:off x="5964324" y="3271483"/>
            <a:ext cx="1731517" cy="338554"/>
          </a:xfrm>
          <a:prstGeom prst="rect">
            <a:avLst/>
          </a:prstGeom>
          <a:noFill/>
        </p:spPr>
        <p:txBody>
          <a:bodyPr wrap="square">
            <a:spAutoFit/>
          </a:bodyPr>
          <a:lstStyle/>
          <a:p>
            <a:r>
              <a:rPr lang="en-GB" sz="1600" spc="-5" dirty="0"/>
              <a:t>GD2</a:t>
            </a:r>
            <a:endParaRPr lang="en-GB" sz="1600" dirty="0"/>
          </a:p>
        </p:txBody>
      </p:sp>
      <p:sp>
        <p:nvSpPr>
          <p:cNvPr id="163" name="TextBox 162">
            <a:extLst>
              <a:ext uri="{FF2B5EF4-FFF2-40B4-BE49-F238E27FC236}">
                <a16:creationId xmlns:a16="http://schemas.microsoft.com/office/drawing/2014/main" id="{D197D50A-40FA-A94C-9257-45CC77D1F859}"/>
              </a:ext>
            </a:extLst>
          </p:cNvPr>
          <p:cNvSpPr txBox="1"/>
          <p:nvPr/>
        </p:nvSpPr>
        <p:spPr>
          <a:xfrm>
            <a:off x="9518872" y="2094298"/>
            <a:ext cx="2005466"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u="none" strike="noStrike" kern="1200" cap="none" spc="-5" normalizeH="0" baseline="0" noProof="0" dirty="0">
                <a:ln>
                  <a:noFill/>
                </a:ln>
                <a:solidFill>
                  <a:srgbClr val="002855"/>
                </a:solidFill>
                <a:effectLst/>
                <a:uLnTx/>
                <a:uFillTx/>
              </a:rPr>
              <a:t>Started Q4 2020</a:t>
            </a:r>
          </a:p>
        </p:txBody>
      </p:sp>
      <p:sp>
        <p:nvSpPr>
          <p:cNvPr id="165" name="TextBox 164">
            <a:extLst>
              <a:ext uri="{FF2B5EF4-FFF2-40B4-BE49-F238E27FC236}">
                <a16:creationId xmlns:a16="http://schemas.microsoft.com/office/drawing/2014/main" id="{AD209735-8BC2-7441-AF5B-A6CB9AAF3EC1}"/>
              </a:ext>
            </a:extLst>
          </p:cNvPr>
          <p:cNvSpPr txBox="1"/>
          <p:nvPr/>
        </p:nvSpPr>
        <p:spPr>
          <a:xfrm>
            <a:off x="9505290" y="2690575"/>
            <a:ext cx="2005466"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u="none" strike="noStrike" kern="1200" cap="none" spc="-5" normalizeH="0" baseline="0" noProof="0" dirty="0">
                <a:ln>
                  <a:noFill/>
                </a:ln>
                <a:solidFill>
                  <a:srgbClr val="00965E"/>
                </a:solidFill>
                <a:effectLst/>
                <a:uLnTx/>
                <a:uFillTx/>
              </a:rPr>
              <a:t>H2 2021</a:t>
            </a:r>
          </a:p>
        </p:txBody>
      </p:sp>
      <p:sp>
        <p:nvSpPr>
          <p:cNvPr id="169" name="TextBox 168">
            <a:extLst>
              <a:ext uri="{FF2B5EF4-FFF2-40B4-BE49-F238E27FC236}">
                <a16:creationId xmlns:a16="http://schemas.microsoft.com/office/drawing/2014/main" id="{DBE86228-8FC5-D84C-8572-36D13D9005EB}"/>
              </a:ext>
            </a:extLst>
          </p:cNvPr>
          <p:cNvSpPr txBox="1"/>
          <p:nvPr/>
        </p:nvSpPr>
        <p:spPr>
          <a:xfrm>
            <a:off x="9505290" y="3281056"/>
            <a:ext cx="2005466"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u="none" strike="noStrike" kern="1200" cap="none" spc="-5" normalizeH="0" baseline="0" noProof="0" dirty="0">
                <a:ln>
                  <a:noFill/>
                </a:ln>
                <a:effectLst/>
                <a:uLnTx/>
                <a:uFillTx/>
              </a:rPr>
              <a:t>H2 2021</a:t>
            </a:r>
          </a:p>
        </p:txBody>
      </p:sp>
      <p:sp>
        <p:nvSpPr>
          <p:cNvPr id="170" name="TextBox 169">
            <a:extLst>
              <a:ext uri="{FF2B5EF4-FFF2-40B4-BE49-F238E27FC236}">
                <a16:creationId xmlns:a16="http://schemas.microsoft.com/office/drawing/2014/main" id="{F13240C7-F1BB-6E4F-937A-AE6D552A5D04}"/>
              </a:ext>
            </a:extLst>
          </p:cNvPr>
          <p:cNvSpPr txBox="1"/>
          <p:nvPr/>
        </p:nvSpPr>
        <p:spPr>
          <a:xfrm>
            <a:off x="9499809" y="4652259"/>
            <a:ext cx="2005466"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u="none" strike="noStrike" kern="1200" cap="none" spc="-5" normalizeH="0" baseline="0" noProof="0" dirty="0">
                <a:ln>
                  <a:noFill/>
                </a:ln>
                <a:solidFill>
                  <a:srgbClr val="00ACB8"/>
                </a:solidFill>
                <a:effectLst/>
                <a:uLnTx/>
                <a:uFillTx/>
                <a:latin typeface="Avenir Next Medium" panose="020B0503020202020204" pitchFamily="34" charset="0"/>
              </a:rPr>
              <a:t>mid 2021</a:t>
            </a:r>
          </a:p>
        </p:txBody>
      </p:sp>
      <p:cxnSp>
        <p:nvCxnSpPr>
          <p:cNvPr id="171" name="Straight Connector 170">
            <a:extLst>
              <a:ext uri="{FF2B5EF4-FFF2-40B4-BE49-F238E27FC236}">
                <a16:creationId xmlns:a16="http://schemas.microsoft.com/office/drawing/2014/main" id="{F2D12AAA-3163-534E-87EB-A4BBE4286691}"/>
              </a:ext>
            </a:extLst>
          </p:cNvPr>
          <p:cNvCxnSpPr>
            <a:cxnSpLocks/>
          </p:cNvCxnSpPr>
          <p:nvPr/>
        </p:nvCxnSpPr>
        <p:spPr>
          <a:xfrm>
            <a:off x="718556" y="4481631"/>
            <a:ext cx="1055401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DA85753D-EE91-B14F-A410-01B5B24F7EEF}"/>
              </a:ext>
            </a:extLst>
          </p:cNvPr>
          <p:cNvSpPr txBox="1"/>
          <p:nvPr/>
        </p:nvSpPr>
        <p:spPr>
          <a:xfrm>
            <a:off x="784024" y="4071347"/>
            <a:ext cx="1583580" cy="338554"/>
          </a:xfrm>
          <a:prstGeom prst="rect">
            <a:avLst/>
          </a:prstGeom>
          <a:noFill/>
        </p:spPr>
        <p:txBody>
          <a:bodyPr wrap="square">
            <a:spAutoFit/>
          </a:bodyPr>
          <a:lstStyle/>
          <a:p>
            <a:r>
              <a:rPr lang="en-GB" sz="1600" spc="-5" dirty="0">
                <a:solidFill>
                  <a:srgbClr val="7030A0"/>
                </a:solidFill>
              </a:rPr>
              <a:t>AUTO7</a:t>
            </a:r>
            <a:endParaRPr lang="en-GB" sz="1600" dirty="0">
              <a:solidFill>
                <a:srgbClr val="7030A0"/>
              </a:solidFill>
            </a:endParaRPr>
          </a:p>
        </p:txBody>
      </p:sp>
      <p:sp>
        <p:nvSpPr>
          <p:cNvPr id="173" name="Rectangle: Rounded Corners 44">
            <a:extLst>
              <a:ext uri="{FF2B5EF4-FFF2-40B4-BE49-F238E27FC236}">
                <a16:creationId xmlns:a16="http://schemas.microsoft.com/office/drawing/2014/main" id="{E75CEA81-063D-B343-B74F-642B5CD6E9EE}"/>
              </a:ext>
            </a:extLst>
          </p:cNvPr>
          <p:cNvSpPr/>
          <p:nvPr/>
        </p:nvSpPr>
        <p:spPr>
          <a:xfrm>
            <a:off x="8206352" y="3985262"/>
            <a:ext cx="929786" cy="416103"/>
          </a:xfrm>
          <a:prstGeom prst="roundRect">
            <a:avLst>
              <a:gd name="adj" fmla="val 4963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74" name="TextBox 173">
            <a:extLst>
              <a:ext uri="{FF2B5EF4-FFF2-40B4-BE49-F238E27FC236}">
                <a16:creationId xmlns:a16="http://schemas.microsoft.com/office/drawing/2014/main" id="{4208049D-F01C-AA47-9230-CE920356A9BB}"/>
              </a:ext>
            </a:extLst>
          </p:cNvPr>
          <p:cNvSpPr txBox="1"/>
          <p:nvPr/>
        </p:nvSpPr>
        <p:spPr>
          <a:xfrm>
            <a:off x="2397422" y="4072245"/>
            <a:ext cx="2313533" cy="338554"/>
          </a:xfrm>
          <a:prstGeom prst="rect">
            <a:avLst/>
          </a:prstGeom>
          <a:noFill/>
        </p:spPr>
        <p:txBody>
          <a:bodyPr wrap="square">
            <a:spAutoFit/>
          </a:bodyPr>
          <a:lstStyle/>
          <a:p>
            <a:r>
              <a:rPr lang="en-GB" sz="1600" spc="-5" dirty="0">
                <a:solidFill>
                  <a:srgbClr val="7030A0"/>
                </a:solidFill>
              </a:rPr>
              <a:t>Prostate Cancer</a:t>
            </a:r>
          </a:p>
        </p:txBody>
      </p:sp>
      <p:sp>
        <p:nvSpPr>
          <p:cNvPr id="175" name="TextBox 174">
            <a:extLst>
              <a:ext uri="{FF2B5EF4-FFF2-40B4-BE49-F238E27FC236}">
                <a16:creationId xmlns:a16="http://schemas.microsoft.com/office/drawing/2014/main" id="{1532EB0F-6316-E440-B5B6-9869377A798A}"/>
              </a:ext>
            </a:extLst>
          </p:cNvPr>
          <p:cNvSpPr txBox="1"/>
          <p:nvPr/>
        </p:nvSpPr>
        <p:spPr>
          <a:xfrm>
            <a:off x="5990579" y="4071347"/>
            <a:ext cx="1178394" cy="338554"/>
          </a:xfrm>
          <a:prstGeom prst="rect">
            <a:avLst/>
          </a:prstGeom>
          <a:noFill/>
        </p:spPr>
        <p:txBody>
          <a:bodyPr wrap="square">
            <a:spAutoFit/>
          </a:bodyPr>
          <a:lstStyle/>
          <a:p>
            <a:r>
              <a:rPr lang="en-GB" sz="1600" spc="-5" dirty="0">
                <a:solidFill>
                  <a:srgbClr val="7030A0"/>
                </a:solidFill>
                <a:latin typeface="Avenir Next Medium" panose="020B0503020202020204" pitchFamily="34" charset="0"/>
              </a:rPr>
              <a:t>PSMA</a:t>
            </a:r>
          </a:p>
        </p:txBody>
      </p:sp>
      <p:sp>
        <p:nvSpPr>
          <p:cNvPr id="176" name="TextBox 175">
            <a:extLst>
              <a:ext uri="{FF2B5EF4-FFF2-40B4-BE49-F238E27FC236}">
                <a16:creationId xmlns:a16="http://schemas.microsoft.com/office/drawing/2014/main" id="{DA4AC8D0-06A4-784D-B863-463451329D59}"/>
              </a:ext>
            </a:extLst>
          </p:cNvPr>
          <p:cNvSpPr txBox="1"/>
          <p:nvPr/>
        </p:nvSpPr>
        <p:spPr>
          <a:xfrm>
            <a:off x="9513782" y="4061935"/>
            <a:ext cx="2005466"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u="none" strike="noStrike" kern="1200" cap="none" spc="-5" normalizeH="0" baseline="0" noProof="0" dirty="0">
                <a:ln>
                  <a:noFill/>
                </a:ln>
                <a:solidFill>
                  <a:srgbClr val="7030A0"/>
                </a:solidFill>
                <a:effectLst/>
                <a:uLnTx/>
                <a:uFillTx/>
                <a:latin typeface="Avenir Next Medium" panose="020B0503020202020204" pitchFamily="34" charset="0"/>
              </a:rPr>
              <a:t>H1 2022</a:t>
            </a:r>
          </a:p>
        </p:txBody>
      </p:sp>
      <p:cxnSp>
        <p:nvCxnSpPr>
          <p:cNvPr id="177" name="Straight Connector 176">
            <a:extLst>
              <a:ext uri="{FF2B5EF4-FFF2-40B4-BE49-F238E27FC236}">
                <a16:creationId xmlns:a16="http://schemas.microsoft.com/office/drawing/2014/main" id="{BD7C6EE1-9EF1-C446-BEA0-AFB2898E8847}"/>
              </a:ext>
            </a:extLst>
          </p:cNvPr>
          <p:cNvCxnSpPr>
            <a:cxnSpLocks/>
          </p:cNvCxnSpPr>
          <p:nvPr/>
        </p:nvCxnSpPr>
        <p:spPr>
          <a:xfrm>
            <a:off x="727034" y="3910207"/>
            <a:ext cx="1055401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C88345E-ACD2-FC49-A4E7-870D2D47A329}"/>
              </a:ext>
            </a:extLst>
          </p:cNvPr>
          <p:cNvCxnSpPr>
            <a:cxnSpLocks/>
          </p:cNvCxnSpPr>
          <p:nvPr/>
        </p:nvCxnSpPr>
        <p:spPr>
          <a:xfrm>
            <a:off x="727034" y="5071139"/>
            <a:ext cx="1055401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0BBA6AFB-832E-2445-B771-A605761D6E04}"/>
              </a:ext>
            </a:extLst>
          </p:cNvPr>
          <p:cNvSpPr txBox="1"/>
          <p:nvPr/>
        </p:nvSpPr>
        <p:spPr>
          <a:xfrm>
            <a:off x="5422067" y="5462342"/>
            <a:ext cx="2090584" cy="307777"/>
          </a:xfrm>
          <a:prstGeom prst="rect">
            <a:avLst/>
          </a:prstGeom>
          <a:noFill/>
        </p:spPr>
        <p:txBody>
          <a:bodyPr wrap="square">
            <a:spAutoFit/>
          </a:bodyPr>
          <a:lstStyle/>
          <a:p>
            <a:pPr marL="42545">
              <a:lnSpc>
                <a:spcPct val="100000"/>
              </a:lnSpc>
              <a:spcBef>
                <a:spcPts val="395"/>
              </a:spcBef>
            </a:pPr>
            <a:r>
              <a:rPr lang="en-GB" sz="1400" spc="-5" dirty="0">
                <a:cs typeface="Calibri" panose="020F0502020204030204" pitchFamily="34" charset="0"/>
              </a:rPr>
              <a:t>GD2+ </a:t>
            </a:r>
            <a:r>
              <a:rPr lang="en-GB" sz="1400" spc="-5" dirty="0" err="1">
                <a:cs typeface="Calibri" panose="020F0502020204030204" pitchFamily="34" charset="0"/>
              </a:rPr>
              <a:t>Tumors</a:t>
            </a:r>
            <a:endParaRPr lang="en-GB" sz="1400" dirty="0">
              <a:cs typeface="Calibri" panose="020F0502020204030204" pitchFamily="34" charset="0"/>
            </a:endParaRPr>
          </a:p>
        </p:txBody>
      </p:sp>
      <p:sp>
        <p:nvSpPr>
          <p:cNvPr id="180" name="TextBox 179">
            <a:extLst>
              <a:ext uri="{FF2B5EF4-FFF2-40B4-BE49-F238E27FC236}">
                <a16:creationId xmlns:a16="http://schemas.microsoft.com/office/drawing/2014/main" id="{5B1DF760-248C-044E-A66B-A0A594A1A593}"/>
              </a:ext>
            </a:extLst>
          </p:cNvPr>
          <p:cNvSpPr txBox="1"/>
          <p:nvPr/>
        </p:nvSpPr>
        <p:spPr>
          <a:xfrm>
            <a:off x="7251831" y="5462342"/>
            <a:ext cx="2090584" cy="307777"/>
          </a:xfrm>
          <a:prstGeom prst="rect">
            <a:avLst/>
          </a:prstGeom>
          <a:noFill/>
        </p:spPr>
        <p:txBody>
          <a:bodyPr wrap="square">
            <a:spAutoFit/>
          </a:bodyPr>
          <a:lstStyle/>
          <a:p>
            <a:pPr marL="42545">
              <a:lnSpc>
                <a:spcPct val="100000"/>
              </a:lnSpc>
              <a:spcBef>
                <a:spcPts val="395"/>
              </a:spcBef>
            </a:pPr>
            <a:r>
              <a:rPr lang="en-GB" sz="1400" spc="-5" dirty="0">
                <a:solidFill>
                  <a:srgbClr val="7030A0"/>
                </a:solidFill>
                <a:cs typeface="Calibri" panose="020F0502020204030204" pitchFamily="34" charset="0"/>
              </a:rPr>
              <a:t>Prostate Cancer</a:t>
            </a:r>
          </a:p>
        </p:txBody>
      </p:sp>
      <p:sp>
        <p:nvSpPr>
          <p:cNvPr id="181" name="Rectangle: Rounded Corners 39">
            <a:extLst>
              <a:ext uri="{FF2B5EF4-FFF2-40B4-BE49-F238E27FC236}">
                <a16:creationId xmlns:a16="http://schemas.microsoft.com/office/drawing/2014/main" id="{79BFE220-0593-EC4D-BAFC-EFEDA60FDFAB}"/>
              </a:ext>
            </a:extLst>
          </p:cNvPr>
          <p:cNvSpPr/>
          <p:nvPr/>
        </p:nvSpPr>
        <p:spPr>
          <a:xfrm>
            <a:off x="5141565" y="5483604"/>
            <a:ext cx="315622" cy="229311"/>
          </a:xfrm>
          <a:prstGeom prst="roundRect">
            <a:avLst>
              <a:gd name="adj" fmla="val 4963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82" name="Rectangle: Rounded Corners 40">
            <a:extLst>
              <a:ext uri="{FF2B5EF4-FFF2-40B4-BE49-F238E27FC236}">
                <a16:creationId xmlns:a16="http://schemas.microsoft.com/office/drawing/2014/main" id="{0CA948EB-8FD0-104C-9BFA-7F3B79AB5DCB}"/>
              </a:ext>
            </a:extLst>
          </p:cNvPr>
          <p:cNvSpPr/>
          <p:nvPr/>
        </p:nvSpPr>
        <p:spPr>
          <a:xfrm>
            <a:off x="6971329" y="5483604"/>
            <a:ext cx="315622" cy="229311"/>
          </a:xfrm>
          <a:prstGeom prst="roundRect">
            <a:avLst>
              <a:gd name="adj" fmla="val 4963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83" name="TextBox 182">
            <a:extLst>
              <a:ext uri="{FF2B5EF4-FFF2-40B4-BE49-F238E27FC236}">
                <a16:creationId xmlns:a16="http://schemas.microsoft.com/office/drawing/2014/main" id="{E47435E8-605C-774F-8ACB-B8122FED8EB6}"/>
              </a:ext>
            </a:extLst>
          </p:cNvPr>
          <p:cNvSpPr txBox="1"/>
          <p:nvPr/>
        </p:nvSpPr>
        <p:spPr>
          <a:xfrm>
            <a:off x="9256050" y="5462342"/>
            <a:ext cx="2090584" cy="307777"/>
          </a:xfrm>
          <a:prstGeom prst="rect">
            <a:avLst/>
          </a:prstGeom>
          <a:noFill/>
        </p:spPr>
        <p:txBody>
          <a:bodyPr wrap="square">
            <a:spAutoFit/>
          </a:bodyPr>
          <a:lstStyle/>
          <a:p>
            <a:pPr marL="42545">
              <a:lnSpc>
                <a:spcPct val="100000"/>
              </a:lnSpc>
              <a:spcBef>
                <a:spcPts val="395"/>
              </a:spcBef>
            </a:pPr>
            <a:r>
              <a:rPr lang="en-GB" sz="1400" spc="-5" dirty="0">
                <a:solidFill>
                  <a:srgbClr val="00ACB8"/>
                </a:solidFill>
                <a:cs typeface="Calibri" panose="020F0502020204030204" pitchFamily="34" charset="0"/>
              </a:rPr>
              <a:t>Multiple Myeloma</a:t>
            </a:r>
          </a:p>
        </p:txBody>
      </p:sp>
      <p:sp>
        <p:nvSpPr>
          <p:cNvPr id="184" name="Rectangle: Rounded Corners 40">
            <a:extLst>
              <a:ext uri="{FF2B5EF4-FFF2-40B4-BE49-F238E27FC236}">
                <a16:creationId xmlns:a16="http://schemas.microsoft.com/office/drawing/2014/main" id="{A468B331-95D5-CD47-B979-E6BEFC9CD5AB}"/>
              </a:ext>
            </a:extLst>
          </p:cNvPr>
          <p:cNvSpPr/>
          <p:nvPr/>
        </p:nvSpPr>
        <p:spPr>
          <a:xfrm>
            <a:off x="8975548" y="5483604"/>
            <a:ext cx="315622" cy="229311"/>
          </a:xfrm>
          <a:prstGeom prst="roundRect">
            <a:avLst>
              <a:gd name="adj" fmla="val 49630"/>
            </a:avLst>
          </a:prstGeom>
          <a:solidFill>
            <a:srgbClr val="0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85" name="Slide Number Placeholder 3">
            <a:extLst>
              <a:ext uri="{FF2B5EF4-FFF2-40B4-BE49-F238E27FC236}">
                <a16:creationId xmlns:a16="http://schemas.microsoft.com/office/drawing/2014/main" id="{E66FAF81-16FB-3B4A-AC95-69699FB5A876}"/>
              </a:ext>
            </a:extLst>
          </p:cNvPr>
          <p:cNvSpPr>
            <a:spLocks noGrp="1"/>
          </p:cNvSpPr>
          <p:nvPr>
            <p:ph type="sldNum" sz="quarter" idx="10"/>
          </p:nvPr>
        </p:nvSpPr>
        <p:spPr>
          <a:xfrm>
            <a:off x="8610600" y="6356350"/>
            <a:ext cx="2743200" cy="365125"/>
          </a:xfrm>
        </p:spPr>
        <p:txBody>
          <a:bodyPr/>
          <a:lstStyle/>
          <a:p>
            <a:fld id="{81D60167-4931-47E6-BA6A-407CBD079E47}" type="slidenum">
              <a:rPr lang="en-GB" smtClean="0">
                <a:solidFill>
                  <a:srgbClr val="00ACB8"/>
                </a:solidFill>
              </a:rPr>
              <a:pPr/>
              <a:t>17</a:t>
            </a:fld>
            <a:endParaRPr lang="en-GB" dirty="0">
              <a:solidFill>
                <a:srgbClr val="00ACB8"/>
              </a:solidFill>
            </a:endParaRPr>
          </a:p>
        </p:txBody>
      </p:sp>
      <p:sp>
        <p:nvSpPr>
          <p:cNvPr id="66" name="Footer Placeholder 3">
            <a:extLst>
              <a:ext uri="{FF2B5EF4-FFF2-40B4-BE49-F238E27FC236}">
                <a16:creationId xmlns:a16="http://schemas.microsoft.com/office/drawing/2014/main" id="{503E352B-D0BC-3444-950C-AE7178CEE25B}"/>
              </a:ext>
            </a:extLst>
          </p:cNvPr>
          <p:cNvSpPr txBox="1">
            <a:spLocks/>
          </p:cNvSpPr>
          <p:nvPr/>
        </p:nvSpPr>
        <p:spPr>
          <a:xfrm>
            <a:off x="647584" y="6233233"/>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a:defRPr/>
            </a:pPr>
            <a:r>
              <a:rPr lang="en-GB" sz="1100" dirty="0">
                <a:solidFill>
                  <a:schemeClr val="bg1">
                    <a:lumMod val="50000"/>
                  </a:schemeClr>
                </a:solidFill>
              </a:rPr>
              <a:t>*Planned Trial Initiations</a:t>
            </a:r>
          </a:p>
          <a:p>
            <a:pPr lvl="0" defTabSz="457200">
              <a:defRPr/>
            </a:pPr>
            <a:r>
              <a:rPr lang="en-GB" sz="1100" dirty="0">
                <a:solidFill>
                  <a:schemeClr val="bg1">
                    <a:lumMod val="50000"/>
                  </a:schemeClr>
                </a:solidFill>
              </a:rPr>
              <a:t>NG = Next Generation, SCLC = Small Cell Lung Cancer</a:t>
            </a:r>
          </a:p>
        </p:txBody>
      </p:sp>
    </p:spTree>
    <p:extLst>
      <p:ext uri="{BB962C8B-B14F-4D97-AF65-F5344CB8AC3E}">
        <p14:creationId xmlns:p14="http://schemas.microsoft.com/office/powerpoint/2010/main" val="397570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AE54-17C8-49CA-92AA-A761C25D90B3}"/>
              </a:ext>
            </a:extLst>
          </p:cNvPr>
          <p:cNvSpPr>
            <a:spLocks noGrp="1"/>
          </p:cNvSpPr>
          <p:nvPr>
            <p:ph type="title"/>
          </p:nvPr>
        </p:nvSpPr>
        <p:spPr/>
        <p:txBody>
          <a:bodyPr/>
          <a:lstStyle/>
          <a:p>
            <a:r>
              <a:rPr lang="en-GB" sz="2200" dirty="0">
                <a:latin typeface="+mn-lt"/>
              </a:rPr>
              <a:t>Autolus ACE2 fusion soluble receptor decoy</a:t>
            </a:r>
          </a:p>
        </p:txBody>
      </p:sp>
      <p:sp>
        <p:nvSpPr>
          <p:cNvPr id="3" name="Subtitle 2">
            <a:extLst>
              <a:ext uri="{FF2B5EF4-FFF2-40B4-BE49-F238E27FC236}">
                <a16:creationId xmlns:a16="http://schemas.microsoft.com/office/drawing/2014/main" id="{05E6444F-C997-4C82-A771-2CF82107864C}"/>
              </a:ext>
            </a:extLst>
          </p:cNvPr>
          <p:cNvSpPr>
            <a:spLocks noGrp="1"/>
          </p:cNvSpPr>
          <p:nvPr>
            <p:ph type="subTitle" idx="1"/>
          </p:nvPr>
        </p:nvSpPr>
        <p:spPr>
          <a:xfrm>
            <a:off x="720724" y="647169"/>
            <a:ext cx="9144000" cy="385976"/>
          </a:xfrm>
        </p:spPr>
        <p:txBody>
          <a:bodyPr/>
          <a:lstStyle/>
          <a:p>
            <a:r>
              <a:rPr lang="en-GB" dirty="0" err="1">
                <a:latin typeface="+mn-lt"/>
              </a:rPr>
              <a:t>Partnerable</a:t>
            </a:r>
            <a:r>
              <a:rPr lang="en-GB" dirty="0">
                <a:latin typeface="+mn-lt"/>
              </a:rPr>
              <a:t> COVID project with potential universal application for SARS-COV virus family</a:t>
            </a:r>
          </a:p>
        </p:txBody>
      </p:sp>
      <p:grpSp>
        <p:nvGrpSpPr>
          <p:cNvPr id="31" name="Group 30">
            <a:extLst>
              <a:ext uri="{FF2B5EF4-FFF2-40B4-BE49-F238E27FC236}">
                <a16:creationId xmlns:a16="http://schemas.microsoft.com/office/drawing/2014/main" id="{AF5860DC-3CA0-46B6-87B6-2AD9F02C97A2}"/>
              </a:ext>
            </a:extLst>
          </p:cNvPr>
          <p:cNvGrpSpPr/>
          <p:nvPr/>
        </p:nvGrpSpPr>
        <p:grpSpPr>
          <a:xfrm>
            <a:off x="1901810" y="1255201"/>
            <a:ext cx="1052203" cy="2244923"/>
            <a:chOff x="1131096" y="1098445"/>
            <a:chExt cx="1052203" cy="2244923"/>
          </a:xfrm>
        </p:grpSpPr>
        <p:grpSp>
          <p:nvGrpSpPr>
            <p:cNvPr id="5" name="Group 4">
              <a:extLst>
                <a:ext uri="{FF2B5EF4-FFF2-40B4-BE49-F238E27FC236}">
                  <a16:creationId xmlns:a16="http://schemas.microsoft.com/office/drawing/2014/main" id="{BB9F9C7F-6C7E-4005-8195-89B2C7A57C01}"/>
                </a:ext>
              </a:extLst>
            </p:cNvPr>
            <p:cNvGrpSpPr/>
            <p:nvPr/>
          </p:nvGrpSpPr>
          <p:grpSpPr>
            <a:xfrm>
              <a:off x="1269338" y="1453936"/>
              <a:ext cx="763623" cy="1401871"/>
              <a:chOff x="436021" y="4273168"/>
              <a:chExt cx="1216475" cy="2402823"/>
            </a:xfrm>
          </p:grpSpPr>
          <p:grpSp>
            <p:nvGrpSpPr>
              <p:cNvPr id="16" name="Group 15">
                <a:extLst>
                  <a:ext uri="{FF2B5EF4-FFF2-40B4-BE49-F238E27FC236}">
                    <a16:creationId xmlns:a16="http://schemas.microsoft.com/office/drawing/2014/main" id="{529888AE-D016-4392-B245-5C570691D366}"/>
                  </a:ext>
                </a:extLst>
              </p:cNvPr>
              <p:cNvGrpSpPr/>
              <p:nvPr/>
            </p:nvGrpSpPr>
            <p:grpSpPr>
              <a:xfrm>
                <a:off x="436021" y="4273168"/>
                <a:ext cx="1216475" cy="2402823"/>
                <a:chOff x="436021" y="4273168"/>
                <a:chExt cx="1216475" cy="2402823"/>
              </a:xfrm>
            </p:grpSpPr>
            <p:sp>
              <p:nvSpPr>
                <p:cNvPr id="19" name="Oval 18">
                  <a:extLst>
                    <a:ext uri="{FF2B5EF4-FFF2-40B4-BE49-F238E27FC236}">
                      <a16:creationId xmlns:a16="http://schemas.microsoft.com/office/drawing/2014/main" id="{1308829C-D936-45CF-A324-E82715D14067}"/>
                    </a:ext>
                  </a:extLst>
                </p:cNvPr>
                <p:cNvSpPr/>
                <p:nvPr/>
              </p:nvSpPr>
              <p:spPr>
                <a:xfrm>
                  <a:off x="896814" y="5489030"/>
                  <a:ext cx="149470" cy="597877"/>
                </a:xfrm>
                <a:prstGeom prst="ellipse">
                  <a:avLst/>
                </a:prstGeom>
                <a:solidFill>
                  <a:srgbClr val="01965E"/>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ea typeface="+mn-ea"/>
                    <a:cs typeface="+mn-cs"/>
                  </a:endParaRPr>
                </a:p>
              </p:txBody>
            </p:sp>
            <p:sp>
              <p:nvSpPr>
                <p:cNvPr id="20" name="Oval 19">
                  <a:extLst>
                    <a:ext uri="{FF2B5EF4-FFF2-40B4-BE49-F238E27FC236}">
                      <a16:creationId xmlns:a16="http://schemas.microsoft.com/office/drawing/2014/main" id="{5BF38B60-D569-4B8F-ADBB-2FE3232FCB76}"/>
                    </a:ext>
                  </a:extLst>
                </p:cNvPr>
                <p:cNvSpPr/>
                <p:nvPr/>
              </p:nvSpPr>
              <p:spPr>
                <a:xfrm>
                  <a:off x="1049214" y="5489029"/>
                  <a:ext cx="149470" cy="597877"/>
                </a:xfrm>
                <a:prstGeom prst="ellipse">
                  <a:avLst/>
                </a:prstGeom>
                <a:solidFill>
                  <a:srgbClr val="01965E"/>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ea typeface="+mn-ea"/>
                    <a:cs typeface="+mn-cs"/>
                  </a:endParaRPr>
                </a:p>
              </p:txBody>
            </p:sp>
            <p:sp>
              <p:nvSpPr>
                <p:cNvPr id="21" name="Oval 20">
                  <a:extLst>
                    <a:ext uri="{FF2B5EF4-FFF2-40B4-BE49-F238E27FC236}">
                      <a16:creationId xmlns:a16="http://schemas.microsoft.com/office/drawing/2014/main" id="{BA0E5C74-FA6A-4B5A-979D-9168C95392C0}"/>
                    </a:ext>
                  </a:extLst>
                </p:cNvPr>
                <p:cNvSpPr/>
                <p:nvPr/>
              </p:nvSpPr>
              <p:spPr>
                <a:xfrm>
                  <a:off x="896814" y="6069320"/>
                  <a:ext cx="149470" cy="597877"/>
                </a:xfrm>
                <a:prstGeom prst="ellipse">
                  <a:avLst/>
                </a:prstGeom>
                <a:solidFill>
                  <a:srgbClr val="01965E"/>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ea typeface="+mn-ea"/>
                    <a:cs typeface="+mn-cs"/>
                  </a:endParaRPr>
                </a:p>
              </p:txBody>
            </p:sp>
            <p:sp>
              <p:nvSpPr>
                <p:cNvPr id="22" name="Oval 21">
                  <a:extLst>
                    <a:ext uri="{FF2B5EF4-FFF2-40B4-BE49-F238E27FC236}">
                      <a16:creationId xmlns:a16="http://schemas.microsoft.com/office/drawing/2014/main" id="{B4135DDA-A70A-4B99-B20C-677242E3483C}"/>
                    </a:ext>
                  </a:extLst>
                </p:cNvPr>
                <p:cNvSpPr/>
                <p:nvPr/>
              </p:nvSpPr>
              <p:spPr>
                <a:xfrm>
                  <a:off x="1049214" y="6078114"/>
                  <a:ext cx="149470" cy="597877"/>
                </a:xfrm>
                <a:prstGeom prst="ellipse">
                  <a:avLst/>
                </a:prstGeom>
                <a:solidFill>
                  <a:srgbClr val="01965E"/>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ea typeface="+mn-ea"/>
                    <a:cs typeface="+mn-cs"/>
                  </a:endParaRPr>
                </a:p>
              </p:txBody>
            </p:sp>
            <p:sp>
              <p:nvSpPr>
                <p:cNvPr id="23" name="Arc 22">
                  <a:extLst>
                    <a:ext uri="{FF2B5EF4-FFF2-40B4-BE49-F238E27FC236}">
                      <a16:creationId xmlns:a16="http://schemas.microsoft.com/office/drawing/2014/main" id="{C568D5F7-60FB-4130-B42B-C5E0959D9554}"/>
                    </a:ext>
                  </a:extLst>
                </p:cNvPr>
                <p:cNvSpPr/>
                <p:nvPr/>
              </p:nvSpPr>
              <p:spPr>
                <a:xfrm>
                  <a:off x="729763" y="5066996"/>
                  <a:ext cx="246185" cy="86164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ea typeface="+mn-ea"/>
                    <a:cs typeface="+mn-cs"/>
                  </a:endParaRPr>
                </a:p>
              </p:txBody>
            </p:sp>
            <p:sp>
              <p:nvSpPr>
                <p:cNvPr id="24" name="Arc 23">
                  <a:extLst>
                    <a:ext uri="{FF2B5EF4-FFF2-40B4-BE49-F238E27FC236}">
                      <a16:creationId xmlns:a16="http://schemas.microsoft.com/office/drawing/2014/main" id="{20F100E9-AF78-465D-B0D7-4FE2B2D55134}"/>
                    </a:ext>
                  </a:extLst>
                </p:cNvPr>
                <p:cNvSpPr/>
                <p:nvPr/>
              </p:nvSpPr>
              <p:spPr>
                <a:xfrm flipH="1">
                  <a:off x="1128348" y="5066996"/>
                  <a:ext cx="246185" cy="86164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ea typeface="+mn-ea"/>
                    <a:cs typeface="+mn-cs"/>
                  </a:endParaRPr>
                </a:p>
              </p:txBody>
            </p:sp>
            <p:sp>
              <p:nvSpPr>
                <p:cNvPr id="25" name="Oval 24">
                  <a:extLst>
                    <a:ext uri="{FF2B5EF4-FFF2-40B4-BE49-F238E27FC236}">
                      <a16:creationId xmlns:a16="http://schemas.microsoft.com/office/drawing/2014/main" id="{1D10539C-D844-4575-9663-A72246149697}"/>
                    </a:ext>
                  </a:extLst>
                </p:cNvPr>
                <p:cNvSpPr/>
                <p:nvPr/>
              </p:nvSpPr>
              <p:spPr>
                <a:xfrm rot="19956609">
                  <a:off x="436021" y="4288389"/>
                  <a:ext cx="386861" cy="861646"/>
                </a:xfrm>
                <a:prstGeom prst="ellipse">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ea typeface="+mn-ea"/>
                    <a:cs typeface="+mn-cs"/>
                  </a:endParaRPr>
                </a:p>
              </p:txBody>
            </p:sp>
            <p:sp>
              <p:nvSpPr>
                <p:cNvPr id="26" name="Oval 25">
                  <a:extLst>
                    <a:ext uri="{FF2B5EF4-FFF2-40B4-BE49-F238E27FC236}">
                      <a16:creationId xmlns:a16="http://schemas.microsoft.com/office/drawing/2014/main" id="{D089AA55-FD02-40E2-9F24-AE595E95BE28}"/>
                    </a:ext>
                  </a:extLst>
                </p:cNvPr>
                <p:cNvSpPr/>
                <p:nvPr/>
              </p:nvSpPr>
              <p:spPr>
                <a:xfrm rot="1570185">
                  <a:off x="1265635" y="4273168"/>
                  <a:ext cx="386861" cy="861646"/>
                </a:xfrm>
                <a:prstGeom prst="ellipse">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ea typeface="+mn-ea"/>
                    <a:cs typeface="+mn-cs"/>
                  </a:endParaRPr>
                </a:p>
              </p:txBody>
            </p:sp>
          </p:grpSp>
          <p:cxnSp>
            <p:nvCxnSpPr>
              <p:cNvPr id="17" name="Straight Connector 16">
                <a:extLst>
                  <a:ext uri="{FF2B5EF4-FFF2-40B4-BE49-F238E27FC236}">
                    <a16:creationId xmlns:a16="http://schemas.microsoft.com/office/drawing/2014/main" id="{87A2C2E3-DAB3-4BDB-B5DE-11E116083520}"/>
                  </a:ext>
                </a:extLst>
              </p:cNvPr>
              <p:cNvCxnSpPr/>
              <p:nvPr/>
            </p:nvCxnSpPr>
            <p:spPr>
              <a:xfrm>
                <a:off x="984740" y="5275385"/>
                <a:ext cx="13041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53E8D3-5DED-4E49-B03F-F59D49E495F3}"/>
                  </a:ext>
                </a:extLst>
              </p:cNvPr>
              <p:cNvCxnSpPr/>
              <p:nvPr/>
            </p:nvCxnSpPr>
            <p:spPr>
              <a:xfrm>
                <a:off x="987671" y="5375033"/>
                <a:ext cx="130414"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4F93F2E7-69DE-45B6-828B-E4752290CDC8}"/>
                </a:ext>
              </a:extLst>
            </p:cNvPr>
            <p:cNvSpPr txBox="1"/>
            <p:nvPr/>
          </p:nvSpPr>
          <p:spPr>
            <a:xfrm>
              <a:off x="1131096" y="2912481"/>
              <a:ext cx="1052203"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006A42"/>
                  </a:solidFill>
                  <a:effectLst/>
                  <a:uLnTx/>
                  <a:uFillTx/>
                  <a:ea typeface="+mn-ea"/>
                  <a:cs typeface="+mn-cs"/>
                </a:rPr>
                <a:t>Mutated Fc domain</a:t>
              </a:r>
            </a:p>
          </p:txBody>
        </p:sp>
        <p:sp>
          <p:nvSpPr>
            <p:cNvPr id="7" name="TextBox 6">
              <a:extLst>
                <a:ext uri="{FF2B5EF4-FFF2-40B4-BE49-F238E27FC236}">
                  <a16:creationId xmlns:a16="http://schemas.microsoft.com/office/drawing/2014/main" id="{DD1D1BF3-8582-46F6-9E8E-0EF1A5F55BF9}"/>
                </a:ext>
              </a:extLst>
            </p:cNvPr>
            <p:cNvSpPr txBox="1"/>
            <p:nvPr/>
          </p:nvSpPr>
          <p:spPr>
            <a:xfrm>
              <a:off x="1477922" y="2151031"/>
              <a:ext cx="26161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C000"/>
                  </a:solidFill>
                  <a:effectLst/>
                  <a:uLnTx/>
                  <a:uFillTx/>
                  <a:ea typeface="+mn-ea"/>
                  <a:cs typeface="+mn-cs"/>
                </a:rPr>
                <a:t>*</a:t>
              </a:r>
              <a:endParaRPr kumimoji="0" lang="en-GB" sz="1200" b="0" i="0" u="none" strike="noStrike" kern="1200" cap="none" spc="0" normalizeH="0" baseline="0" noProof="0" dirty="0">
                <a:ln>
                  <a:noFill/>
                </a:ln>
                <a:solidFill>
                  <a:srgbClr val="FFC000"/>
                </a:solidFill>
                <a:effectLst/>
                <a:uLnTx/>
                <a:uFillTx/>
                <a:ea typeface="+mn-ea"/>
                <a:cs typeface="+mn-cs"/>
              </a:endParaRPr>
            </a:p>
          </p:txBody>
        </p:sp>
        <p:sp>
          <p:nvSpPr>
            <p:cNvPr id="8" name="TextBox 7">
              <a:extLst>
                <a:ext uri="{FF2B5EF4-FFF2-40B4-BE49-F238E27FC236}">
                  <a16:creationId xmlns:a16="http://schemas.microsoft.com/office/drawing/2014/main" id="{B44F5DFD-C708-4DD3-8AF8-699BA2CFC3BD}"/>
                </a:ext>
              </a:extLst>
            </p:cNvPr>
            <p:cNvSpPr txBox="1"/>
            <p:nvPr/>
          </p:nvSpPr>
          <p:spPr>
            <a:xfrm>
              <a:off x="1477922" y="2221727"/>
              <a:ext cx="26161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C000"/>
                  </a:solidFill>
                  <a:effectLst/>
                  <a:uLnTx/>
                  <a:uFillTx/>
                  <a:ea typeface="+mn-ea"/>
                  <a:cs typeface="+mn-cs"/>
                </a:rPr>
                <a:t>*</a:t>
              </a:r>
              <a:endParaRPr kumimoji="0" lang="en-GB" sz="1200" b="0" i="0" u="none" strike="noStrike" kern="1200" cap="none" spc="0" normalizeH="0" baseline="0" noProof="0" dirty="0">
                <a:ln>
                  <a:noFill/>
                </a:ln>
                <a:solidFill>
                  <a:srgbClr val="FFC000"/>
                </a:solidFill>
                <a:effectLst/>
                <a:uLnTx/>
                <a:uFillTx/>
                <a:ea typeface="+mn-ea"/>
                <a:cs typeface="+mn-cs"/>
              </a:endParaRPr>
            </a:p>
          </p:txBody>
        </p:sp>
        <p:sp>
          <p:nvSpPr>
            <p:cNvPr id="9" name="TextBox 8">
              <a:extLst>
                <a:ext uri="{FF2B5EF4-FFF2-40B4-BE49-F238E27FC236}">
                  <a16:creationId xmlns:a16="http://schemas.microsoft.com/office/drawing/2014/main" id="{F9C8DE10-A588-4371-81E1-964A6F59774F}"/>
                </a:ext>
              </a:extLst>
            </p:cNvPr>
            <p:cNvSpPr txBox="1"/>
            <p:nvPr/>
          </p:nvSpPr>
          <p:spPr>
            <a:xfrm>
              <a:off x="1573588" y="2314627"/>
              <a:ext cx="26161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C000"/>
                  </a:solidFill>
                  <a:effectLst/>
                  <a:uLnTx/>
                  <a:uFillTx/>
                  <a:ea typeface="+mn-ea"/>
                  <a:cs typeface="+mn-cs"/>
                </a:rPr>
                <a:t>*</a:t>
              </a:r>
              <a:endParaRPr kumimoji="0" lang="en-GB" sz="1200" b="0" i="0" u="none" strike="noStrike" kern="1200" cap="none" spc="0" normalizeH="0" baseline="0" noProof="0" dirty="0">
                <a:ln>
                  <a:noFill/>
                </a:ln>
                <a:solidFill>
                  <a:srgbClr val="FFC000"/>
                </a:solidFill>
                <a:effectLst/>
                <a:uLnTx/>
                <a:uFillTx/>
                <a:ea typeface="+mn-ea"/>
                <a:cs typeface="+mn-cs"/>
              </a:endParaRPr>
            </a:p>
          </p:txBody>
        </p:sp>
        <p:sp>
          <p:nvSpPr>
            <p:cNvPr id="10" name="TextBox 9">
              <a:extLst>
                <a:ext uri="{FF2B5EF4-FFF2-40B4-BE49-F238E27FC236}">
                  <a16:creationId xmlns:a16="http://schemas.microsoft.com/office/drawing/2014/main" id="{1F8E2721-8C0A-4334-A209-CFD6E72756EF}"/>
                </a:ext>
              </a:extLst>
            </p:cNvPr>
            <p:cNvSpPr txBox="1"/>
            <p:nvPr/>
          </p:nvSpPr>
          <p:spPr>
            <a:xfrm>
              <a:off x="1626666" y="2223293"/>
              <a:ext cx="15453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C000"/>
                  </a:solidFill>
                  <a:effectLst/>
                  <a:uLnTx/>
                  <a:uFillTx/>
                  <a:ea typeface="+mn-ea"/>
                  <a:cs typeface="+mn-cs"/>
                </a:rPr>
                <a:t>*</a:t>
              </a:r>
              <a:endParaRPr kumimoji="0" lang="en-GB" sz="1200" b="0" i="0" u="none" strike="noStrike" kern="1200" cap="none" spc="0" normalizeH="0" baseline="0" noProof="0" dirty="0">
                <a:ln>
                  <a:noFill/>
                </a:ln>
                <a:solidFill>
                  <a:srgbClr val="FFC000"/>
                </a:solidFill>
                <a:effectLst/>
                <a:uLnTx/>
                <a:uFillTx/>
                <a:ea typeface="+mn-ea"/>
                <a:cs typeface="+mn-cs"/>
              </a:endParaRPr>
            </a:p>
          </p:txBody>
        </p:sp>
        <p:sp>
          <p:nvSpPr>
            <p:cNvPr id="11" name="TextBox 10">
              <a:extLst>
                <a:ext uri="{FF2B5EF4-FFF2-40B4-BE49-F238E27FC236}">
                  <a16:creationId xmlns:a16="http://schemas.microsoft.com/office/drawing/2014/main" id="{EBFA8AC0-8557-4AB4-9FEF-5675B8E5FF0B}"/>
                </a:ext>
              </a:extLst>
            </p:cNvPr>
            <p:cNvSpPr txBox="1"/>
            <p:nvPr/>
          </p:nvSpPr>
          <p:spPr>
            <a:xfrm>
              <a:off x="1284164" y="1604793"/>
              <a:ext cx="1699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C000"/>
                  </a:solidFill>
                  <a:effectLst/>
                  <a:uLnTx/>
                  <a:uFillTx/>
                  <a:ea typeface="+mn-ea"/>
                  <a:cs typeface="+mn-cs"/>
                </a:rPr>
                <a:t>*</a:t>
              </a:r>
              <a:endParaRPr kumimoji="0" lang="en-GB" sz="1200" b="0" i="0" u="none" strike="noStrike" kern="1200" cap="none" spc="0" normalizeH="0" baseline="0" noProof="0" dirty="0">
                <a:ln>
                  <a:noFill/>
                </a:ln>
                <a:solidFill>
                  <a:srgbClr val="FFC000"/>
                </a:solidFill>
                <a:effectLst/>
                <a:uLnTx/>
                <a:uFillTx/>
                <a:ea typeface="+mn-ea"/>
                <a:cs typeface="+mn-cs"/>
              </a:endParaRPr>
            </a:p>
          </p:txBody>
        </p:sp>
        <p:sp>
          <p:nvSpPr>
            <p:cNvPr id="12" name="TextBox 11">
              <a:extLst>
                <a:ext uri="{FF2B5EF4-FFF2-40B4-BE49-F238E27FC236}">
                  <a16:creationId xmlns:a16="http://schemas.microsoft.com/office/drawing/2014/main" id="{99A79FEF-E74A-4F2D-9646-EC9A0D3D37E5}"/>
                </a:ext>
              </a:extLst>
            </p:cNvPr>
            <p:cNvSpPr txBox="1"/>
            <p:nvPr/>
          </p:nvSpPr>
          <p:spPr>
            <a:xfrm>
              <a:off x="1734855" y="1609267"/>
              <a:ext cx="1699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FFC000"/>
                  </a:solidFill>
                  <a:effectLst/>
                  <a:uLnTx/>
                  <a:uFillTx/>
                  <a:ea typeface="+mn-ea"/>
                  <a:cs typeface="+mn-cs"/>
                </a:rPr>
                <a:t>*</a:t>
              </a:r>
              <a:endParaRPr kumimoji="0" lang="en-GB" sz="1200" b="0" i="0" u="none" strike="noStrike" kern="1200" cap="none" spc="0" normalizeH="0" baseline="0" noProof="0">
                <a:ln>
                  <a:noFill/>
                </a:ln>
                <a:solidFill>
                  <a:srgbClr val="FFC000"/>
                </a:solidFill>
                <a:effectLst/>
                <a:uLnTx/>
                <a:uFillTx/>
                <a:ea typeface="+mn-ea"/>
                <a:cs typeface="+mn-cs"/>
              </a:endParaRPr>
            </a:p>
          </p:txBody>
        </p:sp>
        <p:sp>
          <p:nvSpPr>
            <p:cNvPr id="13" name="TextBox 12">
              <a:extLst>
                <a:ext uri="{FF2B5EF4-FFF2-40B4-BE49-F238E27FC236}">
                  <a16:creationId xmlns:a16="http://schemas.microsoft.com/office/drawing/2014/main" id="{A9234C67-A1B9-4295-9507-08B657340C93}"/>
                </a:ext>
              </a:extLst>
            </p:cNvPr>
            <p:cNvSpPr txBox="1"/>
            <p:nvPr/>
          </p:nvSpPr>
          <p:spPr>
            <a:xfrm>
              <a:off x="1255385" y="1098445"/>
              <a:ext cx="79453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002559"/>
                  </a:solidFill>
                  <a:effectLst/>
                  <a:uLnTx/>
                  <a:uFillTx/>
                  <a:ea typeface="+mn-ea"/>
                  <a:cs typeface="+mn-cs"/>
                </a:rPr>
                <a:t>Inactive ACE2 ECD</a:t>
              </a:r>
            </a:p>
          </p:txBody>
        </p:sp>
        <p:sp>
          <p:nvSpPr>
            <p:cNvPr id="14" name="TextBox 13">
              <a:extLst>
                <a:ext uri="{FF2B5EF4-FFF2-40B4-BE49-F238E27FC236}">
                  <a16:creationId xmlns:a16="http://schemas.microsoft.com/office/drawing/2014/main" id="{BEE95E4D-807E-4D4B-8FD8-7040EB9B1C7A}"/>
                </a:ext>
              </a:extLst>
            </p:cNvPr>
            <p:cNvSpPr txBox="1"/>
            <p:nvPr/>
          </p:nvSpPr>
          <p:spPr>
            <a:xfrm>
              <a:off x="1575486" y="2152448"/>
              <a:ext cx="26161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FFC000"/>
                  </a:solidFill>
                  <a:effectLst/>
                  <a:uLnTx/>
                  <a:uFillTx/>
                  <a:ea typeface="+mn-ea"/>
                  <a:cs typeface="+mn-cs"/>
                </a:rPr>
                <a:t>*</a:t>
              </a:r>
              <a:endParaRPr kumimoji="0" lang="en-GB" sz="1200" b="0" i="0" u="none" strike="noStrike" kern="1200" cap="none" spc="0" normalizeH="0" baseline="0" noProof="0">
                <a:ln>
                  <a:noFill/>
                </a:ln>
                <a:solidFill>
                  <a:srgbClr val="FFC000"/>
                </a:solidFill>
                <a:effectLst/>
                <a:uLnTx/>
                <a:uFillTx/>
                <a:ea typeface="+mn-ea"/>
                <a:cs typeface="+mn-cs"/>
              </a:endParaRPr>
            </a:p>
          </p:txBody>
        </p:sp>
        <p:sp>
          <p:nvSpPr>
            <p:cNvPr id="15" name="TextBox 14">
              <a:extLst>
                <a:ext uri="{FF2B5EF4-FFF2-40B4-BE49-F238E27FC236}">
                  <a16:creationId xmlns:a16="http://schemas.microsoft.com/office/drawing/2014/main" id="{BDDB4CA5-5C8D-4DBB-9DF2-1723055CE446}"/>
                </a:ext>
              </a:extLst>
            </p:cNvPr>
            <p:cNvSpPr txBox="1"/>
            <p:nvPr/>
          </p:nvSpPr>
          <p:spPr>
            <a:xfrm>
              <a:off x="1477257" y="2314627"/>
              <a:ext cx="26161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C000"/>
                  </a:solidFill>
                  <a:effectLst/>
                  <a:uLnTx/>
                  <a:uFillTx/>
                  <a:ea typeface="+mn-ea"/>
                  <a:cs typeface="+mn-cs"/>
                </a:rPr>
                <a:t>*</a:t>
              </a:r>
              <a:endParaRPr kumimoji="0" lang="en-GB" sz="1200" b="0" i="0" u="none" strike="noStrike" kern="1200" cap="none" spc="0" normalizeH="0" baseline="0" noProof="0" dirty="0">
                <a:ln>
                  <a:noFill/>
                </a:ln>
                <a:solidFill>
                  <a:srgbClr val="FFC000"/>
                </a:solidFill>
                <a:effectLst/>
                <a:uLnTx/>
                <a:uFillTx/>
                <a:ea typeface="+mn-ea"/>
                <a:cs typeface="+mn-cs"/>
              </a:endParaRPr>
            </a:p>
          </p:txBody>
        </p:sp>
      </p:grpSp>
      <p:sp>
        <p:nvSpPr>
          <p:cNvPr id="27" name="Content Placeholder 2">
            <a:extLst>
              <a:ext uri="{FF2B5EF4-FFF2-40B4-BE49-F238E27FC236}">
                <a16:creationId xmlns:a16="http://schemas.microsoft.com/office/drawing/2014/main" id="{CC99DA68-83DF-42EA-9EFC-0848103875BD}"/>
              </a:ext>
            </a:extLst>
          </p:cNvPr>
          <p:cNvSpPr txBox="1">
            <a:spLocks/>
          </p:cNvSpPr>
          <p:nvPr/>
        </p:nvSpPr>
        <p:spPr>
          <a:xfrm>
            <a:off x="5105516" y="1268439"/>
            <a:ext cx="6546890" cy="2287666"/>
          </a:xfrm>
          <a:prstGeom prst="rect">
            <a:avLst/>
          </a:prstGeom>
          <a:solidFill>
            <a:srgbClr val="00ACB8"/>
          </a:solidFill>
        </p:spPr>
        <p:txBody>
          <a:bodyPr vert="horz" lIns="91440" tIns="45720" rIns="91440" bIns="45720" rtlCol="0">
            <a:noAutofit/>
          </a:bodyPr>
          <a:lstStyle>
            <a:lvl1pPr marL="354013" indent="-354013" algn="l" defTabSz="685783" rtl="0" eaLnBrk="1" latinLnBrk="0" hangingPunct="1">
              <a:lnSpc>
                <a:spcPct val="120000"/>
              </a:lnSpc>
              <a:spcBef>
                <a:spcPts val="0"/>
              </a:spcBef>
              <a:buClr>
                <a:srgbClr val="00206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717550" indent="-363538" algn="l" defTabSz="685783" rtl="0" eaLnBrk="1" latinLnBrk="0" hangingPunct="1">
              <a:lnSpc>
                <a:spcPct val="120000"/>
              </a:lnSpc>
              <a:spcBef>
                <a:spcPts val="0"/>
              </a:spcBef>
              <a:buSzPct val="86000"/>
              <a:buFont typeface="Calibri" panose="020F050202020403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982663" indent="-265113" algn="l" defTabSz="685783" rtl="0" eaLnBrk="1" latinLnBrk="0" hangingPunct="1">
              <a:lnSpc>
                <a:spcPct val="120000"/>
              </a:lnSpc>
              <a:spcBef>
                <a:spcPts val="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258888" indent="-276225" algn="l" defTabSz="685783" rtl="0" eaLnBrk="1" latinLnBrk="0" hangingPunct="1">
              <a:lnSpc>
                <a:spcPct val="120000"/>
              </a:lnSpc>
              <a:spcBef>
                <a:spcPts val="0"/>
              </a:spcBef>
              <a:buFont typeface="Calibri Light" panose="020F0302020204030204" pitchFamily="34" charset="0"/>
              <a:buChar char="–"/>
              <a:defRPr sz="1200" kern="1200">
                <a:solidFill>
                  <a:schemeClr val="tx1"/>
                </a:solidFill>
                <a:latin typeface="Calibri" panose="020F0502020204030204" pitchFamily="34" charset="0"/>
                <a:ea typeface="+mn-ea"/>
                <a:cs typeface="Calibri" panose="020F0502020204030204" pitchFamily="34" charset="0"/>
              </a:defRPr>
            </a:lvl4pPr>
            <a:lvl5pPr marL="1435100" indent="-134938" algn="l" defTabSz="685783" rtl="0" eaLnBrk="1" latinLnBrk="0" hangingPunct="1">
              <a:lnSpc>
                <a:spcPct val="120000"/>
              </a:lnSpc>
              <a:spcBef>
                <a:spcPts val="0"/>
              </a:spcBef>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783" rtl="0" eaLnBrk="1" fontAlgn="auto" latinLnBrk="0" hangingPunct="1">
              <a:lnSpc>
                <a:spcPct val="100000"/>
              </a:lnSpc>
              <a:spcBef>
                <a:spcPts val="900"/>
              </a:spcBef>
              <a:spcAft>
                <a:spcPts val="0"/>
              </a:spcAft>
              <a:buClr>
                <a:srgbClr val="00ACB8"/>
              </a:buClr>
              <a:buSzPct val="120000"/>
              <a:buFont typeface="Calibri" panose="020F0502020204030204" pitchFamily="34" charset="0"/>
              <a:buNone/>
              <a:tabLst/>
              <a:defRPr/>
            </a:pPr>
            <a:r>
              <a:rPr kumimoji="0" lang="en-GB" sz="1400" b="1" i="0" u="none" strike="noStrike" kern="1200" cap="none" spc="0" normalizeH="0" baseline="0" noProof="0" dirty="0">
                <a:ln>
                  <a:noFill/>
                </a:ln>
                <a:solidFill>
                  <a:prstClr val="white"/>
                </a:solidFill>
                <a:effectLst/>
                <a:uLnTx/>
                <a:uFillTx/>
                <a:latin typeface="+mn-lt"/>
                <a:ea typeface="+mn-ea"/>
                <a:cs typeface="Calibri" panose="020F0502020204030204" pitchFamily="34" charset="0"/>
              </a:rPr>
              <a:t>ACE2-Fx: Universal SARS-COV inhibition</a:t>
            </a:r>
          </a:p>
          <a:p>
            <a:pPr marL="228600" marR="0" lvl="1" indent="-228600" algn="l" defTabSz="685783" rtl="0" eaLnBrk="1" fontAlgn="auto" latinLnBrk="0" hangingPunct="1">
              <a:lnSpc>
                <a:spcPct val="100000"/>
              </a:lnSpc>
              <a:spcBef>
                <a:spcPts val="900"/>
              </a:spcBef>
              <a:spcAft>
                <a:spcPts val="0"/>
              </a:spcAft>
              <a:buClr>
                <a:schemeClr val="bg1"/>
              </a:buClr>
              <a:buSzPct val="120000"/>
              <a:buFont typeface="Courier New" panose="02070309020205020404" pitchFamily="49" charset="0"/>
              <a:buChar char="o"/>
              <a:tabLst/>
              <a:defRPr/>
            </a:pPr>
            <a:r>
              <a:rPr kumimoji="0" lang="en-GB" sz="140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rPr>
              <a:t>ACE2 </a:t>
            </a:r>
            <a:r>
              <a:rPr kumimoji="0" lang="en-GB" sz="1400" b="0" i="0" u="none" strike="noStrike" kern="1200" cap="none" spc="0" normalizeH="0" baseline="0" noProof="0" dirty="0" err="1">
                <a:ln>
                  <a:noFill/>
                </a:ln>
                <a:solidFill>
                  <a:prstClr val="white"/>
                </a:solidFill>
                <a:effectLst/>
                <a:uLnTx/>
                <a:uFillTx/>
                <a:latin typeface="+mn-lt"/>
                <a:ea typeface="+mn-ea"/>
                <a:cs typeface="Calibri" panose="020F0502020204030204" pitchFamily="34" charset="0"/>
              </a:rPr>
              <a:t>Fx</a:t>
            </a:r>
            <a:r>
              <a:rPr kumimoji="0" lang="en-GB" sz="140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rPr>
              <a:t> achieves viral neutralization by acting as a decoy receptor for the spike protein of SARS-CoV-1&amp;2 and reducing its binding to target cells</a:t>
            </a:r>
          </a:p>
          <a:p>
            <a:pPr marL="228600" marR="0" lvl="1" indent="-228600" algn="l" defTabSz="685783" rtl="0" eaLnBrk="1" fontAlgn="auto" latinLnBrk="0" hangingPunct="1">
              <a:lnSpc>
                <a:spcPct val="100000"/>
              </a:lnSpc>
              <a:spcBef>
                <a:spcPts val="900"/>
              </a:spcBef>
              <a:spcAft>
                <a:spcPts val="0"/>
              </a:spcAft>
              <a:buClr>
                <a:schemeClr val="bg1"/>
              </a:buClr>
              <a:buSzPct val="120000"/>
              <a:buFont typeface="Courier New" panose="02070309020205020404" pitchFamily="49" charset="0"/>
              <a:buChar char="o"/>
              <a:tabLst/>
              <a:defRPr/>
            </a:pPr>
            <a:r>
              <a:rPr kumimoji="0" lang="en-GB" sz="140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rPr>
              <a:t>ACE2 catalytic domain mutated to inhibit activity on renin/angiotensin axis and mutated Fc domain provides extended half life without engaging </a:t>
            </a:r>
            <a:r>
              <a:rPr kumimoji="0" lang="en-GB" sz="1400" b="0" i="0" u="none" strike="noStrike" kern="1200" cap="none" spc="0" normalizeH="0" baseline="0" noProof="0" dirty="0" err="1">
                <a:ln>
                  <a:noFill/>
                </a:ln>
                <a:solidFill>
                  <a:prstClr val="white"/>
                </a:solidFill>
                <a:effectLst/>
                <a:uLnTx/>
                <a:uFillTx/>
                <a:latin typeface="+mn-lt"/>
                <a:ea typeface="+mn-ea"/>
                <a:cs typeface="Calibri" panose="020F0502020204030204" pitchFamily="34" charset="0"/>
              </a:rPr>
              <a:t>FcRc</a:t>
            </a:r>
            <a:endParaRPr kumimoji="0" lang="en-GB" sz="140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endParaRPr>
          </a:p>
          <a:p>
            <a:pPr marL="228600" marR="0" lvl="1" indent="-228600" algn="l" defTabSz="685783" rtl="0" eaLnBrk="1" fontAlgn="auto" latinLnBrk="0" hangingPunct="1">
              <a:lnSpc>
                <a:spcPct val="100000"/>
              </a:lnSpc>
              <a:spcBef>
                <a:spcPts val="900"/>
              </a:spcBef>
              <a:spcAft>
                <a:spcPts val="0"/>
              </a:spcAft>
              <a:buClr>
                <a:schemeClr val="bg1"/>
              </a:buClr>
              <a:buSzPct val="120000"/>
              <a:buFont typeface="Courier New" panose="02070309020205020404" pitchFamily="49" charset="0"/>
              <a:buChar char="o"/>
              <a:tabLst/>
              <a:defRPr/>
            </a:pPr>
            <a:r>
              <a:rPr kumimoji="0" lang="en-GB" sz="140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rPr>
              <a:t>Universally applicable protection without need for determination of the specific viral sub-variant</a:t>
            </a:r>
          </a:p>
          <a:p>
            <a:pPr marL="228600" marR="0" lvl="1" indent="-228600" algn="l" defTabSz="685783" rtl="0" eaLnBrk="1" fontAlgn="auto" latinLnBrk="0" hangingPunct="1">
              <a:lnSpc>
                <a:spcPct val="100000"/>
              </a:lnSpc>
              <a:spcBef>
                <a:spcPts val="900"/>
              </a:spcBef>
              <a:spcAft>
                <a:spcPts val="0"/>
              </a:spcAft>
              <a:buClr>
                <a:schemeClr val="bg1"/>
              </a:buClr>
              <a:buSzPct val="120000"/>
              <a:buFont typeface="Courier New" panose="02070309020205020404" pitchFamily="49" charset="0"/>
              <a:buChar char="o"/>
              <a:tabLst/>
              <a:defRPr/>
            </a:pPr>
            <a:r>
              <a:rPr kumimoji="0" lang="en-GB" sz="140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rPr>
              <a:t>Does not drive mutational drift</a:t>
            </a:r>
          </a:p>
          <a:p>
            <a:pPr marL="228600" marR="0" lvl="1" indent="-228600" algn="l" defTabSz="685783" rtl="0" eaLnBrk="1" fontAlgn="auto" latinLnBrk="0" hangingPunct="1">
              <a:lnSpc>
                <a:spcPct val="100000"/>
              </a:lnSpc>
              <a:spcBef>
                <a:spcPts val="900"/>
              </a:spcBef>
              <a:spcAft>
                <a:spcPts val="0"/>
              </a:spcAft>
              <a:buClr>
                <a:srgbClr val="00ACB8"/>
              </a:buClr>
              <a:buSzPct val="120000"/>
              <a:buFont typeface="Courier New" panose="02070309020205020404" pitchFamily="49" charset="0"/>
              <a:buChar char="o"/>
              <a:tabLst/>
              <a:defRPr/>
            </a:pPr>
            <a:endParaRPr kumimoji="0" lang="en-GB" sz="140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endParaRPr>
          </a:p>
        </p:txBody>
      </p:sp>
      <p:sp>
        <p:nvSpPr>
          <p:cNvPr id="28" name="Content Placeholder 2">
            <a:extLst>
              <a:ext uri="{FF2B5EF4-FFF2-40B4-BE49-F238E27FC236}">
                <a16:creationId xmlns:a16="http://schemas.microsoft.com/office/drawing/2014/main" id="{EECCD581-6C1D-4504-9999-2A375B4DEF5B}"/>
              </a:ext>
            </a:extLst>
          </p:cNvPr>
          <p:cNvSpPr txBox="1">
            <a:spLocks/>
          </p:cNvSpPr>
          <p:nvPr/>
        </p:nvSpPr>
        <p:spPr>
          <a:xfrm>
            <a:off x="5116192" y="3938990"/>
            <a:ext cx="6546890" cy="2265551"/>
          </a:xfrm>
          <a:prstGeom prst="rect">
            <a:avLst/>
          </a:prstGeom>
          <a:solidFill>
            <a:schemeClr val="bg1">
              <a:lumMod val="75000"/>
            </a:schemeClr>
          </a:solidFill>
        </p:spPr>
        <p:txBody>
          <a:bodyPr vert="horz" lIns="91440" tIns="45720" rIns="91440" bIns="45720" rtlCol="0">
            <a:noAutofit/>
          </a:bodyPr>
          <a:lstStyle>
            <a:lvl1pPr marL="354013" indent="-354013" algn="l" defTabSz="685783" rtl="0" eaLnBrk="1" latinLnBrk="0" hangingPunct="1">
              <a:lnSpc>
                <a:spcPct val="120000"/>
              </a:lnSpc>
              <a:spcBef>
                <a:spcPts val="0"/>
              </a:spcBef>
              <a:buClr>
                <a:srgbClr val="00206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717550" indent="-363538" algn="l" defTabSz="685783" rtl="0" eaLnBrk="1" latinLnBrk="0" hangingPunct="1">
              <a:lnSpc>
                <a:spcPct val="120000"/>
              </a:lnSpc>
              <a:spcBef>
                <a:spcPts val="0"/>
              </a:spcBef>
              <a:buSzPct val="86000"/>
              <a:buFont typeface="Calibri" panose="020F050202020403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982663" indent="-265113" algn="l" defTabSz="685783" rtl="0" eaLnBrk="1" latinLnBrk="0" hangingPunct="1">
              <a:lnSpc>
                <a:spcPct val="120000"/>
              </a:lnSpc>
              <a:spcBef>
                <a:spcPts val="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258888" indent="-276225" algn="l" defTabSz="685783" rtl="0" eaLnBrk="1" latinLnBrk="0" hangingPunct="1">
              <a:lnSpc>
                <a:spcPct val="120000"/>
              </a:lnSpc>
              <a:spcBef>
                <a:spcPts val="0"/>
              </a:spcBef>
              <a:buFont typeface="Calibri Light" panose="020F0302020204030204" pitchFamily="34" charset="0"/>
              <a:buChar char="–"/>
              <a:defRPr sz="1200" kern="1200">
                <a:solidFill>
                  <a:schemeClr val="tx1"/>
                </a:solidFill>
                <a:latin typeface="Calibri" panose="020F0502020204030204" pitchFamily="34" charset="0"/>
                <a:ea typeface="+mn-ea"/>
                <a:cs typeface="Calibri" panose="020F0502020204030204" pitchFamily="34" charset="0"/>
              </a:defRPr>
            </a:lvl4pPr>
            <a:lvl5pPr marL="1435100" indent="-134938" algn="l" defTabSz="685783" rtl="0" eaLnBrk="1" latinLnBrk="0" hangingPunct="1">
              <a:lnSpc>
                <a:spcPct val="120000"/>
              </a:lnSpc>
              <a:spcBef>
                <a:spcPts val="0"/>
              </a:spcBef>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783" rtl="0" eaLnBrk="1" fontAlgn="auto" latinLnBrk="0" hangingPunct="1">
              <a:lnSpc>
                <a:spcPct val="100000"/>
              </a:lnSpc>
              <a:spcBef>
                <a:spcPts val="900"/>
              </a:spcBef>
              <a:spcAft>
                <a:spcPts val="0"/>
              </a:spcAft>
              <a:buClr>
                <a:srgbClr val="00ACB8"/>
              </a:buClr>
              <a:buSzPct val="120000"/>
              <a:buFont typeface="Calibri" panose="020F0502020204030204" pitchFamily="34" charset="0"/>
              <a:buNone/>
              <a:tabLst/>
              <a:defRPr/>
            </a:pPr>
            <a:r>
              <a:rPr kumimoji="0" lang="en-GB" sz="1400" b="1" i="0" u="none" strike="noStrike" kern="1200" cap="none" spc="0" normalizeH="0" baseline="0" noProof="0" dirty="0">
                <a:ln>
                  <a:noFill/>
                </a:ln>
                <a:solidFill>
                  <a:srgbClr val="4472C4">
                    <a:lumMod val="50000"/>
                  </a:srgbClr>
                </a:solidFill>
                <a:effectLst/>
                <a:uLnTx/>
                <a:uFillTx/>
                <a:latin typeface="+mn-lt"/>
                <a:ea typeface="+mn-ea"/>
                <a:cs typeface="Calibri" panose="020F0502020204030204" pitchFamily="34" charset="0"/>
              </a:rPr>
              <a:t>SARS-COV2 Challenges in a Post-vaccine World</a:t>
            </a:r>
            <a:r>
              <a:rPr kumimoji="0" lang="en-GB" sz="1400" b="0" i="0" u="none" strike="noStrike" kern="1200" cap="none" spc="0" normalizeH="0" baseline="0" noProof="0" dirty="0">
                <a:ln>
                  <a:noFill/>
                </a:ln>
                <a:solidFill>
                  <a:srgbClr val="4472C4">
                    <a:lumMod val="50000"/>
                  </a:srgbClr>
                </a:solidFill>
                <a:effectLst/>
                <a:uLnTx/>
                <a:uFillTx/>
                <a:latin typeface="+mn-lt"/>
                <a:ea typeface="+mn-ea"/>
                <a:cs typeface="Calibri" panose="020F0502020204030204" pitchFamily="34" charset="0"/>
              </a:rPr>
              <a:t> </a:t>
            </a:r>
          </a:p>
          <a:p>
            <a:pPr marL="228600" marR="0" lvl="1" indent="-228600" algn="l" defTabSz="685783" rtl="0" eaLnBrk="1" fontAlgn="auto" latinLnBrk="0" hangingPunct="1">
              <a:lnSpc>
                <a:spcPct val="100000"/>
              </a:lnSpc>
              <a:spcBef>
                <a:spcPts val="900"/>
              </a:spcBef>
              <a:spcAft>
                <a:spcPts val="0"/>
              </a:spcAft>
              <a:buClr>
                <a:srgbClr val="00ACB8"/>
              </a:buClr>
              <a:buSzPct val="120000"/>
              <a:buFont typeface="Courier New" panose="02070309020205020404" pitchFamily="49" charset="0"/>
              <a:buChar char="o"/>
              <a:tabLst/>
              <a:defRPr/>
            </a:pPr>
            <a:r>
              <a:rPr kumimoji="0" lang="en-GB" sz="1400" b="0" i="0" u="none" strike="noStrike" kern="1200" cap="none" spc="0" normalizeH="0" baseline="0" noProof="0" dirty="0">
                <a:ln>
                  <a:noFill/>
                </a:ln>
                <a:solidFill>
                  <a:srgbClr val="4472C4">
                    <a:lumMod val="50000"/>
                  </a:srgbClr>
                </a:solidFill>
                <a:effectLst/>
                <a:uLnTx/>
                <a:uFillTx/>
                <a:latin typeface="+mn-lt"/>
                <a:ea typeface="+mn-ea"/>
                <a:cs typeface="Calibri" panose="020F0502020204030204" pitchFamily="34" charset="0"/>
              </a:rPr>
              <a:t>Patients with B cell malignancies or patients suffering from immune suppression will require access to effective passive immunization against SARS-COV2</a:t>
            </a:r>
          </a:p>
          <a:p>
            <a:pPr marL="228600" marR="0" lvl="1" indent="-228600" algn="l" defTabSz="685783" rtl="0" eaLnBrk="1" fontAlgn="auto" latinLnBrk="0" hangingPunct="1">
              <a:lnSpc>
                <a:spcPct val="100000"/>
              </a:lnSpc>
              <a:spcBef>
                <a:spcPts val="900"/>
              </a:spcBef>
              <a:spcAft>
                <a:spcPts val="0"/>
              </a:spcAft>
              <a:buClr>
                <a:srgbClr val="00ACB8"/>
              </a:buClr>
              <a:buSzPct val="120000"/>
              <a:buFont typeface="Courier New" panose="02070309020205020404" pitchFamily="49" charset="0"/>
              <a:buChar char="o"/>
              <a:tabLst/>
              <a:defRPr/>
            </a:pPr>
            <a:r>
              <a:rPr kumimoji="0" lang="en-GB" sz="1400" b="0" i="0" u="none" strike="noStrike" kern="1200" cap="none" spc="0" normalizeH="0" baseline="0" noProof="0" dirty="0">
                <a:ln>
                  <a:noFill/>
                </a:ln>
                <a:solidFill>
                  <a:srgbClr val="4472C4">
                    <a:lumMod val="50000"/>
                  </a:srgbClr>
                </a:solidFill>
                <a:effectLst/>
                <a:uLnTx/>
                <a:uFillTx/>
                <a:latin typeface="+mn-lt"/>
                <a:ea typeface="+mn-ea"/>
                <a:cs typeface="Calibri" panose="020F0502020204030204" pitchFamily="34" charset="0"/>
              </a:rPr>
              <a:t>Mutational drift of SARS-COV2 will reduce effectiveness of both vaccines and </a:t>
            </a:r>
            <a:r>
              <a:rPr kumimoji="0" lang="en-GB" sz="1400" b="0" i="0" u="none" strike="noStrike" kern="1200" cap="none" spc="0" normalizeH="0" baseline="0" noProof="0" dirty="0" err="1">
                <a:ln>
                  <a:noFill/>
                </a:ln>
                <a:solidFill>
                  <a:srgbClr val="4472C4">
                    <a:lumMod val="50000"/>
                  </a:srgbClr>
                </a:solidFill>
                <a:effectLst/>
                <a:uLnTx/>
                <a:uFillTx/>
                <a:latin typeface="+mn-lt"/>
                <a:ea typeface="+mn-ea"/>
                <a:cs typeface="Calibri" panose="020F0502020204030204" pitchFamily="34" charset="0"/>
              </a:rPr>
              <a:t>mAbs</a:t>
            </a:r>
            <a:endParaRPr kumimoji="0" lang="en-GB" sz="1400" b="0" i="0" u="none" strike="noStrike" kern="1200" cap="none" spc="0" normalizeH="0" baseline="0" noProof="0" dirty="0">
              <a:ln>
                <a:noFill/>
              </a:ln>
              <a:solidFill>
                <a:srgbClr val="4472C4">
                  <a:lumMod val="50000"/>
                </a:srgbClr>
              </a:solidFill>
              <a:effectLst/>
              <a:uLnTx/>
              <a:uFillTx/>
              <a:latin typeface="+mn-lt"/>
              <a:ea typeface="+mn-ea"/>
              <a:cs typeface="Calibri" panose="020F0502020204030204" pitchFamily="34" charset="0"/>
            </a:endParaRPr>
          </a:p>
          <a:p>
            <a:pPr marL="228600" marR="0" lvl="1" indent="-228600" algn="l" defTabSz="685783" rtl="0" eaLnBrk="1" fontAlgn="auto" latinLnBrk="0" hangingPunct="1">
              <a:lnSpc>
                <a:spcPct val="100000"/>
              </a:lnSpc>
              <a:spcBef>
                <a:spcPts val="900"/>
              </a:spcBef>
              <a:spcAft>
                <a:spcPts val="0"/>
              </a:spcAft>
              <a:buClr>
                <a:srgbClr val="00ACB8"/>
              </a:buClr>
              <a:buSzPct val="120000"/>
              <a:buFont typeface="Courier New" panose="02070309020205020404" pitchFamily="49" charset="0"/>
              <a:buChar char="o"/>
              <a:tabLst/>
              <a:defRPr/>
            </a:pPr>
            <a:r>
              <a:rPr kumimoji="0" lang="en-GB" sz="1400" b="0" i="0" u="none" strike="noStrike" kern="1200" cap="none" spc="0" normalizeH="0" baseline="0" noProof="0" dirty="0">
                <a:ln>
                  <a:noFill/>
                </a:ln>
                <a:solidFill>
                  <a:srgbClr val="4472C4">
                    <a:lumMod val="50000"/>
                  </a:srgbClr>
                </a:solidFill>
                <a:effectLst/>
                <a:uLnTx/>
                <a:uFillTx/>
                <a:latin typeface="+mn-lt"/>
                <a:ea typeface="+mn-ea"/>
                <a:cs typeface="Calibri" panose="020F0502020204030204" pitchFamily="34" charset="0"/>
              </a:rPr>
              <a:t>What is needed is a universally applicable passive immunization to support patients with immune suppression and to minimize healthcare resources impact of new SARS-COV variants while vaccines are being adapted to them</a:t>
            </a:r>
          </a:p>
          <a:p>
            <a:pPr marL="228600" marR="0" lvl="1" indent="-228600" algn="l" defTabSz="685783" rtl="0" eaLnBrk="1" fontAlgn="auto" latinLnBrk="0" hangingPunct="1">
              <a:lnSpc>
                <a:spcPct val="100000"/>
              </a:lnSpc>
              <a:spcBef>
                <a:spcPts val="900"/>
              </a:spcBef>
              <a:spcAft>
                <a:spcPts val="0"/>
              </a:spcAft>
              <a:buClr>
                <a:srgbClr val="00ACB8"/>
              </a:buClr>
              <a:buSzPct val="120000"/>
              <a:buFont typeface="Courier New" panose="02070309020205020404" pitchFamily="49" charset="0"/>
              <a:buChar char="o"/>
              <a:tabLst/>
              <a:defRPr/>
            </a:pPr>
            <a:endParaRPr kumimoji="0" lang="en-GB" sz="1400" b="0" i="0" u="none" strike="noStrike" kern="1200" cap="none" spc="0" normalizeH="0" baseline="0" noProof="0" dirty="0">
              <a:ln>
                <a:noFill/>
              </a:ln>
              <a:solidFill>
                <a:srgbClr val="4472C4">
                  <a:lumMod val="50000"/>
                </a:srgbClr>
              </a:solidFill>
              <a:effectLst/>
              <a:uLnTx/>
              <a:uFillTx/>
              <a:latin typeface="+mn-lt"/>
              <a:ea typeface="+mn-ea"/>
              <a:cs typeface="Calibri" panose="020F0502020204030204" pitchFamily="34" charset="0"/>
            </a:endParaRPr>
          </a:p>
        </p:txBody>
      </p:sp>
      <p:graphicFrame>
        <p:nvGraphicFramePr>
          <p:cNvPr id="45" name="Object 44">
            <a:extLst>
              <a:ext uri="{FF2B5EF4-FFF2-40B4-BE49-F238E27FC236}">
                <a16:creationId xmlns:a16="http://schemas.microsoft.com/office/drawing/2014/main" id="{539DE4F8-93CF-4809-A248-0283C3FE7373}"/>
              </a:ext>
            </a:extLst>
          </p:cNvPr>
          <p:cNvGraphicFramePr>
            <a:graphicFrameLocks noChangeAspect="1"/>
          </p:cNvGraphicFramePr>
          <p:nvPr/>
        </p:nvGraphicFramePr>
        <p:xfrm>
          <a:off x="1127125" y="3651250"/>
          <a:ext cx="2582863" cy="3125788"/>
        </p:xfrm>
        <a:graphic>
          <a:graphicData uri="http://schemas.openxmlformats.org/presentationml/2006/ole">
            <mc:AlternateContent xmlns:mc="http://schemas.openxmlformats.org/markup-compatibility/2006">
              <mc:Choice xmlns:v="urn:schemas-microsoft-com:vml" Requires="v">
                <p:oleObj name="Prism 8" r:id="rId3" imgW="2718375" imgH="3288609" progId="Prism8.Document">
                  <p:embed/>
                </p:oleObj>
              </mc:Choice>
              <mc:Fallback>
                <p:oleObj name="Prism 8" r:id="rId3" imgW="2718375" imgH="3288609" progId="Prism8.Document">
                  <p:embed/>
                  <p:pic>
                    <p:nvPicPr>
                      <p:cNvPr id="45" name="Object 44">
                        <a:extLst>
                          <a:ext uri="{FF2B5EF4-FFF2-40B4-BE49-F238E27FC236}">
                            <a16:creationId xmlns:a16="http://schemas.microsoft.com/office/drawing/2014/main" id="{539DE4F8-93CF-4809-A248-0283C3FE7373}"/>
                          </a:ext>
                        </a:extLst>
                      </p:cNvPr>
                      <p:cNvPicPr/>
                      <p:nvPr/>
                    </p:nvPicPr>
                    <p:blipFill>
                      <a:blip r:embed="rId4"/>
                      <a:stretch>
                        <a:fillRect/>
                      </a:stretch>
                    </p:blipFill>
                    <p:spPr>
                      <a:xfrm>
                        <a:off x="1127125" y="3651250"/>
                        <a:ext cx="2582863" cy="3125788"/>
                      </a:xfrm>
                      <a:prstGeom prst="rect">
                        <a:avLst/>
                      </a:prstGeom>
                    </p:spPr>
                  </p:pic>
                </p:oleObj>
              </mc:Fallback>
            </mc:AlternateContent>
          </a:graphicData>
        </a:graphic>
      </p:graphicFrame>
    </p:spTree>
    <p:extLst>
      <p:ext uri="{BB962C8B-B14F-4D97-AF65-F5344CB8AC3E}">
        <p14:creationId xmlns:p14="http://schemas.microsoft.com/office/powerpoint/2010/main" val="298942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2C12-14DB-554D-998F-FA8B7358B924}"/>
              </a:ext>
            </a:extLst>
          </p:cNvPr>
          <p:cNvSpPr>
            <a:spLocks noGrp="1"/>
          </p:cNvSpPr>
          <p:nvPr>
            <p:ph type="title"/>
          </p:nvPr>
        </p:nvSpPr>
        <p:spPr/>
        <p:txBody>
          <a:bodyPr/>
          <a:lstStyle/>
          <a:p>
            <a:r>
              <a:rPr lang="en-US" dirty="0">
                <a:solidFill>
                  <a:schemeClr val="accent1">
                    <a:lumMod val="50000"/>
                  </a:schemeClr>
                </a:solidFill>
                <a:latin typeface="+mn-lt"/>
              </a:rPr>
              <a:t>Financial Results</a:t>
            </a:r>
            <a:br>
              <a:rPr lang="en-US" b="0" i="0" dirty="0">
                <a:solidFill>
                  <a:schemeClr val="accent1">
                    <a:lumMod val="50000"/>
                  </a:schemeClr>
                </a:solidFill>
                <a:latin typeface="+mn-lt"/>
              </a:rPr>
            </a:br>
            <a:endParaRPr lang="en-US" dirty="0">
              <a:latin typeface="+mn-lt"/>
            </a:endParaRPr>
          </a:p>
        </p:txBody>
      </p:sp>
      <p:sp>
        <p:nvSpPr>
          <p:cNvPr id="3" name="Subtitle 2">
            <a:extLst>
              <a:ext uri="{FF2B5EF4-FFF2-40B4-BE49-F238E27FC236}">
                <a16:creationId xmlns:a16="http://schemas.microsoft.com/office/drawing/2014/main" id="{DEEDE07A-D782-714C-B2A5-251E426F7017}"/>
              </a:ext>
            </a:extLst>
          </p:cNvPr>
          <p:cNvSpPr>
            <a:spLocks noGrp="1"/>
          </p:cNvSpPr>
          <p:nvPr>
            <p:ph type="subTitle" idx="1"/>
          </p:nvPr>
        </p:nvSpPr>
        <p:spPr/>
        <p:txBody>
          <a:bodyPr/>
          <a:lstStyle/>
          <a:p>
            <a:r>
              <a:rPr lang="en-US" sz="1800" dirty="0">
                <a:solidFill>
                  <a:srgbClr val="00ACB8"/>
                </a:solidFill>
                <a:latin typeface="+mn-lt"/>
              </a:rPr>
              <a:t>Andrew J. Oakley - CFO</a:t>
            </a:r>
            <a:endParaRPr lang="en-US" sz="1800" b="0" i="0" dirty="0">
              <a:solidFill>
                <a:srgbClr val="00ACB8"/>
              </a:solidFill>
              <a:latin typeface="+mn-lt"/>
            </a:endParaRPr>
          </a:p>
          <a:p>
            <a:endParaRPr lang="en-US" dirty="0">
              <a:latin typeface="+mn-lt"/>
            </a:endParaRPr>
          </a:p>
        </p:txBody>
      </p:sp>
    </p:spTree>
    <p:extLst>
      <p:ext uri="{BB962C8B-B14F-4D97-AF65-F5344CB8AC3E}">
        <p14:creationId xmlns:p14="http://schemas.microsoft.com/office/powerpoint/2010/main" val="407520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4617-D62F-4442-8E52-6B7CEABCE79F}"/>
              </a:ext>
            </a:extLst>
          </p:cNvPr>
          <p:cNvSpPr>
            <a:spLocks noGrp="1"/>
          </p:cNvSpPr>
          <p:nvPr>
            <p:ph type="title"/>
          </p:nvPr>
        </p:nvSpPr>
        <p:spPr/>
        <p:txBody>
          <a:bodyPr/>
          <a:lstStyle/>
          <a:p>
            <a:r>
              <a:rPr lang="en-US" sz="2200" dirty="0">
                <a:latin typeface="+mn-lt"/>
              </a:rPr>
              <a:t>Disclaimer</a:t>
            </a:r>
          </a:p>
        </p:txBody>
      </p:sp>
      <p:sp>
        <p:nvSpPr>
          <p:cNvPr id="4" name="Text Placeholder 6">
            <a:extLst>
              <a:ext uri="{FF2B5EF4-FFF2-40B4-BE49-F238E27FC236}">
                <a16:creationId xmlns:a16="http://schemas.microsoft.com/office/drawing/2014/main" id="{AAB2131C-0279-0347-B3EF-8B51C8721059}"/>
              </a:ext>
            </a:extLst>
          </p:cNvPr>
          <p:cNvSpPr txBox="1">
            <a:spLocks/>
          </p:cNvSpPr>
          <p:nvPr/>
        </p:nvSpPr>
        <p:spPr>
          <a:xfrm>
            <a:off x="718556" y="1664167"/>
            <a:ext cx="10636757" cy="4692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080" indent="0">
              <a:lnSpc>
                <a:spcPct val="92100"/>
              </a:lnSpc>
              <a:spcBef>
                <a:spcPts val="254"/>
              </a:spcBef>
              <a:buNone/>
            </a:pPr>
            <a:r>
              <a:rPr lang="en-GB" sz="1400" spc="5" dirty="0">
                <a:solidFill>
                  <a:srgbClr val="4D4D4D"/>
                </a:solidFill>
                <a:cs typeface="Calibri"/>
              </a:rPr>
              <a:t>These </a:t>
            </a:r>
            <a:r>
              <a:rPr lang="en-GB" sz="1400" dirty="0">
                <a:solidFill>
                  <a:srgbClr val="4D4D4D"/>
                </a:solidFill>
                <a:cs typeface="Calibri"/>
              </a:rPr>
              <a:t>slides </a:t>
            </a:r>
            <a:r>
              <a:rPr lang="en-GB" sz="1400" spc="10" dirty="0">
                <a:solidFill>
                  <a:srgbClr val="4D4D4D"/>
                </a:solidFill>
                <a:cs typeface="Calibri"/>
              </a:rPr>
              <a:t>and </a:t>
            </a:r>
            <a:r>
              <a:rPr lang="en-GB" sz="1400" spc="5" dirty="0">
                <a:solidFill>
                  <a:srgbClr val="4D4D4D"/>
                </a:solidFill>
                <a:cs typeface="Calibri"/>
              </a:rPr>
              <a:t>the accompanying oral presentation contain forward-looking statements within the meaning of the “safe </a:t>
            </a:r>
            <a:r>
              <a:rPr lang="en-GB" sz="1400" spc="5" dirty="0" err="1">
                <a:solidFill>
                  <a:srgbClr val="4D4D4D"/>
                </a:solidFill>
                <a:cs typeface="Calibri"/>
              </a:rPr>
              <a:t>harbor</a:t>
            </a:r>
            <a:r>
              <a:rPr lang="en-GB" sz="1400" spc="5" dirty="0">
                <a:solidFill>
                  <a:srgbClr val="4D4D4D"/>
                </a:solidFill>
                <a:cs typeface="Calibri"/>
              </a:rPr>
              <a:t>” provisions of The Private Securities Litigation Reform Act of 1995, </a:t>
            </a:r>
            <a:r>
              <a:rPr lang="en-GB" sz="1400" dirty="0">
                <a:solidFill>
                  <a:srgbClr val="4D4D4D"/>
                </a:solidFill>
                <a:cs typeface="Calibri"/>
              </a:rPr>
              <a:t>including, but not limited to, </a:t>
            </a:r>
            <a:r>
              <a:rPr lang="en-GB" sz="1400" spc="5" dirty="0">
                <a:solidFill>
                  <a:srgbClr val="4D4D4D"/>
                </a:solidFill>
                <a:cs typeface="Calibri"/>
              </a:rPr>
              <a:t>statements about the Company’s anticipated cash runway; </a:t>
            </a:r>
            <a:r>
              <a:rPr lang="en-US" sz="1400" spc="5" dirty="0">
                <a:solidFill>
                  <a:srgbClr val="4D4D4D"/>
                </a:solidFill>
                <a:cs typeface="Calibri"/>
              </a:rPr>
              <a:t>the safety, therapeutic potential and commercial opportunity of AUTO1, AUTO3 and AUTO4 and the future clinical development of AUTO1, AUTO3 and AUTO4 including progress, expectations as to the reporting of data, conduct and timing; the Company’s plans to partner AUTO3, the Company's plans to develop and commercialize its other product candidates and next generation programs including statements regarding the timing of initiation, completion of enrollment and availability of data from the Company’s current preclinical studies and clinical trials; the impact of the ongoing COVID-19 pandemic on the Company’s business and clinical trials; and the Company’s commercialization, marketing and manufacturing capabilities and strategy</a:t>
            </a:r>
            <a:r>
              <a:rPr lang="en-GB" sz="1400" spc="5" dirty="0">
                <a:solidFill>
                  <a:srgbClr val="4D4D4D"/>
                </a:solidFill>
                <a:cs typeface="Calibri"/>
              </a:rPr>
              <a:t>. All statements other than statements of historical fact contained in this presentation, including statements regarding the Company’s future results of operations and financial position, business strategy and plans and objectives of  management for future operations, are forward-looking statements. In some cases, you can identify forward-looking statements by terms such as “may,” “should,” “expects,” “plans,” “anticipates,” “could,” “intends,” “target,” “projects,” “contemplates,” “believes,” “estimates,” “predicts,” “potential” or “continue” or the negative of these terms or other similar expressions. These statements involve known and unknown </a:t>
            </a:r>
            <a:r>
              <a:rPr lang="en-GB" sz="1400" dirty="0">
                <a:solidFill>
                  <a:srgbClr val="4D4D4D"/>
                </a:solidFill>
                <a:cs typeface="Calibri"/>
              </a:rPr>
              <a:t>risks, </a:t>
            </a:r>
            <a:r>
              <a:rPr lang="en-GB" sz="1400" spc="5" dirty="0">
                <a:solidFill>
                  <a:srgbClr val="4D4D4D"/>
                </a:solidFill>
                <a:cs typeface="Calibri"/>
              </a:rPr>
              <a:t>uncertainties and other important factors that </a:t>
            </a:r>
            <a:r>
              <a:rPr lang="en-GB" sz="1400" spc="10" dirty="0">
                <a:solidFill>
                  <a:srgbClr val="4D4D4D"/>
                </a:solidFill>
                <a:cs typeface="Calibri"/>
              </a:rPr>
              <a:t>may </a:t>
            </a:r>
            <a:r>
              <a:rPr lang="en-GB" sz="1400" spc="5" dirty="0">
                <a:solidFill>
                  <a:srgbClr val="4D4D4D"/>
                </a:solidFill>
                <a:cs typeface="Calibri"/>
              </a:rPr>
              <a:t>cause the Company’s actual </a:t>
            </a:r>
            <a:r>
              <a:rPr lang="en-GB" sz="1400" dirty="0">
                <a:solidFill>
                  <a:srgbClr val="4D4D4D"/>
                </a:solidFill>
                <a:cs typeface="Calibri"/>
              </a:rPr>
              <a:t>results, </a:t>
            </a:r>
            <a:r>
              <a:rPr lang="en-GB" sz="1400" spc="5" dirty="0">
                <a:solidFill>
                  <a:srgbClr val="4D4D4D"/>
                </a:solidFill>
                <a:cs typeface="Calibri"/>
              </a:rPr>
              <a:t>performance or achievements to be materially </a:t>
            </a:r>
            <a:r>
              <a:rPr lang="en-GB" sz="1400" dirty="0">
                <a:solidFill>
                  <a:srgbClr val="4D4D4D"/>
                </a:solidFill>
                <a:cs typeface="Calibri"/>
              </a:rPr>
              <a:t>different from </a:t>
            </a:r>
            <a:r>
              <a:rPr lang="en-GB" sz="1400" spc="5" dirty="0">
                <a:solidFill>
                  <a:srgbClr val="4D4D4D"/>
                </a:solidFill>
                <a:cs typeface="Calibri"/>
              </a:rPr>
              <a:t>any </a:t>
            </a:r>
            <a:r>
              <a:rPr lang="en-GB" sz="1400" dirty="0">
                <a:solidFill>
                  <a:srgbClr val="4D4D4D"/>
                </a:solidFill>
                <a:cs typeface="Calibri"/>
              </a:rPr>
              <a:t>future results, </a:t>
            </a:r>
            <a:r>
              <a:rPr lang="en-GB" sz="1400" spc="5" dirty="0">
                <a:solidFill>
                  <a:srgbClr val="4D4D4D"/>
                </a:solidFill>
                <a:cs typeface="Calibri"/>
              </a:rPr>
              <a:t>performance or achievements expressed or </a:t>
            </a:r>
            <a:r>
              <a:rPr lang="en-GB" sz="1400" dirty="0">
                <a:solidFill>
                  <a:srgbClr val="4D4D4D"/>
                </a:solidFill>
                <a:cs typeface="Calibri"/>
              </a:rPr>
              <a:t>implied </a:t>
            </a:r>
            <a:r>
              <a:rPr lang="en-GB" sz="1400" spc="5" dirty="0">
                <a:solidFill>
                  <a:srgbClr val="4D4D4D"/>
                </a:solidFill>
                <a:cs typeface="Calibri"/>
              </a:rPr>
              <a:t>by the forward-looking statements. Factors that may cause actual results to differ materially from any future results expressed or implied by any forward-looking statements include the risks described in the “Risk Factors” section of the Company’s Annual Report on Form 20-F for the year ended December 31, </a:t>
            </a:r>
            <a:r>
              <a:rPr lang="en-GB" sz="1400" dirty="0">
                <a:solidFill>
                  <a:srgbClr val="4D4D4D"/>
                </a:solidFill>
                <a:cs typeface="Calibri"/>
              </a:rPr>
              <a:t>2019, as amended, </a:t>
            </a:r>
            <a:r>
              <a:rPr lang="en-GB" sz="1400" spc="5" dirty="0">
                <a:solidFill>
                  <a:srgbClr val="4D4D4D"/>
                </a:solidFill>
                <a:cs typeface="Calibri"/>
              </a:rPr>
              <a:t>as well as those set forth from time to time in the Company’s subsequent SEC filings, available at </a:t>
            </a:r>
            <a:r>
              <a:rPr lang="en-GB" sz="1400" spc="5" dirty="0">
                <a:solidFill>
                  <a:srgbClr val="4D4D4D"/>
                </a:solidFill>
                <a:cs typeface="Calibri"/>
                <a:hlinkClick r:id="rId2"/>
              </a:rPr>
              <a:t>www.sec.gov</a:t>
            </a:r>
            <a:r>
              <a:rPr lang="en-GB" sz="1400" spc="5" dirty="0">
                <a:solidFill>
                  <a:srgbClr val="4D4D4D"/>
                </a:solidFill>
                <a:cs typeface="Calibri"/>
              </a:rPr>
              <a:t>. </a:t>
            </a:r>
            <a:r>
              <a:rPr lang="en-US" sz="1400" spc="5" dirty="0">
                <a:solidFill>
                  <a:srgbClr val="4D4D4D"/>
                </a:solidFill>
                <a:cs typeface="Calibri"/>
              </a:rPr>
              <a:t>All information contained herein is as of the date of the presentation, and the Company undertakes no obligation to publicly update any forward-looking statement, whether as a result of new information, future events, or otherwise, except as required by law. </a:t>
            </a:r>
            <a:r>
              <a:rPr lang="en-GB" sz="1400" spc="5" dirty="0">
                <a:solidFill>
                  <a:srgbClr val="4D4D4D"/>
                </a:solidFill>
                <a:cs typeface="Calibri"/>
              </a:rPr>
              <a:t>You </a:t>
            </a:r>
            <a:r>
              <a:rPr lang="en-GB" sz="1400" dirty="0">
                <a:solidFill>
                  <a:srgbClr val="4D4D4D"/>
                </a:solidFill>
                <a:cs typeface="Calibri"/>
              </a:rPr>
              <a:t>should, </a:t>
            </a:r>
            <a:r>
              <a:rPr lang="en-GB" sz="1400" spc="5" dirty="0">
                <a:solidFill>
                  <a:srgbClr val="4D4D4D"/>
                </a:solidFill>
                <a:cs typeface="Calibri"/>
              </a:rPr>
              <a:t>therefore, </a:t>
            </a:r>
            <a:r>
              <a:rPr lang="en-GB" sz="1400" dirty="0">
                <a:solidFill>
                  <a:srgbClr val="4D4D4D"/>
                </a:solidFill>
                <a:cs typeface="Calibri"/>
              </a:rPr>
              <a:t>not rely </a:t>
            </a:r>
            <a:r>
              <a:rPr lang="en-GB" sz="1400" spc="10" dirty="0">
                <a:solidFill>
                  <a:srgbClr val="4D4D4D"/>
                </a:solidFill>
                <a:cs typeface="Calibri"/>
              </a:rPr>
              <a:t>on </a:t>
            </a:r>
            <a:r>
              <a:rPr lang="en-GB" sz="1400" spc="5" dirty="0">
                <a:solidFill>
                  <a:srgbClr val="4D4D4D"/>
                </a:solidFill>
                <a:cs typeface="Calibri"/>
              </a:rPr>
              <a:t>these </a:t>
            </a:r>
            <a:r>
              <a:rPr lang="en-GB" sz="1400" dirty="0">
                <a:solidFill>
                  <a:srgbClr val="4D4D4D"/>
                </a:solidFill>
                <a:cs typeface="Calibri"/>
              </a:rPr>
              <a:t>forward-looking </a:t>
            </a:r>
            <a:r>
              <a:rPr lang="en-GB" sz="1400" spc="5" dirty="0">
                <a:solidFill>
                  <a:srgbClr val="4D4D4D"/>
                </a:solidFill>
                <a:cs typeface="Calibri"/>
              </a:rPr>
              <a:t>statements </a:t>
            </a:r>
            <a:r>
              <a:rPr lang="en-GB" sz="1400" spc="25" dirty="0">
                <a:solidFill>
                  <a:srgbClr val="4D4D4D"/>
                </a:solidFill>
                <a:cs typeface="Calibri"/>
              </a:rPr>
              <a:t>as </a:t>
            </a:r>
            <a:r>
              <a:rPr lang="en-GB" sz="1400" spc="5" dirty="0">
                <a:solidFill>
                  <a:srgbClr val="4D4D4D"/>
                </a:solidFill>
                <a:cs typeface="Calibri"/>
              </a:rPr>
              <a:t>representing the Company’s views as of any date </a:t>
            </a:r>
            <a:r>
              <a:rPr lang="en-GB" sz="1400" dirty="0">
                <a:solidFill>
                  <a:srgbClr val="4D4D4D"/>
                </a:solidFill>
                <a:cs typeface="Calibri"/>
              </a:rPr>
              <a:t>subsequent </a:t>
            </a:r>
            <a:r>
              <a:rPr lang="en-GB" sz="1400" spc="5" dirty="0">
                <a:solidFill>
                  <a:srgbClr val="4D4D4D"/>
                </a:solidFill>
                <a:cs typeface="Calibri"/>
              </a:rPr>
              <a:t>to the date of </a:t>
            </a:r>
            <a:r>
              <a:rPr lang="en-GB" sz="1400" dirty="0">
                <a:solidFill>
                  <a:srgbClr val="4D4D4D"/>
                </a:solidFill>
                <a:cs typeface="Calibri"/>
              </a:rPr>
              <a:t>this</a:t>
            </a:r>
            <a:r>
              <a:rPr lang="en-GB" sz="1400" spc="60" dirty="0">
                <a:solidFill>
                  <a:srgbClr val="4D4D4D"/>
                </a:solidFill>
                <a:cs typeface="Calibri"/>
              </a:rPr>
              <a:t> </a:t>
            </a:r>
            <a:r>
              <a:rPr lang="en-GB" sz="1400" dirty="0">
                <a:solidFill>
                  <a:srgbClr val="4D4D4D"/>
                </a:solidFill>
                <a:cs typeface="Calibri"/>
              </a:rPr>
              <a:t>presentation.</a:t>
            </a:r>
          </a:p>
        </p:txBody>
      </p:sp>
    </p:spTree>
    <p:extLst>
      <p:ext uri="{BB962C8B-B14F-4D97-AF65-F5344CB8AC3E}">
        <p14:creationId xmlns:p14="http://schemas.microsoft.com/office/powerpoint/2010/main" val="1126367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Straight Connector 104">
            <a:extLst>
              <a:ext uri="{FF2B5EF4-FFF2-40B4-BE49-F238E27FC236}">
                <a16:creationId xmlns:a16="http://schemas.microsoft.com/office/drawing/2014/main" id="{F77658AB-E23D-46C5-AFE9-F254EE4EC450}"/>
              </a:ext>
            </a:extLst>
          </p:cNvPr>
          <p:cNvCxnSpPr>
            <a:cxnSpLocks/>
          </p:cNvCxnSpPr>
          <p:nvPr/>
        </p:nvCxnSpPr>
        <p:spPr>
          <a:xfrm flipV="1">
            <a:off x="798756" y="1566174"/>
            <a:ext cx="0" cy="428126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38B6909D-F1FA-4F7B-BF1F-E24804773E9C}"/>
              </a:ext>
            </a:extLst>
          </p:cNvPr>
          <p:cNvSpPr/>
          <p:nvPr/>
        </p:nvSpPr>
        <p:spPr>
          <a:xfrm>
            <a:off x="798754" y="4794990"/>
            <a:ext cx="10524969" cy="340872"/>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8" name="Straight Connector 107">
            <a:extLst>
              <a:ext uri="{FF2B5EF4-FFF2-40B4-BE49-F238E27FC236}">
                <a16:creationId xmlns:a16="http://schemas.microsoft.com/office/drawing/2014/main" id="{3D2C7632-1975-4950-B78B-5215C9747572}"/>
              </a:ext>
            </a:extLst>
          </p:cNvPr>
          <p:cNvCxnSpPr>
            <a:cxnSpLocks/>
          </p:cNvCxnSpPr>
          <p:nvPr/>
        </p:nvCxnSpPr>
        <p:spPr>
          <a:xfrm>
            <a:off x="798754" y="3350238"/>
            <a:ext cx="1049016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9" name="Title 1">
            <a:extLst>
              <a:ext uri="{FF2B5EF4-FFF2-40B4-BE49-F238E27FC236}">
                <a16:creationId xmlns:a16="http://schemas.microsoft.com/office/drawing/2014/main" id="{99CCC7FB-A324-C740-A6B7-2DCD0B916DFE}"/>
              </a:ext>
            </a:extLst>
          </p:cNvPr>
          <p:cNvSpPr>
            <a:spLocks noGrp="1"/>
          </p:cNvSpPr>
          <p:nvPr>
            <p:ph type="title"/>
          </p:nvPr>
        </p:nvSpPr>
        <p:spPr>
          <a:xfrm>
            <a:off x="718556" y="325224"/>
            <a:ext cx="9103822" cy="1325563"/>
          </a:xfrm>
        </p:spPr>
        <p:txBody>
          <a:bodyPr/>
          <a:lstStyle/>
          <a:p>
            <a:r>
              <a:rPr lang="en-US" dirty="0">
                <a:latin typeface="+mn-lt"/>
              </a:rPr>
              <a:t>F</a:t>
            </a:r>
            <a:r>
              <a:rPr lang="en-GB" dirty="0">
                <a:latin typeface="+mn-lt"/>
              </a:rPr>
              <a:t>inancial summary</a:t>
            </a:r>
            <a:endParaRPr lang="en-GB" sz="2200" dirty="0">
              <a:latin typeface="+mn-lt"/>
            </a:endParaRPr>
          </a:p>
        </p:txBody>
      </p:sp>
      <p:sp>
        <p:nvSpPr>
          <p:cNvPr id="2" name="TextBox 1">
            <a:extLst>
              <a:ext uri="{FF2B5EF4-FFF2-40B4-BE49-F238E27FC236}">
                <a16:creationId xmlns:a16="http://schemas.microsoft.com/office/drawing/2014/main" id="{A5F9F37D-65A3-46C7-B00B-03D80B28E0AA}"/>
              </a:ext>
            </a:extLst>
          </p:cNvPr>
          <p:cNvSpPr txBox="1"/>
          <p:nvPr/>
        </p:nvSpPr>
        <p:spPr>
          <a:xfrm>
            <a:off x="4600575" y="6215418"/>
            <a:ext cx="38714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CB8"/>
                </a:solidFill>
                <a:effectLst/>
                <a:uLnTx/>
                <a:uFillTx/>
                <a:ea typeface="+mn-ea"/>
                <a:cs typeface="+mn-cs"/>
              </a:rPr>
              <a:t>Cash runway into H1 2023</a:t>
            </a:r>
            <a:endParaRPr kumimoji="0" lang="en-GB" sz="1800" b="1" i="0" u="none" strike="noStrike" kern="1200" cap="none" spc="0" normalizeH="0" baseline="0" noProof="0" dirty="0">
              <a:ln>
                <a:noFill/>
              </a:ln>
              <a:solidFill>
                <a:srgbClr val="00ACB8"/>
              </a:solidFill>
              <a:effectLst/>
              <a:uLnTx/>
              <a:uFillTx/>
              <a:ea typeface="+mn-ea"/>
              <a:cs typeface="+mn-cs"/>
            </a:endParaRPr>
          </a:p>
        </p:txBody>
      </p:sp>
      <p:cxnSp>
        <p:nvCxnSpPr>
          <p:cNvPr id="99" name="Straight Connector 98">
            <a:extLst>
              <a:ext uri="{FF2B5EF4-FFF2-40B4-BE49-F238E27FC236}">
                <a16:creationId xmlns:a16="http://schemas.microsoft.com/office/drawing/2014/main" id="{E820D921-44EF-47C2-BB48-94163DA4D821}"/>
              </a:ext>
            </a:extLst>
          </p:cNvPr>
          <p:cNvCxnSpPr>
            <a:cxnSpLocks/>
          </p:cNvCxnSpPr>
          <p:nvPr/>
        </p:nvCxnSpPr>
        <p:spPr>
          <a:xfrm>
            <a:off x="798754" y="1789364"/>
            <a:ext cx="1051843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9AF775A-6820-44A4-8C03-6C92E20EA61F}"/>
              </a:ext>
            </a:extLst>
          </p:cNvPr>
          <p:cNvCxnSpPr>
            <a:cxnSpLocks/>
          </p:cNvCxnSpPr>
          <p:nvPr/>
        </p:nvCxnSpPr>
        <p:spPr>
          <a:xfrm flipV="1">
            <a:off x="11309444" y="1511926"/>
            <a:ext cx="0" cy="42812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380351D-D050-43D8-8979-83C4C5CCBE13}"/>
              </a:ext>
            </a:extLst>
          </p:cNvPr>
          <p:cNvCxnSpPr>
            <a:cxnSpLocks/>
          </p:cNvCxnSpPr>
          <p:nvPr/>
        </p:nvCxnSpPr>
        <p:spPr>
          <a:xfrm flipV="1">
            <a:off x="7898540" y="1552796"/>
            <a:ext cx="0" cy="427848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FD37816-6269-42FD-AABA-3B5AD1641B68}"/>
              </a:ext>
            </a:extLst>
          </p:cNvPr>
          <p:cNvCxnSpPr>
            <a:cxnSpLocks/>
          </p:cNvCxnSpPr>
          <p:nvPr/>
        </p:nvCxnSpPr>
        <p:spPr>
          <a:xfrm flipV="1">
            <a:off x="5947801" y="1552796"/>
            <a:ext cx="0" cy="427848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7AEA649-7618-40EA-A2FF-CAB38BD2F367}"/>
              </a:ext>
            </a:extLst>
          </p:cNvPr>
          <p:cNvCxnSpPr>
            <a:cxnSpLocks/>
          </p:cNvCxnSpPr>
          <p:nvPr/>
        </p:nvCxnSpPr>
        <p:spPr>
          <a:xfrm flipV="1">
            <a:off x="9644578" y="1552796"/>
            <a:ext cx="0" cy="42784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D7DD041-7CC5-4B7C-972C-79DB931E9736}"/>
              </a:ext>
            </a:extLst>
          </p:cNvPr>
          <p:cNvCxnSpPr>
            <a:cxnSpLocks/>
          </p:cNvCxnSpPr>
          <p:nvPr/>
        </p:nvCxnSpPr>
        <p:spPr>
          <a:xfrm>
            <a:off x="862737" y="2183325"/>
            <a:ext cx="1049771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DE55B29-579E-4A27-8006-90B9EE2E42C6}"/>
              </a:ext>
            </a:extLst>
          </p:cNvPr>
          <p:cNvCxnSpPr>
            <a:cxnSpLocks/>
          </p:cNvCxnSpPr>
          <p:nvPr/>
        </p:nvCxnSpPr>
        <p:spPr>
          <a:xfrm>
            <a:off x="808279" y="2601248"/>
            <a:ext cx="1050523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761A252-D746-46E7-B43F-41BA84AA087B}"/>
              </a:ext>
            </a:extLst>
          </p:cNvPr>
          <p:cNvCxnSpPr>
            <a:cxnSpLocks/>
          </p:cNvCxnSpPr>
          <p:nvPr/>
        </p:nvCxnSpPr>
        <p:spPr>
          <a:xfrm>
            <a:off x="798754" y="2996670"/>
            <a:ext cx="1048229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FBCC3CF-A71C-4C9C-B151-17B2A215D160}"/>
              </a:ext>
            </a:extLst>
          </p:cNvPr>
          <p:cNvCxnSpPr>
            <a:cxnSpLocks/>
          </p:cNvCxnSpPr>
          <p:nvPr/>
        </p:nvCxnSpPr>
        <p:spPr>
          <a:xfrm>
            <a:off x="798754" y="3692042"/>
            <a:ext cx="1050209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22B189E-BC99-4CF8-8388-A450FCEBF5B3}"/>
              </a:ext>
            </a:extLst>
          </p:cNvPr>
          <p:cNvCxnSpPr>
            <a:cxnSpLocks/>
          </p:cNvCxnSpPr>
          <p:nvPr/>
        </p:nvCxnSpPr>
        <p:spPr>
          <a:xfrm>
            <a:off x="798754" y="4066147"/>
            <a:ext cx="1048888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B21787D-885C-4A0F-A80C-7EE878260EA5}"/>
              </a:ext>
            </a:extLst>
          </p:cNvPr>
          <p:cNvCxnSpPr>
            <a:cxnSpLocks/>
          </p:cNvCxnSpPr>
          <p:nvPr/>
        </p:nvCxnSpPr>
        <p:spPr>
          <a:xfrm>
            <a:off x="791007" y="4427000"/>
            <a:ext cx="1049663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77729CA-EC82-448C-9773-E699AF3C6232}"/>
              </a:ext>
            </a:extLst>
          </p:cNvPr>
          <p:cNvCxnSpPr>
            <a:cxnSpLocks/>
          </p:cNvCxnSpPr>
          <p:nvPr/>
        </p:nvCxnSpPr>
        <p:spPr>
          <a:xfrm>
            <a:off x="798754" y="5505174"/>
            <a:ext cx="1048888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8C2C069-8622-4DFD-904D-F9D6DFDEE8D3}"/>
              </a:ext>
            </a:extLst>
          </p:cNvPr>
          <p:cNvCxnSpPr>
            <a:cxnSpLocks/>
          </p:cNvCxnSpPr>
          <p:nvPr/>
        </p:nvCxnSpPr>
        <p:spPr>
          <a:xfrm>
            <a:off x="791007" y="5849598"/>
            <a:ext cx="105045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5C203B0-B8BC-4D1D-91F4-2DD83C9B43E7}"/>
              </a:ext>
            </a:extLst>
          </p:cNvPr>
          <p:cNvSpPr txBox="1"/>
          <p:nvPr/>
        </p:nvSpPr>
        <p:spPr>
          <a:xfrm>
            <a:off x="5440965" y="5869758"/>
            <a:ext cx="6062109" cy="276999"/>
          </a:xfrm>
          <a:prstGeom prst="rect">
            <a:avLst/>
          </a:prstGeom>
          <a:noFill/>
        </p:spPr>
        <p:txBody>
          <a:bodyPr wrap="none" rtlCol="0">
            <a:spAutoFit/>
          </a:bodyPr>
          <a:lstStyle/>
          <a:p>
            <a:r>
              <a:rPr lang="en-US" sz="1200" b="1" dirty="0">
                <a:solidFill>
                  <a:schemeClr val="accent1">
                    <a:lumMod val="50000"/>
                  </a:schemeClr>
                </a:solidFill>
              </a:rPr>
              <a:t>*Not including $123.4m in net proceeds from the sale of ADSs in January and February 2021</a:t>
            </a:r>
            <a:endParaRPr lang="en-GB" dirty="0"/>
          </a:p>
        </p:txBody>
      </p:sp>
      <p:sp>
        <p:nvSpPr>
          <p:cNvPr id="94" name="Rectangle 93">
            <a:extLst>
              <a:ext uri="{FF2B5EF4-FFF2-40B4-BE49-F238E27FC236}">
                <a16:creationId xmlns:a16="http://schemas.microsoft.com/office/drawing/2014/main" id="{A2EEE52C-2E0F-4DA3-A9F9-325CD79CCDF3}"/>
              </a:ext>
            </a:extLst>
          </p:cNvPr>
          <p:cNvSpPr/>
          <p:nvPr/>
        </p:nvSpPr>
        <p:spPr>
          <a:xfrm>
            <a:off x="798755" y="3354208"/>
            <a:ext cx="10502992" cy="343950"/>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7A24DAB0-F638-4394-AD01-510481F3446D}"/>
              </a:ext>
            </a:extLst>
          </p:cNvPr>
          <p:cNvSpPr/>
          <p:nvPr/>
        </p:nvSpPr>
        <p:spPr>
          <a:xfrm>
            <a:off x="791007" y="1788315"/>
            <a:ext cx="10518259" cy="415504"/>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2DD61E38-37DD-4BC7-AFE1-1B7ED6E816ED}"/>
              </a:ext>
            </a:extLst>
          </p:cNvPr>
          <p:cNvSpPr/>
          <p:nvPr/>
        </p:nvSpPr>
        <p:spPr>
          <a:xfrm>
            <a:off x="798755" y="2601248"/>
            <a:ext cx="10510511" cy="395421"/>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292D6DD2-6593-4A2E-ACF3-F860B0C97B88}"/>
              </a:ext>
            </a:extLst>
          </p:cNvPr>
          <p:cNvSpPr/>
          <p:nvPr/>
        </p:nvSpPr>
        <p:spPr>
          <a:xfrm>
            <a:off x="806274" y="4073641"/>
            <a:ext cx="10502992" cy="352882"/>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D776F810-857F-4219-99FB-7B157CF0B220}"/>
              </a:ext>
            </a:extLst>
          </p:cNvPr>
          <p:cNvSpPr/>
          <p:nvPr/>
        </p:nvSpPr>
        <p:spPr>
          <a:xfrm>
            <a:off x="798754" y="5506567"/>
            <a:ext cx="10510512" cy="340872"/>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3" name="Straight Connector 112">
            <a:extLst>
              <a:ext uri="{FF2B5EF4-FFF2-40B4-BE49-F238E27FC236}">
                <a16:creationId xmlns:a16="http://schemas.microsoft.com/office/drawing/2014/main" id="{CF6159A4-BBBA-4E90-A700-4265BDE2CEE0}"/>
              </a:ext>
            </a:extLst>
          </p:cNvPr>
          <p:cNvCxnSpPr>
            <a:cxnSpLocks/>
          </p:cNvCxnSpPr>
          <p:nvPr/>
        </p:nvCxnSpPr>
        <p:spPr>
          <a:xfrm>
            <a:off x="806274" y="4794990"/>
            <a:ext cx="1045842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D47A724-569B-4AA7-981A-DAEEB0FB1DDD}"/>
              </a:ext>
            </a:extLst>
          </p:cNvPr>
          <p:cNvCxnSpPr>
            <a:cxnSpLocks/>
          </p:cNvCxnSpPr>
          <p:nvPr/>
        </p:nvCxnSpPr>
        <p:spPr>
          <a:xfrm>
            <a:off x="798754" y="5139414"/>
            <a:ext cx="1047381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9" name="Table 4">
            <a:extLst>
              <a:ext uri="{FF2B5EF4-FFF2-40B4-BE49-F238E27FC236}">
                <a16:creationId xmlns:a16="http://schemas.microsoft.com/office/drawing/2014/main" id="{C4B1D1A5-0A4E-4A58-B614-F78A81EC962D}"/>
              </a:ext>
            </a:extLst>
          </p:cNvPr>
          <p:cNvGraphicFramePr>
            <a:graphicFrameLocks noGrp="1"/>
          </p:cNvGraphicFramePr>
          <p:nvPr>
            <p:extLst>
              <p:ext uri="{D42A27DB-BD31-4B8C-83A1-F6EECF244321}">
                <p14:modId xmlns:p14="http://schemas.microsoft.com/office/powerpoint/2010/main" val="2251223279"/>
              </p:ext>
            </p:extLst>
          </p:nvPr>
        </p:nvGraphicFramePr>
        <p:xfrm>
          <a:off x="861845" y="1511926"/>
          <a:ext cx="10455348" cy="4337676"/>
        </p:xfrm>
        <a:graphic>
          <a:graphicData uri="http://schemas.openxmlformats.org/drawingml/2006/table">
            <a:tbl>
              <a:tblPr firstRow="1" bandRow="1">
                <a:tableStyleId>{2D5ABB26-0587-4C30-8999-92F81FD0307C}</a:tableStyleId>
              </a:tblPr>
              <a:tblGrid>
                <a:gridCol w="5147069">
                  <a:extLst>
                    <a:ext uri="{9D8B030D-6E8A-4147-A177-3AD203B41FA5}">
                      <a16:colId xmlns:a16="http://schemas.microsoft.com/office/drawing/2014/main" val="3983264935"/>
                    </a:ext>
                  </a:extLst>
                </a:gridCol>
                <a:gridCol w="1940768">
                  <a:extLst>
                    <a:ext uri="{9D8B030D-6E8A-4147-A177-3AD203B41FA5}">
                      <a16:colId xmlns:a16="http://schemas.microsoft.com/office/drawing/2014/main" val="1872875976"/>
                    </a:ext>
                  </a:extLst>
                </a:gridCol>
                <a:gridCol w="1660849">
                  <a:extLst>
                    <a:ext uri="{9D8B030D-6E8A-4147-A177-3AD203B41FA5}">
                      <a16:colId xmlns:a16="http://schemas.microsoft.com/office/drawing/2014/main" val="1411788816"/>
                    </a:ext>
                  </a:extLst>
                </a:gridCol>
                <a:gridCol w="1706662">
                  <a:extLst>
                    <a:ext uri="{9D8B030D-6E8A-4147-A177-3AD203B41FA5}">
                      <a16:colId xmlns:a16="http://schemas.microsoft.com/office/drawing/2014/main" val="72743725"/>
                    </a:ext>
                  </a:extLst>
                </a:gridCol>
              </a:tblGrid>
              <a:tr h="361473">
                <a:tc>
                  <a:txBody>
                    <a:bodyPr/>
                    <a:lstStyle/>
                    <a:p>
                      <a:r>
                        <a:rPr lang="en-US" sz="1400" b="1" dirty="0">
                          <a:latin typeface="+mn-lt"/>
                        </a:rPr>
                        <a:t>USD m</a:t>
                      </a:r>
                      <a:endParaRPr lang="en-GB" sz="1400" b="1" dirty="0">
                        <a:latin typeface="+mn-lt"/>
                      </a:endParaRPr>
                    </a:p>
                  </a:txBody>
                  <a:tcPr/>
                </a:tc>
                <a:tc>
                  <a:txBody>
                    <a:bodyPr/>
                    <a:lstStyle/>
                    <a:p>
                      <a:pPr algn="ctr"/>
                      <a:r>
                        <a:rPr lang="en-US" sz="1400" b="1" dirty="0">
                          <a:latin typeface="+mn-lt"/>
                        </a:rPr>
                        <a:t>FY 2020</a:t>
                      </a:r>
                      <a:endParaRPr lang="en-GB" sz="1400" b="1" dirty="0">
                        <a:latin typeface="+mn-lt"/>
                      </a:endParaRPr>
                    </a:p>
                  </a:txBody>
                  <a:tcPr/>
                </a:tc>
                <a:tc>
                  <a:txBody>
                    <a:bodyPr/>
                    <a:lstStyle/>
                    <a:p>
                      <a:pPr algn="ctr"/>
                      <a:r>
                        <a:rPr lang="en-US" sz="1400" b="1" dirty="0">
                          <a:latin typeface="+mn-lt"/>
                        </a:rPr>
                        <a:t>FY 2019</a:t>
                      </a:r>
                      <a:endParaRPr lang="en-GB" sz="1400" b="1" dirty="0">
                        <a:latin typeface="+mn-lt"/>
                      </a:endParaRPr>
                    </a:p>
                  </a:txBody>
                  <a:tcPr/>
                </a:tc>
                <a:tc>
                  <a:txBody>
                    <a:bodyPr/>
                    <a:lstStyle/>
                    <a:p>
                      <a:pPr algn="ctr"/>
                      <a:r>
                        <a:rPr lang="en-US" sz="1400" b="1" dirty="0">
                          <a:latin typeface="+mn-lt"/>
                        </a:rPr>
                        <a:t>Variance</a:t>
                      </a:r>
                      <a:endParaRPr lang="en-GB" sz="1400" b="1" dirty="0">
                        <a:latin typeface="+mn-lt"/>
                      </a:endParaRPr>
                    </a:p>
                  </a:txBody>
                  <a:tcPr/>
                </a:tc>
                <a:extLst>
                  <a:ext uri="{0D108BD9-81ED-4DB2-BD59-A6C34878D82A}">
                    <a16:rowId xmlns:a16="http://schemas.microsoft.com/office/drawing/2014/main" val="2921494896"/>
                  </a:ext>
                </a:extLst>
              </a:tr>
              <a:tr h="361473">
                <a:tc>
                  <a:txBody>
                    <a:bodyPr/>
                    <a:lstStyle/>
                    <a:p>
                      <a:r>
                        <a:rPr lang="en-US" sz="1400" dirty="0">
                          <a:latin typeface="+mn-lt"/>
                        </a:rPr>
                        <a:t>Grant Income</a:t>
                      </a:r>
                      <a:endParaRPr lang="en-GB" sz="1400" dirty="0">
                        <a:latin typeface="+mn-lt"/>
                      </a:endParaRPr>
                    </a:p>
                  </a:txBody>
                  <a:tcPr/>
                </a:tc>
                <a:tc>
                  <a:txBody>
                    <a:bodyPr/>
                    <a:lstStyle/>
                    <a:p>
                      <a:pPr algn="r"/>
                      <a:r>
                        <a:rPr lang="en-US" sz="1400" dirty="0">
                          <a:latin typeface="+mn-lt"/>
                        </a:rPr>
                        <a:t>1.5</a:t>
                      </a:r>
                    </a:p>
                  </a:txBody>
                  <a:tcPr/>
                </a:tc>
                <a:tc>
                  <a:txBody>
                    <a:bodyPr/>
                    <a:lstStyle/>
                    <a:p>
                      <a:pPr algn="r"/>
                      <a:r>
                        <a:rPr lang="en-US" sz="1400" dirty="0">
                          <a:latin typeface="+mn-lt"/>
                        </a:rPr>
                        <a:t>2.9</a:t>
                      </a:r>
                      <a:endParaRPr lang="en-GB" sz="1400" dirty="0">
                        <a:latin typeface="+mn-lt"/>
                      </a:endParaRPr>
                    </a:p>
                  </a:txBody>
                  <a:tcPr/>
                </a:tc>
                <a:tc>
                  <a:txBody>
                    <a:bodyPr/>
                    <a:lstStyle/>
                    <a:p>
                      <a:pPr algn="r"/>
                      <a:r>
                        <a:rPr lang="en-US" sz="1400" dirty="0">
                          <a:latin typeface="+mn-lt"/>
                        </a:rPr>
                        <a:t>(1.4)</a:t>
                      </a:r>
                      <a:endParaRPr lang="en-GB" sz="1400" dirty="0">
                        <a:latin typeface="+mn-lt"/>
                      </a:endParaRPr>
                    </a:p>
                  </a:txBody>
                  <a:tcPr/>
                </a:tc>
                <a:extLst>
                  <a:ext uri="{0D108BD9-81ED-4DB2-BD59-A6C34878D82A}">
                    <a16:rowId xmlns:a16="http://schemas.microsoft.com/office/drawing/2014/main" val="1673559699"/>
                  </a:ext>
                </a:extLst>
              </a:tr>
              <a:tr h="361473">
                <a:tc>
                  <a:txBody>
                    <a:bodyPr/>
                    <a:lstStyle/>
                    <a:p>
                      <a:r>
                        <a:rPr lang="en-US" sz="1400" dirty="0">
                          <a:latin typeface="+mn-lt"/>
                        </a:rPr>
                        <a:t>License Income</a:t>
                      </a:r>
                      <a:endParaRPr lang="en-GB" sz="1400" dirty="0">
                        <a:latin typeface="+mn-lt"/>
                      </a:endParaRPr>
                    </a:p>
                  </a:txBody>
                  <a:tcPr/>
                </a:tc>
                <a:tc>
                  <a:txBody>
                    <a:bodyPr/>
                    <a:lstStyle/>
                    <a:p>
                      <a:pPr algn="r"/>
                      <a:r>
                        <a:rPr lang="en-US" sz="1400" dirty="0">
                          <a:latin typeface="+mn-lt"/>
                        </a:rPr>
                        <a:t>0.2</a:t>
                      </a:r>
                      <a:endParaRPr lang="en-GB" sz="1400" dirty="0">
                        <a:latin typeface="+mn-lt"/>
                      </a:endParaRPr>
                    </a:p>
                  </a:txBody>
                  <a:tcPr/>
                </a:tc>
                <a:tc>
                  <a:txBody>
                    <a:bodyPr/>
                    <a:lstStyle/>
                    <a:p>
                      <a:pPr algn="r"/>
                      <a:r>
                        <a:rPr lang="en-US" sz="1400" dirty="0">
                          <a:latin typeface="+mn-lt"/>
                        </a:rPr>
                        <a:t>-</a:t>
                      </a:r>
                      <a:endParaRPr lang="en-GB" sz="1400" dirty="0">
                        <a:latin typeface="+mn-lt"/>
                      </a:endParaRPr>
                    </a:p>
                  </a:txBody>
                  <a:tcPr/>
                </a:tc>
                <a:tc>
                  <a:txBody>
                    <a:bodyPr/>
                    <a:lstStyle/>
                    <a:p>
                      <a:pPr algn="r"/>
                      <a:r>
                        <a:rPr lang="en-US" sz="1400" dirty="0">
                          <a:latin typeface="+mn-lt"/>
                        </a:rPr>
                        <a:t>0.2</a:t>
                      </a:r>
                      <a:endParaRPr lang="en-GB" sz="1400" dirty="0">
                        <a:latin typeface="+mn-lt"/>
                      </a:endParaRPr>
                    </a:p>
                  </a:txBody>
                  <a:tcPr/>
                </a:tc>
                <a:extLst>
                  <a:ext uri="{0D108BD9-81ED-4DB2-BD59-A6C34878D82A}">
                    <a16:rowId xmlns:a16="http://schemas.microsoft.com/office/drawing/2014/main" val="1199805449"/>
                  </a:ext>
                </a:extLst>
              </a:tr>
              <a:tr h="361473">
                <a:tc>
                  <a:txBody>
                    <a:bodyPr/>
                    <a:lstStyle/>
                    <a:p>
                      <a:r>
                        <a:rPr lang="en-US" sz="1400" dirty="0">
                          <a:latin typeface="+mn-lt"/>
                        </a:rPr>
                        <a:t>R&amp;D</a:t>
                      </a:r>
                      <a:endParaRPr lang="en-GB" sz="1400" dirty="0">
                        <a:latin typeface="+mn-lt"/>
                      </a:endParaRPr>
                    </a:p>
                  </a:txBody>
                  <a:tcPr/>
                </a:tc>
                <a:tc>
                  <a:txBody>
                    <a:bodyPr/>
                    <a:lstStyle/>
                    <a:p>
                      <a:pPr algn="r"/>
                      <a:r>
                        <a:rPr lang="en-US" sz="1400" dirty="0">
                          <a:latin typeface="+mn-lt"/>
                        </a:rPr>
                        <a:t>(134</a:t>
                      </a:r>
                      <a:r>
                        <a:rPr lang="en-GB" sz="1400" dirty="0">
                          <a:latin typeface="+mn-lt"/>
                        </a:rPr>
                        <a:t>.9)</a:t>
                      </a:r>
                      <a:endParaRPr lang="en-US" sz="1400" dirty="0">
                        <a:latin typeface="+mn-lt"/>
                      </a:endParaRPr>
                    </a:p>
                  </a:txBody>
                  <a:tcPr/>
                </a:tc>
                <a:tc>
                  <a:txBody>
                    <a:bodyPr/>
                    <a:lstStyle/>
                    <a:p>
                      <a:pPr algn="r"/>
                      <a:r>
                        <a:rPr lang="en-US" sz="1400" dirty="0">
                          <a:latin typeface="+mn-lt"/>
                        </a:rPr>
                        <a:t>(105.4)</a:t>
                      </a:r>
                      <a:endParaRPr lang="en-GB" sz="1400" dirty="0">
                        <a:latin typeface="+mn-lt"/>
                      </a:endParaRPr>
                    </a:p>
                  </a:txBody>
                  <a:tcPr/>
                </a:tc>
                <a:tc>
                  <a:txBody>
                    <a:bodyPr/>
                    <a:lstStyle/>
                    <a:p>
                      <a:pPr algn="r"/>
                      <a:r>
                        <a:rPr lang="en-US" sz="1400" dirty="0">
                          <a:latin typeface="+mn-lt"/>
                        </a:rPr>
                        <a:t>(29.5)</a:t>
                      </a:r>
                      <a:endParaRPr lang="en-GB" sz="1400" dirty="0">
                        <a:latin typeface="+mn-lt"/>
                      </a:endParaRPr>
                    </a:p>
                  </a:txBody>
                  <a:tcPr/>
                </a:tc>
                <a:extLst>
                  <a:ext uri="{0D108BD9-81ED-4DB2-BD59-A6C34878D82A}">
                    <a16:rowId xmlns:a16="http://schemas.microsoft.com/office/drawing/2014/main" val="94526073"/>
                  </a:ext>
                </a:extLst>
              </a:tr>
              <a:tr h="361473">
                <a:tc>
                  <a:txBody>
                    <a:bodyPr/>
                    <a:lstStyle/>
                    <a:p>
                      <a:r>
                        <a:rPr lang="en-US" sz="1400" dirty="0">
                          <a:latin typeface="+mn-lt"/>
                        </a:rPr>
                        <a:t>G&amp;A</a:t>
                      </a:r>
                      <a:endParaRPr lang="en-GB" sz="1400" dirty="0">
                        <a:latin typeface="+mn-lt"/>
                      </a:endParaRPr>
                    </a:p>
                  </a:txBody>
                  <a:tcPr/>
                </a:tc>
                <a:tc>
                  <a:txBody>
                    <a:bodyPr/>
                    <a:lstStyle/>
                    <a:p>
                      <a:pPr algn="r"/>
                      <a:r>
                        <a:rPr lang="en-US" sz="1400" dirty="0">
                          <a:latin typeface="+mn-lt"/>
                        </a:rPr>
                        <a:t>(35.0)</a:t>
                      </a:r>
                      <a:endParaRPr lang="en-GB" sz="1400" dirty="0">
                        <a:latin typeface="+mn-lt"/>
                      </a:endParaRPr>
                    </a:p>
                  </a:txBody>
                  <a:tcPr/>
                </a:tc>
                <a:tc>
                  <a:txBody>
                    <a:bodyPr/>
                    <a:lstStyle/>
                    <a:p>
                      <a:pPr algn="r"/>
                      <a:r>
                        <a:rPr lang="en-US" sz="1400" dirty="0">
                          <a:latin typeface="+mn-lt"/>
                        </a:rPr>
                        <a:t>(39.5)</a:t>
                      </a:r>
                      <a:endParaRPr lang="en-GB" sz="1400" dirty="0">
                        <a:latin typeface="+mn-lt"/>
                      </a:endParaRPr>
                    </a:p>
                  </a:txBody>
                  <a:tcPr/>
                </a:tc>
                <a:tc>
                  <a:txBody>
                    <a:bodyPr/>
                    <a:lstStyle/>
                    <a:p>
                      <a:pPr algn="r"/>
                      <a:r>
                        <a:rPr lang="en-US" sz="1400" dirty="0">
                          <a:latin typeface="+mn-lt"/>
                        </a:rPr>
                        <a:t>  4.5</a:t>
                      </a:r>
                      <a:endParaRPr lang="en-GB" sz="1400" dirty="0">
                        <a:latin typeface="+mn-lt"/>
                      </a:endParaRPr>
                    </a:p>
                  </a:txBody>
                  <a:tcPr/>
                </a:tc>
                <a:extLst>
                  <a:ext uri="{0D108BD9-81ED-4DB2-BD59-A6C34878D82A}">
                    <a16:rowId xmlns:a16="http://schemas.microsoft.com/office/drawing/2014/main" val="648091140"/>
                  </a:ext>
                </a:extLst>
              </a:tr>
              <a:tr h="361473">
                <a:tc>
                  <a:txBody>
                    <a:bodyPr/>
                    <a:lstStyle/>
                    <a:p>
                      <a:r>
                        <a:rPr lang="en-US" sz="1400" dirty="0">
                          <a:latin typeface="+mn-lt"/>
                        </a:rPr>
                        <a:t>Loss on Impairment of Leasehold Improvements</a:t>
                      </a:r>
                      <a:endParaRPr lang="en-GB" sz="1400" dirty="0">
                        <a:latin typeface="+mn-lt"/>
                      </a:endParaRPr>
                    </a:p>
                  </a:txBody>
                  <a:tcPr/>
                </a:tc>
                <a:tc>
                  <a:txBody>
                    <a:bodyPr/>
                    <a:lstStyle/>
                    <a:p>
                      <a:pPr algn="r"/>
                      <a:r>
                        <a:rPr lang="en-US" sz="1400" dirty="0">
                          <a:latin typeface="+mn-lt"/>
                        </a:rPr>
                        <a:t>-</a:t>
                      </a:r>
                      <a:endParaRPr lang="en-GB" sz="1400" dirty="0">
                        <a:latin typeface="+mn-lt"/>
                      </a:endParaRPr>
                    </a:p>
                  </a:txBody>
                  <a:tcPr/>
                </a:tc>
                <a:tc>
                  <a:txBody>
                    <a:bodyPr/>
                    <a:lstStyle/>
                    <a:p>
                      <a:pPr algn="r"/>
                      <a:r>
                        <a:rPr lang="en-US" sz="1400" dirty="0">
                          <a:latin typeface="+mn-lt"/>
                        </a:rPr>
                        <a:t>(4.1)</a:t>
                      </a:r>
                      <a:endParaRPr lang="en-GB" sz="1400" dirty="0">
                        <a:latin typeface="+mn-lt"/>
                      </a:endParaRPr>
                    </a:p>
                  </a:txBody>
                  <a:tcPr/>
                </a:tc>
                <a:tc>
                  <a:txBody>
                    <a:bodyPr/>
                    <a:lstStyle/>
                    <a:p>
                      <a:pPr algn="r"/>
                      <a:r>
                        <a:rPr lang="en-US" sz="1400" dirty="0">
                          <a:latin typeface="+mn-lt"/>
                        </a:rPr>
                        <a:t>  4.1</a:t>
                      </a:r>
                      <a:endParaRPr lang="en-GB" sz="1400" dirty="0">
                        <a:latin typeface="+mn-lt"/>
                      </a:endParaRPr>
                    </a:p>
                  </a:txBody>
                  <a:tcPr/>
                </a:tc>
                <a:extLst>
                  <a:ext uri="{0D108BD9-81ED-4DB2-BD59-A6C34878D82A}">
                    <a16:rowId xmlns:a16="http://schemas.microsoft.com/office/drawing/2014/main" val="1228897072"/>
                  </a:ext>
                </a:extLst>
              </a:tr>
              <a:tr h="361473">
                <a:tc>
                  <a:txBody>
                    <a:bodyPr/>
                    <a:lstStyle/>
                    <a:p>
                      <a:r>
                        <a:rPr lang="en-US" sz="1400" dirty="0">
                          <a:latin typeface="+mn-lt"/>
                        </a:rPr>
                        <a:t>Total Op Expense, Net**</a:t>
                      </a:r>
                      <a:endParaRPr lang="en-GB" sz="1400" dirty="0">
                        <a:latin typeface="+mn-lt"/>
                      </a:endParaRPr>
                    </a:p>
                  </a:txBody>
                  <a:tcPr/>
                </a:tc>
                <a:tc>
                  <a:txBody>
                    <a:bodyPr/>
                    <a:lstStyle/>
                    <a:p>
                      <a:pPr algn="r"/>
                      <a:r>
                        <a:rPr lang="en-US" sz="1400" dirty="0">
                          <a:latin typeface="+mn-lt"/>
                        </a:rPr>
                        <a:t>(168.1)</a:t>
                      </a:r>
                      <a:endParaRPr lang="en-GB" sz="1400" dirty="0">
                        <a:latin typeface="+mn-lt"/>
                      </a:endParaRPr>
                    </a:p>
                  </a:txBody>
                  <a:tcPr/>
                </a:tc>
                <a:tc>
                  <a:txBody>
                    <a:bodyPr/>
                    <a:lstStyle/>
                    <a:p>
                      <a:pPr algn="r"/>
                      <a:r>
                        <a:rPr lang="en-US" sz="1400" dirty="0">
                          <a:latin typeface="+mn-lt"/>
                        </a:rPr>
                        <a:t>(146.1)</a:t>
                      </a:r>
                      <a:endParaRPr lang="en-GB" sz="1400" dirty="0">
                        <a:latin typeface="+mn-lt"/>
                      </a:endParaRPr>
                    </a:p>
                  </a:txBody>
                  <a:tcPr/>
                </a:tc>
                <a:tc>
                  <a:txBody>
                    <a:bodyPr/>
                    <a:lstStyle/>
                    <a:p>
                      <a:pPr algn="r"/>
                      <a:r>
                        <a:rPr lang="en-US" sz="1400" dirty="0">
                          <a:latin typeface="+mn-lt"/>
                        </a:rPr>
                        <a:t>(22.0)</a:t>
                      </a:r>
                      <a:endParaRPr lang="en-GB" sz="1400" dirty="0">
                        <a:latin typeface="+mn-lt"/>
                      </a:endParaRPr>
                    </a:p>
                  </a:txBody>
                  <a:tcPr/>
                </a:tc>
                <a:extLst>
                  <a:ext uri="{0D108BD9-81ED-4DB2-BD59-A6C34878D82A}">
                    <a16:rowId xmlns:a16="http://schemas.microsoft.com/office/drawing/2014/main" val="3182111424"/>
                  </a:ext>
                </a:extLst>
              </a:tr>
              <a:tr h="361473">
                <a:tc>
                  <a:txBody>
                    <a:bodyPr/>
                    <a:lstStyle/>
                    <a:p>
                      <a:r>
                        <a:rPr lang="en-US" sz="1400" dirty="0">
                          <a:latin typeface="+mn-lt"/>
                        </a:rPr>
                        <a:t>Interest Income</a:t>
                      </a:r>
                      <a:endParaRPr lang="en-GB" sz="1400" dirty="0">
                        <a:latin typeface="+mn-lt"/>
                      </a:endParaRPr>
                    </a:p>
                  </a:txBody>
                  <a:tcPr/>
                </a:tc>
                <a:tc>
                  <a:txBody>
                    <a:bodyPr/>
                    <a:lstStyle/>
                    <a:p>
                      <a:pPr algn="r"/>
                      <a:r>
                        <a:rPr lang="en-US" sz="1400" dirty="0">
                          <a:latin typeface="+mn-lt"/>
                        </a:rPr>
                        <a:t>0.5</a:t>
                      </a:r>
                      <a:endParaRPr lang="en-GB" sz="1400" dirty="0">
                        <a:latin typeface="+mn-lt"/>
                      </a:endParaRPr>
                    </a:p>
                  </a:txBody>
                  <a:tcPr/>
                </a:tc>
                <a:tc>
                  <a:txBody>
                    <a:bodyPr/>
                    <a:lstStyle/>
                    <a:p>
                      <a:pPr algn="r"/>
                      <a:r>
                        <a:rPr lang="en-US" sz="1400" dirty="0">
                          <a:latin typeface="+mn-lt"/>
                        </a:rPr>
                        <a:t>2.5</a:t>
                      </a:r>
                      <a:endParaRPr lang="en-GB" sz="1400" dirty="0">
                        <a:latin typeface="+mn-lt"/>
                      </a:endParaRPr>
                    </a:p>
                  </a:txBody>
                  <a:tcPr/>
                </a:tc>
                <a:tc>
                  <a:txBody>
                    <a:bodyPr/>
                    <a:lstStyle/>
                    <a:p>
                      <a:pPr algn="r"/>
                      <a:r>
                        <a:rPr lang="en-US" sz="1400" dirty="0">
                          <a:latin typeface="+mn-lt"/>
                        </a:rPr>
                        <a:t>(2.0)</a:t>
                      </a:r>
                      <a:endParaRPr lang="en-GB" sz="1400" dirty="0">
                        <a:latin typeface="+mn-lt"/>
                      </a:endParaRPr>
                    </a:p>
                  </a:txBody>
                  <a:tcPr/>
                </a:tc>
                <a:extLst>
                  <a:ext uri="{0D108BD9-81ED-4DB2-BD59-A6C34878D82A}">
                    <a16:rowId xmlns:a16="http://schemas.microsoft.com/office/drawing/2014/main" val="204117012"/>
                  </a:ext>
                </a:extLst>
              </a:tr>
              <a:tr h="361473">
                <a:tc>
                  <a:txBody>
                    <a:bodyPr/>
                    <a:lstStyle/>
                    <a:p>
                      <a:r>
                        <a:rPr lang="en-US" sz="1400" dirty="0">
                          <a:latin typeface="+mn-lt"/>
                        </a:rPr>
                        <a:t>Other Income</a:t>
                      </a:r>
                      <a:endParaRPr lang="en-GB" sz="1400" dirty="0">
                        <a:latin typeface="+mn-lt"/>
                      </a:endParaRPr>
                    </a:p>
                  </a:txBody>
                  <a:tcPr/>
                </a:tc>
                <a:tc>
                  <a:txBody>
                    <a:bodyPr/>
                    <a:lstStyle/>
                    <a:p>
                      <a:pPr algn="r"/>
                      <a:r>
                        <a:rPr lang="en-US" sz="1400" dirty="0">
                          <a:latin typeface="+mn-lt"/>
                        </a:rPr>
                        <a:t>1.4</a:t>
                      </a:r>
                      <a:endParaRPr lang="en-GB" sz="1400" dirty="0">
                        <a:latin typeface="+mn-lt"/>
                      </a:endParaRPr>
                    </a:p>
                  </a:txBody>
                  <a:tcPr/>
                </a:tc>
                <a:tc>
                  <a:txBody>
                    <a:bodyPr/>
                    <a:lstStyle/>
                    <a:p>
                      <a:pPr algn="r"/>
                      <a:r>
                        <a:rPr lang="en-US" sz="1400" dirty="0">
                          <a:latin typeface="+mn-lt"/>
                        </a:rPr>
                        <a:t>4.5</a:t>
                      </a:r>
                      <a:endParaRPr lang="en-GB" sz="1400" dirty="0">
                        <a:latin typeface="+mn-lt"/>
                      </a:endParaRPr>
                    </a:p>
                  </a:txBody>
                  <a:tcPr/>
                </a:tc>
                <a:tc>
                  <a:txBody>
                    <a:bodyPr/>
                    <a:lstStyle/>
                    <a:p>
                      <a:pPr algn="r"/>
                      <a:r>
                        <a:rPr lang="en-US" sz="1400" dirty="0">
                          <a:latin typeface="+mn-lt"/>
                        </a:rPr>
                        <a:t>(3.1)</a:t>
                      </a:r>
                      <a:endParaRPr lang="en-GB" sz="1400" dirty="0">
                        <a:latin typeface="+mn-lt"/>
                      </a:endParaRPr>
                    </a:p>
                  </a:txBody>
                  <a:tcPr/>
                </a:tc>
                <a:extLst>
                  <a:ext uri="{0D108BD9-81ED-4DB2-BD59-A6C34878D82A}">
                    <a16:rowId xmlns:a16="http://schemas.microsoft.com/office/drawing/2014/main" val="1225366656"/>
                  </a:ext>
                </a:extLst>
              </a:tr>
              <a:tr h="361473">
                <a:tc>
                  <a:txBody>
                    <a:bodyPr/>
                    <a:lstStyle/>
                    <a:p>
                      <a:r>
                        <a:rPr lang="en-US" sz="1400" dirty="0">
                          <a:latin typeface="+mn-lt"/>
                        </a:rPr>
                        <a:t>Tax Benefit</a:t>
                      </a:r>
                      <a:endParaRPr lang="en-GB" sz="1400" dirty="0">
                        <a:latin typeface="+mn-lt"/>
                      </a:endParaRPr>
                    </a:p>
                  </a:txBody>
                  <a:tcPr/>
                </a:tc>
                <a:tc>
                  <a:txBody>
                    <a:bodyPr/>
                    <a:lstStyle/>
                    <a:p>
                      <a:pPr algn="r"/>
                      <a:r>
                        <a:rPr lang="en-US" sz="1400" dirty="0">
                          <a:latin typeface="+mn-lt"/>
                        </a:rPr>
                        <a:t>24.2</a:t>
                      </a:r>
                      <a:endParaRPr lang="en-GB" sz="1400" dirty="0">
                        <a:latin typeface="+mn-lt"/>
                      </a:endParaRPr>
                    </a:p>
                  </a:txBody>
                  <a:tcPr/>
                </a:tc>
                <a:tc>
                  <a:txBody>
                    <a:bodyPr/>
                    <a:lstStyle/>
                    <a:p>
                      <a:pPr algn="r"/>
                      <a:r>
                        <a:rPr lang="en-US" sz="1400" dirty="0">
                          <a:latin typeface="+mn-lt"/>
                        </a:rPr>
                        <a:t>15.2</a:t>
                      </a:r>
                      <a:endParaRPr lang="en-GB" sz="1400" dirty="0">
                        <a:latin typeface="+mn-lt"/>
                      </a:endParaRPr>
                    </a:p>
                  </a:txBody>
                  <a:tcPr/>
                </a:tc>
                <a:tc>
                  <a:txBody>
                    <a:bodyPr/>
                    <a:lstStyle/>
                    <a:p>
                      <a:pPr algn="r"/>
                      <a:r>
                        <a:rPr lang="en-US" sz="1400" dirty="0">
                          <a:latin typeface="+mn-lt"/>
                        </a:rPr>
                        <a:t>9.0</a:t>
                      </a:r>
                      <a:endParaRPr lang="en-GB" sz="1400" dirty="0">
                        <a:latin typeface="+mn-lt"/>
                      </a:endParaRPr>
                    </a:p>
                  </a:txBody>
                  <a:tcPr/>
                </a:tc>
                <a:extLst>
                  <a:ext uri="{0D108BD9-81ED-4DB2-BD59-A6C34878D82A}">
                    <a16:rowId xmlns:a16="http://schemas.microsoft.com/office/drawing/2014/main" val="657915984"/>
                  </a:ext>
                </a:extLst>
              </a:tr>
              <a:tr h="361473">
                <a:tc>
                  <a:txBody>
                    <a:bodyPr/>
                    <a:lstStyle/>
                    <a:p>
                      <a:r>
                        <a:rPr lang="en-US" sz="1400" dirty="0">
                          <a:latin typeface="+mn-lt"/>
                        </a:rPr>
                        <a:t>Net Loss</a:t>
                      </a:r>
                      <a:endParaRPr lang="en-GB" sz="1400" dirty="0">
                        <a:latin typeface="+mn-lt"/>
                      </a:endParaRPr>
                    </a:p>
                  </a:txBody>
                  <a:tcPr/>
                </a:tc>
                <a:tc>
                  <a:txBody>
                    <a:bodyPr/>
                    <a:lstStyle/>
                    <a:p>
                      <a:pPr algn="r"/>
                      <a:r>
                        <a:rPr lang="en-US" sz="1400" dirty="0">
                          <a:latin typeface="+mn-lt"/>
                        </a:rPr>
                        <a:t>(142.1)</a:t>
                      </a:r>
                      <a:endParaRPr lang="en-GB" sz="1400" dirty="0">
                        <a:latin typeface="+mn-lt"/>
                      </a:endParaRPr>
                    </a:p>
                  </a:txBody>
                  <a:tcPr/>
                </a:tc>
                <a:tc>
                  <a:txBody>
                    <a:bodyPr/>
                    <a:lstStyle/>
                    <a:p>
                      <a:pPr algn="r"/>
                      <a:r>
                        <a:rPr lang="en-US" sz="1400" dirty="0">
                          <a:latin typeface="+mn-lt"/>
                        </a:rPr>
                        <a:t>(123.8)</a:t>
                      </a:r>
                      <a:endParaRPr lang="en-GB" sz="1400" dirty="0">
                        <a:latin typeface="+mn-lt"/>
                      </a:endParaRPr>
                    </a:p>
                  </a:txBody>
                  <a:tcPr/>
                </a:tc>
                <a:tc>
                  <a:txBody>
                    <a:bodyPr/>
                    <a:lstStyle/>
                    <a:p>
                      <a:pPr algn="r"/>
                      <a:r>
                        <a:rPr lang="en-US" sz="1400" dirty="0">
                          <a:latin typeface="+mn-lt"/>
                        </a:rPr>
                        <a:t>(18.2)</a:t>
                      </a:r>
                      <a:endParaRPr lang="en-GB" sz="1400" dirty="0">
                        <a:latin typeface="+mn-lt"/>
                      </a:endParaRPr>
                    </a:p>
                  </a:txBody>
                  <a:tcPr/>
                </a:tc>
                <a:extLst>
                  <a:ext uri="{0D108BD9-81ED-4DB2-BD59-A6C34878D82A}">
                    <a16:rowId xmlns:a16="http://schemas.microsoft.com/office/drawing/2014/main" val="1805850519"/>
                  </a:ext>
                </a:extLst>
              </a:tr>
              <a:tr h="361473">
                <a:tc>
                  <a:txBody>
                    <a:bodyPr/>
                    <a:lstStyle/>
                    <a:p>
                      <a:r>
                        <a:rPr lang="en-US" sz="1400" dirty="0">
                          <a:latin typeface="+mn-lt"/>
                        </a:rPr>
                        <a:t>Cash Balance</a:t>
                      </a:r>
                      <a:endParaRPr lang="en-GB" sz="1400" dirty="0">
                        <a:latin typeface="+mn-lt"/>
                      </a:endParaRPr>
                    </a:p>
                  </a:txBody>
                  <a:tcPr/>
                </a:tc>
                <a:tc>
                  <a:txBody>
                    <a:bodyPr/>
                    <a:lstStyle/>
                    <a:p>
                      <a:pPr algn="r"/>
                      <a:r>
                        <a:rPr lang="en-US" sz="1400" dirty="0">
                          <a:latin typeface="+mn-lt"/>
                        </a:rPr>
                        <a:t>153.3*</a:t>
                      </a:r>
                      <a:endParaRPr lang="en-GB" sz="1400" dirty="0">
                        <a:latin typeface="+mn-lt"/>
                      </a:endParaRPr>
                    </a:p>
                  </a:txBody>
                  <a:tcPr/>
                </a:tc>
                <a:tc>
                  <a:txBody>
                    <a:bodyPr/>
                    <a:lstStyle/>
                    <a:p>
                      <a:pPr algn="r"/>
                      <a:r>
                        <a:rPr lang="en-US" sz="1400" dirty="0">
                          <a:latin typeface="+mn-lt"/>
                        </a:rPr>
                        <a:t>210.6</a:t>
                      </a:r>
                      <a:endParaRPr lang="en-GB" sz="1400" dirty="0">
                        <a:latin typeface="+mn-lt"/>
                      </a:endParaRPr>
                    </a:p>
                  </a:txBody>
                  <a:tcPr/>
                </a:tc>
                <a:tc>
                  <a:txBody>
                    <a:bodyPr/>
                    <a:lstStyle/>
                    <a:p>
                      <a:pPr algn="r"/>
                      <a:r>
                        <a:rPr lang="en-US" sz="1400" dirty="0">
                          <a:latin typeface="+mn-lt"/>
                        </a:rPr>
                        <a:t>(57.3)</a:t>
                      </a:r>
                      <a:endParaRPr lang="en-GB" sz="1400" dirty="0">
                        <a:latin typeface="+mn-lt"/>
                      </a:endParaRPr>
                    </a:p>
                  </a:txBody>
                  <a:tcPr/>
                </a:tc>
                <a:extLst>
                  <a:ext uri="{0D108BD9-81ED-4DB2-BD59-A6C34878D82A}">
                    <a16:rowId xmlns:a16="http://schemas.microsoft.com/office/drawing/2014/main" val="2890726870"/>
                  </a:ext>
                </a:extLst>
              </a:tr>
            </a:tbl>
          </a:graphicData>
        </a:graphic>
      </p:graphicFrame>
    </p:spTree>
    <p:extLst>
      <p:ext uri="{BB962C8B-B14F-4D97-AF65-F5344CB8AC3E}">
        <p14:creationId xmlns:p14="http://schemas.microsoft.com/office/powerpoint/2010/main" val="3700210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2C12-14DB-554D-998F-FA8B7358B924}"/>
              </a:ext>
            </a:extLst>
          </p:cNvPr>
          <p:cNvSpPr>
            <a:spLocks noGrp="1"/>
          </p:cNvSpPr>
          <p:nvPr>
            <p:ph type="title"/>
          </p:nvPr>
        </p:nvSpPr>
        <p:spPr/>
        <p:txBody>
          <a:bodyPr/>
          <a:lstStyle/>
          <a:p>
            <a:r>
              <a:rPr lang="en-US" dirty="0">
                <a:solidFill>
                  <a:schemeClr val="accent1">
                    <a:lumMod val="50000"/>
                  </a:schemeClr>
                </a:solidFill>
                <a:latin typeface="+mn-lt"/>
              </a:rPr>
              <a:t>Upcoming Milestones and Conclusions</a:t>
            </a:r>
            <a:br>
              <a:rPr lang="en-US" b="0" i="0" dirty="0">
                <a:solidFill>
                  <a:schemeClr val="accent1">
                    <a:lumMod val="50000"/>
                  </a:schemeClr>
                </a:solidFill>
                <a:latin typeface="+mn-lt"/>
              </a:rPr>
            </a:br>
            <a:endParaRPr lang="en-US" dirty="0">
              <a:latin typeface="+mn-lt"/>
            </a:endParaRPr>
          </a:p>
        </p:txBody>
      </p:sp>
      <p:sp>
        <p:nvSpPr>
          <p:cNvPr id="3" name="Subtitle 2">
            <a:extLst>
              <a:ext uri="{FF2B5EF4-FFF2-40B4-BE49-F238E27FC236}">
                <a16:creationId xmlns:a16="http://schemas.microsoft.com/office/drawing/2014/main" id="{DEEDE07A-D782-714C-B2A5-251E426F7017}"/>
              </a:ext>
            </a:extLst>
          </p:cNvPr>
          <p:cNvSpPr>
            <a:spLocks noGrp="1"/>
          </p:cNvSpPr>
          <p:nvPr>
            <p:ph type="subTitle" idx="1"/>
          </p:nvPr>
        </p:nvSpPr>
        <p:spPr/>
        <p:txBody>
          <a:bodyPr/>
          <a:lstStyle/>
          <a:p>
            <a:r>
              <a:rPr lang="en-US" sz="1800" b="0" i="0" dirty="0">
                <a:solidFill>
                  <a:srgbClr val="00ACB8"/>
                </a:solidFill>
                <a:latin typeface="+mn-lt"/>
              </a:rPr>
              <a:t>Dr. Christian Itin – Chairman and CEO</a:t>
            </a:r>
          </a:p>
          <a:p>
            <a:endParaRPr lang="en-US" dirty="0">
              <a:latin typeface="+mn-lt"/>
            </a:endParaRPr>
          </a:p>
        </p:txBody>
      </p:sp>
    </p:spTree>
    <p:extLst>
      <p:ext uri="{BB962C8B-B14F-4D97-AF65-F5344CB8AC3E}">
        <p14:creationId xmlns:p14="http://schemas.microsoft.com/office/powerpoint/2010/main" val="235948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9EEF8CDC-82D5-4540-98ED-521073E750A9}"/>
              </a:ext>
            </a:extLst>
          </p:cNvPr>
          <p:cNvSpPr/>
          <p:nvPr/>
        </p:nvSpPr>
        <p:spPr>
          <a:xfrm>
            <a:off x="791007" y="1788315"/>
            <a:ext cx="10518259" cy="415504"/>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86D03E6-414C-0C41-B45D-DBF5107B5E11}"/>
              </a:ext>
            </a:extLst>
          </p:cNvPr>
          <p:cNvSpPr/>
          <p:nvPr/>
        </p:nvSpPr>
        <p:spPr>
          <a:xfrm>
            <a:off x="798755" y="2601248"/>
            <a:ext cx="10510511" cy="395421"/>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C9D739F-D26C-854F-8AD6-7F0D8A3B8352}"/>
              </a:ext>
            </a:extLst>
          </p:cNvPr>
          <p:cNvSpPr/>
          <p:nvPr/>
        </p:nvSpPr>
        <p:spPr>
          <a:xfrm>
            <a:off x="798755" y="3354208"/>
            <a:ext cx="10502992" cy="343950"/>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063DCBA-29A7-394F-8F33-AA6D6102DFCB}"/>
              </a:ext>
            </a:extLst>
          </p:cNvPr>
          <p:cNvSpPr/>
          <p:nvPr/>
        </p:nvSpPr>
        <p:spPr>
          <a:xfrm>
            <a:off x="806274" y="4073641"/>
            <a:ext cx="10502992" cy="352882"/>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6842C5D-20A1-6A40-ADB1-530763806033}"/>
              </a:ext>
            </a:extLst>
          </p:cNvPr>
          <p:cNvSpPr/>
          <p:nvPr/>
        </p:nvSpPr>
        <p:spPr>
          <a:xfrm>
            <a:off x="798754" y="4794990"/>
            <a:ext cx="10524969" cy="340872"/>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C96B8DEC-FF88-C64C-80D4-E3C5B39824A8}"/>
              </a:ext>
            </a:extLst>
          </p:cNvPr>
          <p:cNvSpPr/>
          <p:nvPr/>
        </p:nvSpPr>
        <p:spPr>
          <a:xfrm>
            <a:off x="798754" y="5506567"/>
            <a:ext cx="10510512" cy="340872"/>
          </a:xfrm>
          <a:prstGeom prst="rect">
            <a:avLst/>
          </a:prstGeom>
          <a:solidFill>
            <a:srgbClr val="00AC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itle 1">
            <a:extLst>
              <a:ext uri="{FF2B5EF4-FFF2-40B4-BE49-F238E27FC236}">
                <a16:creationId xmlns:a16="http://schemas.microsoft.com/office/drawing/2014/main" id="{99CCC7FB-A324-C740-A6B7-2DCD0B916DFE}"/>
              </a:ext>
            </a:extLst>
          </p:cNvPr>
          <p:cNvSpPr>
            <a:spLocks noGrp="1"/>
          </p:cNvSpPr>
          <p:nvPr>
            <p:ph type="title"/>
          </p:nvPr>
        </p:nvSpPr>
        <p:spPr>
          <a:xfrm>
            <a:off x="718556" y="325224"/>
            <a:ext cx="9103822" cy="1325563"/>
          </a:xfrm>
        </p:spPr>
        <p:txBody>
          <a:bodyPr/>
          <a:lstStyle/>
          <a:p>
            <a:r>
              <a:rPr lang="en-GB" sz="2200" dirty="0">
                <a:latin typeface="+mn-lt"/>
              </a:rPr>
              <a:t>Multiple clinical milestones </a:t>
            </a:r>
            <a:r>
              <a:rPr lang="en-GB" dirty="0">
                <a:latin typeface="+mn-lt"/>
              </a:rPr>
              <a:t>anticipated</a:t>
            </a:r>
            <a:r>
              <a:rPr lang="en-GB" sz="2200" dirty="0">
                <a:latin typeface="+mn-lt"/>
              </a:rPr>
              <a:t> through 2021/2022</a:t>
            </a:r>
          </a:p>
        </p:txBody>
      </p:sp>
      <p:sp>
        <p:nvSpPr>
          <p:cNvPr id="110" name="TextBox 109">
            <a:extLst>
              <a:ext uri="{FF2B5EF4-FFF2-40B4-BE49-F238E27FC236}">
                <a16:creationId xmlns:a16="http://schemas.microsoft.com/office/drawing/2014/main" id="{B9D28213-CA6F-124E-AAF6-B228A31DCC12}"/>
              </a:ext>
            </a:extLst>
          </p:cNvPr>
          <p:cNvSpPr txBox="1"/>
          <p:nvPr/>
        </p:nvSpPr>
        <p:spPr>
          <a:xfrm>
            <a:off x="1067555" y="6196003"/>
            <a:ext cx="2090584" cy="307777"/>
          </a:xfrm>
          <a:prstGeom prst="rect">
            <a:avLst/>
          </a:prstGeom>
          <a:noFill/>
        </p:spPr>
        <p:txBody>
          <a:bodyPr wrap="square">
            <a:spAutoFit/>
          </a:bodyPr>
          <a:lstStyle/>
          <a:p>
            <a:pPr marL="42545">
              <a:lnSpc>
                <a:spcPct val="100000"/>
              </a:lnSpc>
              <a:spcBef>
                <a:spcPts val="395"/>
              </a:spcBef>
            </a:pPr>
            <a:r>
              <a:rPr lang="en-GB" sz="1400" spc="-5" dirty="0">
                <a:solidFill>
                  <a:schemeClr val="accent1">
                    <a:lumMod val="50000"/>
                  </a:schemeClr>
                </a:solidFill>
                <a:cs typeface="Calibri" panose="020F0502020204030204" pitchFamily="34" charset="0"/>
              </a:rPr>
              <a:t>B Cell</a:t>
            </a:r>
            <a:r>
              <a:rPr lang="en-GB" sz="1400" spc="-10" dirty="0">
                <a:solidFill>
                  <a:schemeClr val="accent1">
                    <a:lumMod val="50000"/>
                  </a:schemeClr>
                </a:solidFill>
                <a:cs typeface="Calibri" panose="020F0502020204030204" pitchFamily="34" charset="0"/>
              </a:rPr>
              <a:t> </a:t>
            </a:r>
            <a:r>
              <a:rPr lang="en-GB" sz="1400" spc="-5" dirty="0">
                <a:solidFill>
                  <a:schemeClr val="accent1">
                    <a:lumMod val="50000"/>
                  </a:schemeClr>
                </a:solidFill>
                <a:cs typeface="Calibri" panose="020F0502020204030204" pitchFamily="34" charset="0"/>
              </a:rPr>
              <a:t>Malignancies</a:t>
            </a:r>
            <a:endParaRPr lang="en-GB" sz="1400" dirty="0">
              <a:solidFill>
                <a:schemeClr val="accent1">
                  <a:lumMod val="50000"/>
                </a:schemeClr>
              </a:solidFill>
              <a:cs typeface="Calibri" panose="020F0502020204030204" pitchFamily="34" charset="0"/>
            </a:endParaRPr>
          </a:p>
        </p:txBody>
      </p:sp>
      <p:sp>
        <p:nvSpPr>
          <p:cNvPr id="111" name="TextBox 110">
            <a:extLst>
              <a:ext uri="{FF2B5EF4-FFF2-40B4-BE49-F238E27FC236}">
                <a16:creationId xmlns:a16="http://schemas.microsoft.com/office/drawing/2014/main" id="{2C6BC631-6E6A-7245-BE5D-853275DC53EE}"/>
              </a:ext>
            </a:extLst>
          </p:cNvPr>
          <p:cNvSpPr txBox="1"/>
          <p:nvPr/>
        </p:nvSpPr>
        <p:spPr>
          <a:xfrm>
            <a:off x="3366143" y="6196003"/>
            <a:ext cx="2090584" cy="307777"/>
          </a:xfrm>
          <a:prstGeom prst="rect">
            <a:avLst/>
          </a:prstGeom>
          <a:noFill/>
        </p:spPr>
        <p:txBody>
          <a:bodyPr wrap="square">
            <a:spAutoFit/>
          </a:bodyPr>
          <a:lstStyle/>
          <a:p>
            <a:pPr marL="42545">
              <a:lnSpc>
                <a:spcPct val="100000"/>
              </a:lnSpc>
              <a:spcBef>
                <a:spcPts val="395"/>
              </a:spcBef>
            </a:pPr>
            <a:r>
              <a:rPr lang="en-GB" sz="1400" spc="-5" dirty="0">
                <a:solidFill>
                  <a:srgbClr val="00965E"/>
                </a:solidFill>
                <a:cs typeface="Calibri" panose="020F0502020204030204" pitchFamily="34" charset="0"/>
              </a:rPr>
              <a:t>T Cell Lymphoma</a:t>
            </a:r>
          </a:p>
        </p:txBody>
      </p:sp>
      <p:sp>
        <p:nvSpPr>
          <p:cNvPr id="112" name="Rectangle: Rounded Corners 39">
            <a:extLst>
              <a:ext uri="{FF2B5EF4-FFF2-40B4-BE49-F238E27FC236}">
                <a16:creationId xmlns:a16="http://schemas.microsoft.com/office/drawing/2014/main" id="{1CB3953D-5556-4648-819D-AF2F1C7B2DF3}"/>
              </a:ext>
            </a:extLst>
          </p:cNvPr>
          <p:cNvSpPr/>
          <p:nvPr/>
        </p:nvSpPr>
        <p:spPr>
          <a:xfrm>
            <a:off x="787053" y="6217265"/>
            <a:ext cx="315622" cy="229311"/>
          </a:xfrm>
          <a:prstGeom prst="roundRect">
            <a:avLst>
              <a:gd name="adj" fmla="val 4963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3" name="Rectangle: Rounded Corners 40">
            <a:extLst>
              <a:ext uri="{FF2B5EF4-FFF2-40B4-BE49-F238E27FC236}">
                <a16:creationId xmlns:a16="http://schemas.microsoft.com/office/drawing/2014/main" id="{A80A4D53-8CE8-8643-9815-41BC999492E4}"/>
              </a:ext>
            </a:extLst>
          </p:cNvPr>
          <p:cNvSpPr/>
          <p:nvPr/>
        </p:nvSpPr>
        <p:spPr>
          <a:xfrm>
            <a:off x="3085641" y="6217265"/>
            <a:ext cx="315622" cy="229311"/>
          </a:xfrm>
          <a:prstGeom prst="roundRect">
            <a:avLst>
              <a:gd name="adj" fmla="val 49630"/>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4" name="TextBox 113">
            <a:extLst>
              <a:ext uri="{FF2B5EF4-FFF2-40B4-BE49-F238E27FC236}">
                <a16:creationId xmlns:a16="http://schemas.microsoft.com/office/drawing/2014/main" id="{C4F1F48C-47B9-3744-8468-E0D0398A0C57}"/>
              </a:ext>
            </a:extLst>
          </p:cNvPr>
          <p:cNvSpPr txBox="1"/>
          <p:nvPr/>
        </p:nvSpPr>
        <p:spPr>
          <a:xfrm>
            <a:off x="5476310" y="6202461"/>
            <a:ext cx="2090584" cy="307777"/>
          </a:xfrm>
          <a:prstGeom prst="rect">
            <a:avLst/>
          </a:prstGeom>
          <a:noFill/>
        </p:spPr>
        <p:txBody>
          <a:bodyPr wrap="square">
            <a:spAutoFit/>
          </a:bodyPr>
          <a:lstStyle/>
          <a:p>
            <a:pPr marL="42545">
              <a:lnSpc>
                <a:spcPct val="100000"/>
              </a:lnSpc>
              <a:spcBef>
                <a:spcPts val="395"/>
              </a:spcBef>
            </a:pPr>
            <a:r>
              <a:rPr lang="en-GB" sz="1400" spc="-5" dirty="0">
                <a:cs typeface="Calibri" panose="020F0502020204030204" pitchFamily="34" charset="0"/>
              </a:rPr>
              <a:t>Solid </a:t>
            </a:r>
            <a:r>
              <a:rPr lang="en-GB" sz="1400" spc="-5" dirty="0" err="1">
                <a:cs typeface="Calibri" panose="020F0502020204030204" pitchFamily="34" charset="0"/>
              </a:rPr>
              <a:t>Tumors</a:t>
            </a:r>
            <a:endParaRPr lang="en-GB" sz="1400" dirty="0">
              <a:cs typeface="Calibri" panose="020F0502020204030204" pitchFamily="34" charset="0"/>
            </a:endParaRPr>
          </a:p>
        </p:txBody>
      </p:sp>
      <p:sp>
        <p:nvSpPr>
          <p:cNvPr id="115" name="TextBox 114">
            <a:extLst>
              <a:ext uri="{FF2B5EF4-FFF2-40B4-BE49-F238E27FC236}">
                <a16:creationId xmlns:a16="http://schemas.microsoft.com/office/drawing/2014/main" id="{68251C81-316A-C548-ABD7-456AEFFADA8E}"/>
              </a:ext>
            </a:extLst>
          </p:cNvPr>
          <p:cNvSpPr txBox="1"/>
          <p:nvPr/>
        </p:nvSpPr>
        <p:spPr>
          <a:xfrm>
            <a:off x="7306074" y="6202461"/>
            <a:ext cx="2090584" cy="307777"/>
          </a:xfrm>
          <a:prstGeom prst="rect">
            <a:avLst/>
          </a:prstGeom>
          <a:noFill/>
        </p:spPr>
        <p:txBody>
          <a:bodyPr wrap="square">
            <a:spAutoFit/>
          </a:bodyPr>
          <a:lstStyle/>
          <a:p>
            <a:pPr marL="42545">
              <a:lnSpc>
                <a:spcPct val="100000"/>
              </a:lnSpc>
              <a:spcBef>
                <a:spcPts val="395"/>
              </a:spcBef>
            </a:pPr>
            <a:r>
              <a:rPr lang="en-GB" sz="1400" spc="-5" dirty="0">
                <a:solidFill>
                  <a:srgbClr val="00ACB8"/>
                </a:solidFill>
                <a:cs typeface="Calibri" panose="020F0502020204030204" pitchFamily="34" charset="0"/>
              </a:rPr>
              <a:t>Multiple Myeloma</a:t>
            </a:r>
          </a:p>
        </p:txBody>
      </p:sp>
      <p:sp>
        <p:nvSpPr>
          <p:cNvPr id="116" name="Rectangle: Rounded Corners 39">
            <a:extLst>
              <a:ext uri="{FF2B5EF4-FFF2-40B4-BE49-F238E27FC236}">
                <a16:creationId xmlns:a16="http://schemas.microsoft.com/office/drawing/2014/main" id="{773A6752-C7C5-F944-A35B-02BAE42411D1}"/>
              </a:ext>
            </a:extLst>
          </p:cNvPr>
          <p:cNvSpPr/>
          <p:nvPr/>
        </p:nvSpPr>
        <p:spPr>
          <a:xfrm>
            <a:off x="5195808" y="6223723"/>
            <a:ext cx="315622" cy="229311"/>
          </a:xfrm>
          <a:prstGeom prst="roundRect">
            <a:avLst>
              <a:gd name="adj" fmla="val 4963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7" name="Rectangle: Rounded Corners 40">
            <a:extLst>
              <a:ext uri="{FF2B5EF4-FFF2-40B4-BE49-F238E27FC236}">
                <a16:creationId xmlns:a16="http://schemas.microsoft.com/office/drawing/2014/main" id="{41EE4EFD-5966-2C49-B4C1-30392A3E46D7}"/>
              </a:ext>
            </a:extLst>
          </p:cNvPr>
          <p:cNvSpPr/>
          <p:nvPr/>
        </p:nvSpPr>
        <p:spPr>
          <a:xfrm>
            <a:off x="7025572" y="6223723"/>
            <a:ext cx="315622" cy="229311"/>
          </a:xfrm>
          <a:prstGeom prst="roundRect">
            <a:avLst>
              <a:gd name="adj" fmla="val 49630"/>
            </a:avLst>
          </a:prstGeom>
          <a:solidFill>
            <a:srgbClr val="0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8" name="TextBox 117">
            <a:extLst>
              <a:ext uri="{FF2B5EF4-FFF2-40B4-BE49-F238E27FC236}">
                <a16:creationId xmlns:a16="http://schemas.microsoft.com/office/drawing/2014/main" id="{37A07D40-74FA-E54D-B68B-4EA7A711D4EA}"/>
              </a:ext>
            </a:extLst>
          </p:cNvPr>
          <p:cNvSpPr txBox="1"/>
          <p:nvPr/>
        </p:nvSpPr>
        <p:spPr>
          <a:xfrm>
            <a:off x="9546671" y="6202461"/>
            <a:ext cx="2090584" cy="307777"/>
          </a:xfrm>
          <a:prstGeom prst="rect">
            <a:avLst/>
          </a:prstGeom>
          <a:noFill/>
        </p:spPr>
        <p:txBody>
          <a:bodyPr wrap="square">
            <a:spAutoFit/>
          </a:bodyPr>
          <a:lstStyle/>
          <a:p>
            <a:pPr marL="42545">
              <a:lnSpc>
                <a:spcPct val="100000"/>
              </a:lnSpc>
              <a:spcBef>
                <a:spcPts val="395"/>
              </a:spcBef>
            </a:pPr>
            <a:r>
              <a:rPr lang="en-GB" sz="1400" spc="-5" dirty="0">
                <a:solidFill>
                  <a:srgbClr val="7030A0"/>
                </a:solidFill>
                <a:cs typeface="Calibri" panose="020F0502020204030204" pitchFamily="34" charset="0"/>
              </a:rPr>
              <a:t>Allogenic</a:t>
            </a:r>
          </a:p>
        </p:txBody>
      </p:sp>
      <p:sp>
        <p:nvSpPr>
          <p:cNvPr id="119" name="Rectangle: Rounded Corners 40">
            <a:extLst>
              <a:ext uri="{FF2B5EF4-FFF2-40B4-BE49-F238E27FC236}">
                <a16:creationId xmlns:a16="http://schemas.microsoft.com/office/drawing/2014/main" id="{5B212C45-0613-B543-8047-131A751A127C}"/>
              </a:ext>
            </a:extLst>
          </p:cNvPr>
          <p:cNvSpPr/>
          <p:nvPr/>
        </p:nvSpPr>
        <p:spPr>
          <a:xfrm>
            <a:off x="9266169" y="6223723"/>
            <a:ext cx="315622" cy="229311"/>
          </a:xfrm>
          <a:prstGeom prst="roundRect">
            <a:avLst>
              <a:gd name="adj" fmla="val 4963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cxnSp>
        <p:nvCxnSpPr>
          <p:cNvPr id="122" name="Straight Connector 121">
            <a:extLst>
              <a:ext uri="{FF2B5EF4-FFF2-40B4-BE49-F238E27FC236}">
                <a16:creationId xmlns:a16="http://schemas.microsoft.com/office/drawing/2014/main" id="{26D7E2C6-B54F-D348-8D11-0C40D25FA7C7}"/>
              </a:ext>
            </a:extLst>
          </p:cNvPr>
          <p:cNvCxnSpPr>
            <a:cxnSpLocks/>
          </p:cNvCxnSpPr>
          <p:nvPr/>
        </p:nvCxnSpPr>
        <p:spPr>
          <a:xfrm flipV="1">
            <a:off x="2154502" y="1561693"/>
            <a:ext cx="0" cy="428574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A317463-BCC5-DB4F-9F07-F1498BE48C26}"/>
              </a:ext>
            </a:extLst>
          </p:cNvPr>
          <p:cNvCxnSpPr>
            <a:cxnSpLocks/>
          </p:cNvCxnSpPr>
          <p:nvPr/>
        </p:nvCxnSpPr>
        <p:spPr>
          <a:xfrm>
            <a:off x="798754" y="1789364"/>
            <a:ext cx="1051843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EAF6CC5-853F-FF46-BC6C-D2AE2C04DAC2}"/>
              </a:ext>
            </a:extLst>
          </p:cNvPr>
          <p:cNvCxnSpPr>
            <a:cxnSpLocks/>
          </p:cNvCxnSpPr>
          <p:nvPr/>
        </p:nvCxnSpPr>
        <p:spPr>
          <a:xfrm flipV="1">
            <a:off x="11309444" y="1566175"/>
            <a:ext cx="0" cy="42812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074B5FE-8990-344E-A212-2D0604888552}"/>
              </a:ext>
            </a:extLst>
          </p:cNvPr>
          <p:cNvCxnSpPr>
            <a:cxnSpLocks/>
          </p:cNvCxnSpPr>
          <p:nvPr/>
        </p:nvCxnSpPr>
        <p:spPr>
          <a:xfrm flipV="1">
            <a:off x="7146065" y="1568950"/>
            <a:ext cx="0" cy="427848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AEBBCB6-431F-EC4B-9FF2-7EB5EC9591D3}"/>
              </a:ext>
            </a:extLst>
          </p:cNvPr>
          <p:cNvCxnSpPr>
            <a:cxnSpLocks/>
          </p:cNvCxnSpPr>
          <p:nvPr/>
        </p:nvCxnSpPr>
        <p:spPr>
          <a:xfrm flipV="1">
            <a:off x="5089045" y="1568950"/>
            <a:ext cx="0" cy="427848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E3AFE75-BD9A-0442-AAAC-5490FF9D4720}"/>
              </a:ext>
            </a:extLst>
          </p:cNvPr>
          <p:cNvCxnSpPr>
            <a:cxnSpLocks/>
          </p:cNvCxnSpPr>
          <p:nvPr/>
        </p:nvCxnSpPr>
        <p:spPr>
          <a:xfrm flipV="1">
            <a:off x="8132261" y="1568952"/>
            <a:ext cx="0" cy="42784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1C8EB5D-EE91-3443-B8FE-437A54F2906E}"/>
              </a:ext>
            </a:extLst>
          </p:cNvPr>
          <p:cNvCxnSpPr>
            <a:cxnSpLocks/>
          </p:cNvCxnSpPr>
          <p:nvPr/>
        </p:nvCxnSpPr>
        <p:spPr>
          <a:xfrm>
            <a:off x="806274" y="2196562"/>
            <a:ext cx="1049771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E047084-9442-4A4A-9084-C554B737FBED}"/>
              </a:ext>
            </a:extLst>
          </p:cNvPr>
          <p:cNvCxnSpPr>
            <a:cxnSpLocks/>
          </p:cNvCxnSpPr>
          <p:nvPr/>
        </p:nvCxnSpPr>
        <p:spPr>
          <a:xfrm flipV="1">
            <a:off x="798756" y="1566174"/>
            <a:ext cx="0" cy="428126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B38E02F-47A4-3A48-AC1C-01ED11BA55B3}"/>
              </a:ext>
            </a:extLst>
          </p:cNvPr>
          <p:cNvCxnSpPr>
            <a:cxnSpLocks/>
          </p:cNvCxnSpPr>
          <p:nvPr/>
        </p:nvCxnSpPr>
        <p:spPr>
          <a:xfrm>
            <a:off x="798754" y="2601248"/>
            <a:ext cx="1050523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13B4972-E53D-0A4A-8D73-1DEAA850DA30}"/>
              </a:ext>
            </a:extLst>
          </p:cNvPr>
          <p:cNvCxnSpPr>
            <a:cxnSpLocks/>
          </p:cNvCxnSpPr>
          <p:nvPr/>
        </p:nvCxnSpPr>
        <p:spPr>
          <a:xfrm>
            <a:off x="798754" y="2996670"/>
            <a:ext cx="1048229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0CEEBFC-1FC7-B846-B836-648ACA01F191}"/>
              </a:ext>
            </a:extLst>
          </p:cNvPr>
          <p:cNvCxnSpPr>
            <a:cxnSpLocks/>
          </p:cNvCxnSpPr>
          <p:nvPr/>
        </p:nvCxnSpPr>
        <p:spPr>
          <a:xfrm>
            <a:off x="798754" y="3350238"/>
            <a:ext cx="1049016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34044C1-E0A2-374B-B64D-286F39155AEE}"/>
              </a:ext>
            </a:extLst>
          </p:cNvPr>
          <p:cNvCxnSpPr>
            <a:cxnSpLocks/>
          </p:cNvCxnSpPr>
          <p:nvPr/>
        </p:nvCxnSpPr>
        <p:spPr>
          <a:xfrm>
            <a:off x="798754" y="3692042"/>
            <a:ext cx="1050209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1D5697C-A13F-3948-AF3A-C98DF90FDF98}"/>
              </a:ext>
            </a:extLst>
          </p:cNvPr>
          <p:cNvCxnSpPr>
            <a:cxnSpLocks/>
          </p:cNvCxnSpPr>
          <p:nvPr/>
        </p:nvCxnSpPr>
        <p:spPr>
          <a:xfrm>
            <a:off x="798754" y="4066147"/>
            <a:ext cx="1048888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3B64632-A610-0247-94ED-9F603EDBE149}"/>
              </a:ext>
            </a:extLst>
          </p:cNvPr>
          <p:cNvCxnSpPr>
            <a:cxnSpLocks/>
          </p:cNvCxnSpPr>
          <p:nvPr/>
        </p:nvCxnSpPr>
        <p:spPr>
          <a:xfrm>
            <a:off x="791007" y="4427000"/>
            <a:ext cx="1049663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E7E1665-0530-AB4F-9CF0-0F5B68996ACD}"/>
              </a:ext>
            </a:extLst>
          </p:cNvPr>
          <p:cNvCxnSpPr>
            <a:cxnSpLocks/>
          </p:cNvCxnSpPr>
          <p:nvPr/>
        </p:nvCxnSpPr>
        <p:spPr>
          <a:xfrm>
            <a:off x="806274" y="4794990"/>
            <a:ext cx="1045842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72C4ECC-52AA-8F4A-BE84-7582F21E575C}"/>
              </a:ext>
            </a:extLst>
          </p:cNvPr>
          <p:cNvCxnSpPr>
            <a:cxnSpLocks/>
          </p:cNvCxnSpPr>
          <p:nvPr/>
        </p:nvCxnSpPr>
        <p:spPr>
          <a:xfrm>
            <a:off x="798754" y="5139414"/>
            <a:ext cx="1047381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B03051A-C52B-F344-8498-7C7B048EA6F9}"/>
              </a:ext>
            </a:extLst>
          </p:cNvPr>
          <p:cNvCxnSpPr>
            <a:cxnSpLocks/>
          </p:cNvCxnSpPr>
          <p:nvPr/>
        </p:nvCxnSpPr>
        <p:spPr>
          <a:xfrm>
            <a:off x="798754" y="5505174"/>
            <a:ext cx="1048888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04A6147-10A0-214D-933C-FA34089C81B5}"/>
              </a:ext>
            </a:extLst>
          </p:cNvPr>
          <p:cNvCxnSpPr>
            <a:cxnSpLocks/>
          </p:cNvCxnSpPr>
          <p:nvPr/>
        </p:nvCxnSpPr>
        <p:spPr>
          <a:xfrm>
            <a:off x="791007" y="5849598"/>
            <a:ext cx="105045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1" name="Table 4">
            <a:extLst>
              <a:ext uri="{FF2B5EF4-FFF2-40B4-BE49-F238E27FC236}">
                <a16:creationId xmlns:a16="http://schemas.microsoft.com/office/drawing/2014/main" id="{1F259242-5BAB-444B-9EE5-105CC5644378}"/>
              </a:ext>
            </a:extLst>
          </p:cNvPr>
          <p:cNvGraphicFramePr>
            <a:graphicFrameLocks noGrp="1"/>
          </p:cNvGraphicFramePr>
          <p:nvPr>
            <p:extLst>
              <p:ext uri="{D42A27DB-BD31-4B8C-83A1-F6EECF244321}">
                <p14:modId xmlns:p14="http://schemas.microsoft.com/office/powerpoint/2010/main" val="3300598447"/>
              </p:ext>
            </p:extLst>
          </p:nvPr>
        </p:nvGraphicFramePr>
        <p:xfrm>
          <a:off x="861350" y="1451730"/>
          <a:ext cx="10554735" cy="4418119"/>
        </p:xfrm>
        <a:graphic>
          <a:graphicData uri="http://schemas.openxmlformats.org/drawingml/2006/table">
            <a:tbl>
              <a:tblPr firstRow="1" bandRow="1">
                <a:tableStyleId>{2D5ABB26-0587-4C30-8999-92F81FD0307C}</a:tableStyleId>
              </a:tblPr>
              <a:tblGrid>
                <a:gridCol w="1374083">
                  <a:extLst>
                    <a:ext uri="{9D8B030D-6E8A-4147-A177-3AD203B41FA5}">
                      <a16:colId xmlns:a16="http://schemas.microsoft.com/office/drawing/2014/main" val="703418650"/>
                    </a:ext>
                  </a:extLst>
                </a:gridCol>
                <a:gridCol w="2931154">
                  <a:extLst>
                    <a:ext uri="{9D8B030D-6E8A-4147-A177-3AD203B41FA5}">
                      <a16:colId xmlns:a16="http://schemas.microsoft.com/office/drawing/2014/main" val="452602640"/>
                    </a:ext>
                  </a:extLst>
                </a:gridCol>
                <a:gridCol w="2048475">
                  <a:extLst>
                    <a:ext uri="{9D8B030D-6E8A-4147-A177-3AD203B41FA5}">
                      <a16:colId xmlns:a16="http://schemas.microsoft.com/office/drawing/2014/main" val="721681963"/>
                    </a:ext>
                  </a:extLst>
                </a:gridCol>
                <a:gridCol w="976393">
                  <a:extLst>
                    <a:ext uri="{9D8B030D-6E8A-4147-A177-3AD203B41FA5}">
                      <a16:colId xmlns:a16="http://schemas.microsoft.com/office/drawing/2014/main" val="138435153"/>
                    </a:ext>
                  </a:extLst>
                </a:gridCol>
                <a:gridCol w="3224630">
                  <a:extLst>
                    <a:ext uri="{9D8B030D-6E8A-4147-A177-3AD203B41FA5}">
                      <a16:colId xmlns:a16="http://schemas.microsoft.com/office/drawing/2014/main" val="1319196539"/>
                    </a:ext>
                  </a:extLst>
                </a:gridCol>
              </a:tblGrid>
              <a:tr h="358902">
                <a:tc>
                  <a:txBody>
                    <a:bodyPr/>
                    <a:lstStyle/>
                    <a:p>
                      <a:r>
                        <a:rPr lang="en-US" sz="1200" b="0" i="0" dirty="0">
                          <a:solidFill>
                            <a:srgbClr val="00ACB8"/>
                          </a:solidFill>
                          <a:latin typeface="+mn-lt"/>
                        </a:rPr>
                        <a:t>PRODUCT </a:t>
                      </a:r>
                      <a:endParaRPr lang="en-GB" sz="1200" b="0" i="0" dirty="0">
                        <a:solidFill>
                          <a:srgbClr val="00ACB8"/>
                        </a:solidFill>
                        <a:latin typeface="+mn-lt"/>
                        <a:cs typeface="Calibri" panose="020F0502020204030204" pitchFamily="34" charset="0"/>
                      </a:endParaRPr>
                    </a:p>
                  </a:txBody>
                  <a:tcPr anchor="ctr"/>
                </a:tc>
                <a:tc>
                  <a:txBody>
                    <a:bodyPr/>
                    <a:lstStyle/>
                    <a:p>
                      <a:r>
                        <a:rPr lang="en-US" sz="1200" b="0" i="0" dirty="0">
                          <a:solidFill>
                            <a:srgbClr val="00ACB8"/>
                          </a:solidFill>
                          <a:latin typeface="+mn-lt"/>
                        </a:rPr>
                        <a:t>INDICATION</a:t>
                      </a:r>
                      <a:endParaRPr lang="en-GB" sz="1200" b="0" i="0" dirty="0">
                        <a:solidFill>
                          <a:srgbClr val="00ACB8"/>
                        </a:solidFill>
                        <a:latin typeface="+mn-lt"/>
                        <a:cs typeface="Calibri" panose="020F0502020204030204" pitchFamily="34" charset="0"/>
                      </a:endParaRPr>
                    </a:p>
                  </a:txBody>
                  <a:tcPr anchor="ctr"/>
                </a:tc>
                <a:tc>
                  <a:txBody>
                    <a:bodyPr/>
                    <a:lstStyle/>
                    <a:p>
                      <a:r>
                        <a:rPr lang="en-US" sz="1200" b="0" i="0" dirty="0">
                          <a:solidFill>
                            <a:srgbClr val="00ACB8"/>
                          </a:solidFill>
                          <a:latin typeface="+mn-lt"/>
                        </a:rPr>
                        <a:t>TARGET</a:t>
                      </a:r>
                      <a:endParaRPr lang="en-GB" sz="1200" b="0" i="0" dirty="0">
                        <a:solidFill>
                          <a:srgbClr val="00ACB8"/>
                        </a:solidFill>
                        <a:latin typeface="+mn-lt"/>
                        <a:cs typeface="Calibri" panose="020F0502020204030204" pitchFamily="34" charset="0"/>
                      </a:endParaRPr>
                    </a:p>
                  </a:txBody>
                  <a:tcPr anchor="ctr"/>
                </a:tc>
                <a:tc>
                  <a:txBody>
                    <a:bodyPr/>
                    <a:lstStyle/>
                    <a:p>
                      <a:r>
                        <a:rPr lang="en-US" sz="1200" b="0" i="0" dirty="0">
                          <a:solidFill>
                            <a:srgbClr val="00ACB8"/>
                          </a:solidFill>
                          <a:latin typeface="+mn-lt"/>
                        </a:rPr>
                        <a:t>PHASE</a:t>
                      </a:r>
                      <a:endParaRPr lang="en-GB" sz="1200" b="0" i="0" dirty="0">
                        <a:solidFill>
                          <a:srgbClr val="00ACB8"/>
                        </a:solidFill>
                        <a:latin typeface="+mn-lt"/>
                        <a:cs typeface="Calibri" panose="020F0502020204030204" pitchFamily="34" charset="0"/>
                      </a:endParaRPr>
                    </a:p>
                  </a:txBody>
                  <a:tcPr anchor="ctr"/>
                </a:tc>
                <a:tc>
                  <a:txBody>
                    <a:bodyPr/>
                    <a:lstStyle/>
                    <a:p>
                      <a:r>
                        <a:rPr lang="en-US" sz="1200" b="0" i="0" dirty="0">
                          <a:solidFill>
                            <a:srgbClr val="00ACB8"/>
                          </a:solidFill>
                          <a:latin typeface="+mn-lt"/>
                        </a:rPr>
                        <a:t>NEXT MILESTONE</a:t>
                      </a:r>
                      <a:endParaRPr lang="en-GB" sz="1200" b="0" i="0" dirty="0">
                        <a:solidFill>
                          <a:srgbClr val="00ACB8"/>
                        </a:solidFill>
                        <a:latin typeface="+mn-lt"/>
                        <a:cs typeface="Calibri" panose="020F0502020204030204" pitchFamily="34" charset="0"/>
                      </a:endParaRPr>
                    </a:p>
                  </a:txBody>
                  <a:tcPr anchor="ctr"/>
                </a:tc>
                <a:extLst>
                  <a:ext uri="{0D108BD9-81ED-4DB2-BD59-A6C34878D82A}">
                    <a16:rowId xmlns:a16="http://schemas.microsoft.com/office/drawing/2014/main" val="520990754"/>
                  </a:ext>
                </a:extLst>
              </a:tr>
              <a:tr h="358902">
                <a:tc>
                  <a:txBody>
                    <a:bodyPr/>
                    <a:lstStyle/>
                    <a:p>
                      <a:r>
                        <a:rPr kumimoji="0" lang="en-GB" sz="1200" b="0" i="0" u="none" strike="noStrike" kern="1200" cap="none" spc="-5" normalizeH="0" baseline="0" noProof="0" dirty="0">
                          <a:ln>
                            <a:noFill/>
                          </a:ln>
                          <a:solidFill>
                            <a:schemeClr val="accent1">
                              <a:lumMod val="50000"/>
                            </a:schemeClr>
                          </a:solidFill>
                          <a:effectLst/>
                          <a:uLnTx/>
                          <a:uFillTx/>
                          <a:latin typeface="+mn-lt"/>
                        </a:rPr>
                        <a:t>AUTO1</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dirty="0">
                          <a:ln>
                            <a:noFill/>
                          </a:ln>
                          <a:solidFill>
                            <a:schemeClr val="accent1">
                              <a:lumMod val="50000"/>
                            </a:schemeClr>
                          </a:solidFill>
                          <a:effectLst/>
                          <a:uLnTx/>
                          <a:uFillTx/>
                          <a:latin typeface="+mn-lt"/>
                        </a:rPr>
                        <a:t>Adult ALL</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dirty="0">
                          <a:ln>
                            <a:noFill/>
                          </a:ln>
                          <a:solidFill>
                            <a:schemeClr val="accent1">
                              <a:lumMod val="50000"/>
                            </a:schemeClr>
                          </a:solidFill>
                          <a:effectLst/>
                          <a:uLnTx/>
                          <a:uFillTx/>
                          <a:latin typeface="+mn-lt"/>
                        </a:rPr>
                        <a:t>CD19</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b="0" i="0" dirty="0">
                          <a:solidFill>
                            <a:schemeClr val="accent1">
                              <a:lumMod val="50000"/>
                            </a:schemeClr>
                          </a:solidFill>
                          <a:latin typeface="+mn-lt"/>
                        </a:rPr>
                        <a:t>Pivotal*</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b="0" i="0" dirty="0">
                          <a:solidFill>
                            <a:schemeClr val="accent1">
                              <a:lumMod val="50000"/>
                            </a:schemeClr>
                          </a:solidFill>
                          <a:latin typeface="+mn-lt"/>
                        </a:rPr>
                        <a:t>Phase 1 long-term follow up, AL-1 data in 2022</a:t>
                      </a:r>
                      <a:endParaRPr lang="en-US" sz="1200" b="0" i="0" dirty="0">
                        <a:solidFill>
                          <a:schemeClr val="accent1">
                            <a:lumMod val="50000"/>
                          </a:schemeClr>
                        </a:solidFill>
                        <a:latin typeface="+mn-lt"/>
                        <a:cs typeface="Calibri" panose="020F0502020204030204" pitchFamily="34" charset="0"/>
                      </a:endParaRPr>
                    </a:p>
                  </a:txBody>
                  <a:tcPr anchor="ctr"/>
                </a:tc>
                <a:extLst>
                  <a:ext uri="{0D108BD9-81ED-4DB2-BD59-A6C34878D82A}">
                    <a16:rowId xmlns:a16="http://schemas.microsoft.com/office/drawing/2014/main" val="545522073"/>
                  </a:ext>
                </a:extLst>
              </a:tr>
              <a:tr h="470197">
                <a:tc>
                  <a:txBody>
                    <a:bodyPr/>
                    <a:lstStyle/>
                    <a:p>
                      <a:r>
                        <a:rPr kumimoji="0" lang="en-GB" sz="1200" b="0" i="0" u="none" strike="noStrike" kern="1200" cap="none" spc="-5" normalizeH="0" baseline="0" noProof="0" dirty="0">
                          <a:ln>
                            <a:noFill/>
                          </a:ln>
                          <a:solidFill>
                            <a:schemeClr val="accent1">
                              <a:lumMod val="50000"/>
                            </a:schemeClr>
                          </a:solidFill>
                          <a:effectLst/>
                          <a:uLnTx/>
                          <a:uFillTx/>
                          <a:latin typeface="+mn-lt"/>
                          <a:ea typeface="+mn-ea"/>
                          <a:cs typeface="+mn-cs"/>
                        </a:rPr>
                        <a:t>AUTO1 /22</a:t>
                      </a:r>
                      <a:endParaRPr kumimoji="0" lang="en-GB" sz="1200" b="0" i="0" u="none" strike="noStrike" kern="1200" cap="none" spc="-5" normalizeH="0" baseline="0" dirty="0">
                        <a:ln>
                          <a:noFill/>
                        </a:ln>
                        <a:solidFill>
                          <a:schemeClr val="accent1">
                            <a:lumMod val="50000"/>
                          </a:schemeClr>
                        </a:solidFill>
                        <a:effectLst/>
                        <a:uLnTx/>
                        <a:uFillTx/>
                        <a:latin typeface="+mn-lt"/>
                        <a:ea typeface="+mn-ea"/>
                        <a:cs typeface="+mn-cs"/>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dirty="0" err="1">
                          <a:ln>
                            <a:noFill/>
                          </a:ln>
                          <a:solidFill>
                            <a:schemeClr val="accent1">
                              <a:lumMod val="50000"/>
                            </a:schemeClr>
                          </a:solidFill>
                          <a:effectLst/>
                          <a:uLnTx/>
                          <a:uFillTx/>
                          <a:latin typeface="+mn-lt"/>
                        </a:rPr>
                        <a:t>Pediatric</a:t>
                      </a:r>
                      <a:r>
                        <a:rPr kumimoji="0" lang="en-GB" sz="1200" b="0" i="0" u="none" strike="noStrike" kern="1200" cap="none" spc="-5" normalizeH="0" baseline="0" noProof="0" dirty="0">
                          <a:ln>
                            <a:noFill/>
                          </a:ln>
                          <a:solidFill>
                            <a:schemeClr val="accent1">
                              <a:lumMod val="50000"/>
                            </a:schemeClr>
                          </a:solidFill>
                          <a:effectLst/>
                          <a:uLnTx/>
                          <a:uFillTx/>
                          <a:latin typeface="+mn-lt"/>
                        </a:rPr>
                        <a:t> ALL</a:t>
                      </a:r>
                      <a:endParaRPr kumimoji="0" lang="en-GB" sz="1200" b="0" i="0" u="none" strike="noStrike" kern="1200" cap="none" spc="-5" normalizeH="0" baseline="0" noProof="0" dirty="0">
                        <a:ln>
                          <a:noFill/>
                        </a:ln>
                        <a:solidFill>
                          <a:schemeClr val="accent1">
                            <a:lumMod val="50000"/>
                          </a:schemeClr>
                        </a:solidFill>
                        <a:effectLst/>
                        <a:uLnTx/>
                        <a:uFillTx/>
                        <a:latin typeface="+mn-lt"/>
                        <a:ea typeface="+mn-ea"/>
                        <a:cs typeface="Calibri" panose="020F0502020204030204" pitchFamily="34" charset="0"/>
                      </a:endParaRPr>
                    </a:p>
                  </a:txBody>
                  <a:tcPr anchor="ctr"/>
                </a:tc>
                <a:tc>
                  <a:txBody>
                    <a:bodyPr/>
                    <a:lstStyle/>
                    <a:p>
                      <a:r>
                        <a:rPr kumimoji="0" lang="en-GB" sz="1200" b="0" i="0" u="none" strike="noStrike" kern="1200" cap="none" spc="-5" normalizeH="0" baseline="0" noProof="0">
                          <a:ln>
                            <a:noFill/>
                          </a:ln>
                          <a:solidFill>
                            <a:schemeClr val="accent1">
                              <a:lumMod val="50000"/>
                            </a:schemeClr>
                          </a:solidFill>
                          <a:effectLst/>
                          <a:uLnTx/>
                          <a:uFillTx/>
                          <a:latin typeface="+mn-lt"/>
                        </a:rPr>
                        <a:t>CD19/CD22</a:t>
                      </a:r>
                      <a:endParaRPr lang="en-GB" sz="1200" b="0" i="0">
                        <a:solidFill>
                          <a:schemeClr val="accent1">
                            <a:lumMod val="50000"/>
                          </a:schemeClr>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b="0" i="0" dirty="0">
                          <a:solidFill>
                            <a:schemeClr val="accent1">
                              <a:lumMod val="50000"/>
                            </a:schemeClr>
                          </a:solidFill>
                          <a:latin typeface="+mn-lt"/>
                        </a:rPr>
                        <a:t>Phase 1</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b="0" i="0" dirty="0">
                          <a:solidFill>
                            <a:schemeClr val="accent1">
                              <a:lumMod val="50000"/>
                            </a:schemeClr>
                          </a:solidFill>
                          <a:latin typeface="+mn-lt"/>
                        </a:rPr>
                        <a:t>Started Phase 1 Q4 2020, </a:t>
                      </a:r>
                      <a:r>
                        <a:rPr lang="en-US" sz="1200" b="0" i="0" kern="1200" dirty="0">
                          <a:solidFill>
                            <a:schemeClr val="accent1">
                              <a:lumMod val="50000"/>
                            </a:schemeClr>
                          </a:solidFill>
                          <a:latin typeface="+mn-lt"/>
                        </a:rPr>
                        <a:t>data in Q4 2021</a:t>
                      </a:r>
                      <a:endParaRPr lang="en-US" sz="1200" b="0" i="0" kern="1200" dirty="0">
                        <a:solidFill>
                          <a:schemeClr val="accent1">
                            <a:lumMod val="50000"/>
                          </a:schemeClr>
                        </a:solidFill>
                        <a:latin typeface="+mn-lt"/>
                        <a:ea typeface="+mn-ea"/>
                        <a:cs typeface="Calibri" panose="020F0502020204030204" pitchFamily="34" charset="0"/>
                      </a:endParaRPr>
                    </a:p>
                  </a:txBody>
                  <a:tcPr anchor="ctr"/>
                </a:tc>
                <a:extLst>
                  <a:ext uri="{0D108BD9-81ED-4DB2-BD59-A6C34878D82A}">
                    <a16:rowId xmlns:a16="http://schemas.microsoft.com/office/drawing/2014/main" val="1464480830"/>
                  </a:ext>
                </a:extLst>
              </a:tr>
              <a:tr h="358902">
                <a:tc>
                  <a:txBody>
                    <a:bodyPr/>
                    <a:lstStyle/>
                    <a:p>
                      <a:r>
                        <a:rPr kumimoji="0" lang="en-GB" sz="1200" b="0" i="0" u="none" strike="noStrike" kern="1200" cap="none" spc="-5" normalizeH="0" baseline="0" noProof="0">
                          <a:ln>
                            <a:noFill/>
                          </a:ln>
                          <a:solidFill>
                            <a:schemeClr val="accent1">
                              <a:lumMod val="50000"/>
                            </a:schemeClr>
                          </a:solidFill>
                          <a:effectLst/>
                          <a:uLnTx/>
                          <a:uFillTx/>
                          <a:latin typeface="+mn-lt"/>
                        </a:rPr>
                        <a:t>AUTO1</a:t>
                      </a:r>
                      <a:endParaRPr lang="en-GB" sz="1200" b="0" i="0">
                        <a:solidFill>
                          <a:schemeClr val="accent1">
                            <a:lumMod val="50000"/>
                          </a:schemeClr>
                        </a:solidFill>
                        <a:latin typeface="+mn-lt"/>
                        <a:cs typeface="Calibri" panose="020F0502020204030204" pitchFamily="34" charset="0"/>
                      </a:endParaRPr>
                    </a:p>
                  </a:txBody>
                  <a:tcPr anchor="ctr"/>
                </a:tc>
                <a:tc>
                  <a:txBody>
                    <a:bodyPr/>
                    <a:lstStyle/>
                    <a:p>
                      <a:r>
                        <a:rPr kumimoji="0" lang="en-GB" sz="1200" b="0" i="0" u="none" strike="noStrike" kern="1200" cap="none" spc="-5" normalizeH="0" baseline="0" noProof="0" dirty="0">
                          <a:ln>
                            <a:noFill/>
                          </a:ln>
                          <a:solidFill>
                            <a:schemeClr val="accent1">
                              <a:lumMod val="50000"/>
                            </a:schemeClr>
                          </a:solidFill>
                          <a:effectLst/>
                          <a:uLnTx/>
                          <a:uFillTx/>
                          <a:latin typeface="+mn-lt"/>
                        </a:rPr>
                        <a:t>B-NHL</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r>
                        <a:rPr kumimoji="0" lang="en-GB" sz="1200" b="0" i="0" u="none" strike="noStrike" kern="1200" cap="none" spc="-5" normalizeH="0" baseline="0" noProof="0" dirty="0">
                          <a:ln>
                            <a:noFill/>
                          </a:ln>
                          <a:solidFill>
                            <a:schemeClr val="accent1">
                              <a:lumMod val="50000"/>
                            </a:schemeClr>
                          </a:solidFill>
                          <a:effectLst/>
                          <a:uLnTx/>
                          <a:uFillTx/>
                          <a:latin typeface="+mn-lt"/>
                        </a:rPr>
                        <a:t>CD19</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b="0" i="0" dirty="0">
                          <a:solidFill>
                            <a:schemeClr val="accent1">
                              <a:lumMod val="50000"/>
                            </a:schemeClr>
                          </a:solidFill>
                          <a:latin typeface="+mn-lt"/>
                        </a:rPr>
                        <a:t>Phase 1</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b="0" i="0" dirty="0">
                          <a:solidFill>
                            <a:schemeClr val="accent1">
                              <a:lumMod val="50000"/>
                            </a:schemeClr>
                          </a:solidFill>
                          <a:latin typeface="+mn-lt"/>
                        </a:rPr>
                        <a:t>Started Phase 1 Q3 2020, data updates 2021</a:t>
                      </a:r>
                      <a:endParaRPr lang="en-US" sz="1200" b="0" i="0" dirty="0">
                        <a:solidFill>
                          <a:schemeClr val="accent1">
                            <a:lumMod val="50000"/>
                          </a:schemeClr>
                        </a:solidFill>
                        <a:latin typeface="+mn-lt"/>
                        <a:cs typeface="Calibri" panose="020F0502020204030204" pitchFamily="34" charset="0"/>
                      </a:endParaRPr>
                    </a:p>
                  </a:txBody>
                  <a:tcPr anchor="ctr"/>
                </a:tc>
                <a:extLst>
                  <a:ext uri="{0D108BD9-81ED-4DB2-BD59-A6C34878D82A}">
                    <a16:rowId xmlns:a16="http://schemas.microsoft.com/office/drawing/2014/main" val="1877189974"/>
                  </a:ext>
                </a:extLst>
              </a:tr>
              <a:tr h="358902">
                <a:tc>
                  <a:txBody>
                    <a:bodyPr/>
                    <a:lstStyle/>
                    <a:p>
                      <a:r>
                        <a:rPr kumimoji="0" lang="en-GB" sz="1200" b="0" i="0" u="none" strike="noStrike" kern="1200" cap="none" spc="-5" normalizeH="0" baseline="0" noProof="0">
                          <a:ln>
                            <a:noFill/>
                          </a:ln>
                          <a:solidFill>
                            <a:schemeClr val="accent1">
                              <a:lumMod val="50000"/>
                            </a:schemeClr>
                          </a:solidFill>
                          <a:effectLst/>
                          <a:uLnTx/>
                          <a:uFillTx/>
                          <a:latin typeface="+mn-lt"/>
                        </a:rPr>
                        <a:t>AUTO1</a:t>
                      </a:r>
                      <a:endParaRPr lang="en-GB" sz="1200" b="0" i="0">
                        <a:solidFill>
                          <a:schemeClr val="accent1">
                            <a:lumMod val="50000"/>
                          </a:schemeClr>
                        </a:solidFill>
                        <a:latin typeface="+mn-lt"/>
                        <a:cs typeface="Calibri" panose="020F0502020204030204" pitchFamily="34" charset="0"/>
                      </a:endParaRPr>
                    </a:p>
                  </a:txBody>
                  <a:tcPr anchor="ctr"/>
                </a:tc>
                <a:tc>
                  <a:txBody>
                    <a:bodyPr/>
                    <a:lstStyle/>
                    <a:p>
                      <a:r>
                        <a:rPr kumimoji="0" lang="en-GB" sz="1200" b="0" i="0" u="none" strike="noStrike" kern="1200" cap="none" spc="-5" normalizeH="0" baseline="0" noProof="0" dirty="0">
                          <a:ln>
                            <a:noFill/>
                          </a:ln>
                          <a:solidFill>
                            <a:schemeClr val="accent1">
                              <a:lumMod val="50000"/>
                            </a:schemeClr>
                          </a:solidFill>
                          <a:effectLst/>
                          <a:uLnTx/>
                          <a:uFillTx/>
                          <a:latin typeface="+mn-lt"/>
                        </a:rPr>
                        <a:t>PCNSL</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r>
                        <a:rPr kumimoji="0" lang="en-GB" sz="1200" b="0" i="0" u="none" strike="noStrike" kern="1200" cap="none" spc="-5" normalizeH="0" baseline="0" noProof="0" dirty="0">
                          <a:ln>
                            <a:noFill/>
                          </a:ln>
                          <a:solidFill>
                            <a:schemeClr val="accent1">
                              <a:lumMod val="50000"/>
                            </a:schemeClr>
                          </a:solidFill>
                          <a:effectLst/>
                          <a:uLnTx/>
                          <a:uFillTx/>
                          <a:latin typeface="+mn-lt"/>
                        </a:rPr>
                        <a:t>CD19</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b="0" i="0" dirty="0">
                          <a:solidFill>
                            <a:schemeClr val="accent1">
                              <a:lumMod val="50000"/>
                            </a:schemeClr>
                          </a:solidFill>
                          <a:latin typeface="+mn-lt"/>
                        </a:rPr>
                        <a:t>Phase 1</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dirty="0">
                          <a:ln>
                            <a:noFill/>
                          </a:ln>
                          <a:solidFill>
                            <a:schemeClr val="accent1">
                              <a:lumMod val="50000"/>
                            </a:schemeClr>
                          </a:solidFill>
                          <a:effectLst/>
                          <a:uLnTx/>
                          <a:uFillTx/>
                          <a:latin typeface="+mn-lt"/>
                        </a:rPr>
                        <a:t>Start Phase 1 Q1 2021</a:t>
                      </a:r>
                      <a:endParaRPr kumimoji="0" lang="en-GB" sz="1200" b="0" i="0" u="none" strike="noStrike" kern="1200" cap="none" spc="-5" normalizeH="0" baseline="0" noProof="0" dirty="0">
                        <a:ln>
                          <a:noFill/>
                        </a:ln>
                        <a:solidFill>
                          <a:schemeClr val="accent1">
                            <a:lumMod val="50000"/>
                          </a:schemeClr>
                        </a:solidFill>
                        <a:effectLst/>
                        <a:uLnTx/>
                        <a:uFillTx/>
                        <a:latin typeface="+mn-lt"/>
                        <a:ea typeface="+mn-ea"/>
                        <a:cs typeface="+mn-cs"/>
                      </a:endParaRPr>
                    </a:p>
                  </a:txBody>
                  <a:tcPr anchor="ctr"/>
                </a:tc>
                <a:extLst>
                  <a:ext uri="{0D108BD9-81ED-4DB2-BD59-A6C34878D82A}">
                    <a16:rowId xmlns:a16="http://schemas.microsoft.com/office/drawing/2014/main" val="2360766031"/>
                  </a:ext>
                </a:extLst>
              </a:tr>
              <a:tr h="358902">
                <a:tc>
                  <a:txBody>
                    <a:bodyPr/>
                    <a:lstStyle/>
                    <a:p>
                      <a:r>
                        <a:rPr kumimoji="0" lang="en-GB" sz="1200" b="0" i="0" u="none" strike="noStrike" kern="1200" cap="none" spc="-5" normalizeH="0" baseline="0" noProof="0" dirty="0">
                          <a:ln>
                            <a:noFill/>
                          </a:ln>
                          <a:solidFill>
                            <a:schemeClr val="accent1">
                              <a:lumMod val="50000"/>
                            </a:schemeClr>
                          </a:solidFill>
                          <a:effectLst/>
                          <a:uLnTx/>
                          <a:uFillTx/>
                          <a:latin typeface="+mn-lt"/>
                        </a:rPr>
                        <a:t>AUTO3</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r>
                        <a:rPr kumimoji="0" lang="en-GB" sz="1200" b="0" i="0" u="none" strike="noStrike" kern="1200" cap="none" spc="-5" normalizeH="0" baseline="0" noProof="0" dirty="0">
                          <a:ln>
                            <a:noFill/>
                          </a:ln>
                          <a:solidFill>
                            <a:schemeClr val="accent1">
                              <a:lumMod val="50000"/>
                            </a:schemeClr>
                          </a:solidFill>
                          <a:effectLst/>
                          <a:uLnTx/>
                          <a:uFillTx/>
                          <a:latin typeface="+mn-lt"/>
                        </a:rPr>
                        <a:t>DLBCL</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r>
                        <a:rPr kumimoji="0" lang="en-GB" sz="1200" b="0" i="0" u="none" strike="noStrike" kern="1200" cap="none" spc="-5" normalizeH="0" baseline="0" noProof="0" dirty="0">
                          <a:ln>
                            <a:noFill/>
                          </a:ln>
                          <a:solidFill>
                            <a:schemeClr val="accent1">
                              <a:lumMod val="50000"/>
                            </a:schemeClr>
                          </a:solidFill>
                          <a:effectLst/>
                          <a:uLnTx/>
                          <a:uFillTx/>
                          <a:latin typeface="+mn-lt"/>
                        </a:rPr>
                        <a:t>CD19/CD22</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b="0" i="0" dirty="0">
                          <a:solidFill>
                            <a:schemeClr val="accent1">
                              <a:lumMod val="50000"/>
                            </a:schemeClr>
                          </a:solidFill>
                          <a:latin typeface="+mn-lt"/>
                        </a:rPr>
                        <a:t>Phase 1</a:t>
                      </a:r>
                      <a:endParaRPr lang="en-GB" sz="1200" b="0" i="0" dirty="0">
                        <a:solidFill>
                          <a:schemeClr val="accent1">
                            <a:lumMod val="50000"/>
                          </a:schemeClr>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b="0" i="0" dirty="0">
                          <a:solidFill>
                            <a:schemeClr val="accent1">
                              <a:lumMod val="50000"/>
                            </a:schemeClr>
                          </a:solidFill>
                          <a:latin typeface="+mn-lt"/>
                        </a:rPr>
                        <a:t>Phase 1 long-term follow up, intend to partner</a:t>
                      </a:r>
                      <a:endParaRPr lang="en-US" sz="1200" b="0" i="0" dirty="0">
                        <a:solidFill>
                          <a:schemeClr val="accent1">
                            <a:lumMod val="50000"/>
                          </a:schemeClr>
                        </a:solidFill>
                        <a:latin typeface="+mn-lt"/>
                        <a:cs typeface="Calibri" panose="020F0502020204030204" pitchFamily="34" charset="0"/>
                      </a:endParaRPr>
                    </a:p>
                  </a:txBody>
                  <a:tcPr anchor="ctr"/>
                </a:tc>
                <a:extLst>
                  <a:ext uri="{0D108BD9-81ED-4DB2-BD59-A6C34878D82A}">
                    <a16:rowId xmlns:a16="http://schemas.microsoft.com/office/drawing/2014/main" val="1018532810"/>
                  </a:ext>
                </a:extLst>
              </a:tr>
              <a:tr h="358902">
                <a:tc>
                  <a:txBody>
                    <a:bodyPr/>
                    <a:lstStyle/>
                    <a:p>
                      <a:r>
                        <a:rPr kumimoji="0" lang="en-GB" sz="1200" b="0" i="0" u="none" strike="noStrike" kern="1200" cap="none" spc="-5" normalizeH="0" baseline="0" noProof="0" dirty="0">
                          <a:ln>
                            <a:noFill/>
                          </a:ln>
                          <a:solidFill>
                            <a:srgbClr val="00965E"/>
                          </a:solidFill>
                          <a:effectLst/>
                          <a:uLnTx/>
                          <a:uFillTx/>
                          <a:latin typeface="+mn-lt"/>
                        </a:rPr>
                        <a:t>AUTO4</a:t>
                      </a:r>
                      <a:endParaRPr lang="en-GB" sz="1200" b="0" i="0" dirty="0">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dirty="0">
                          <a:ln>
                            <a:noFill/>
                          </a:ln>
                          <a:solidFill>
                            <a:srgbClr val="00965E"/>
                          </a:solidFill>
                          <a:effectLst/>
                          <a:uLnTx/>
                          <a:uFillTx/>
                          <a:latin typeface="+mn-lt"/>
                        </a:rPr>
                        <a:t>TRBC1+ Peripheral TCL</a:t>
                      </a:r>
                      <a:endParaRPr lang="en-GB" sz="1200" b="0" i="0" dirty="0">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dirty="0">
                          <a:ln>
                            <a:noFill/>
                          </a:ln>
                          <a:solidFill>
                            <a:srgbClr val="00965E"/>
                          </a:solidFill>
                          <a:effectLst/>
                          <a:uLnTx/>
                          <a:uFillTx/>
                          <a:latin typeface="+mn-lt"/>
                        </a:rPr>
                        <a:t>TRBC1+ Peripheral TCL</a:t>
                      </a:r>
                      <a:endParaRPr lang="en-GB" sz="1200" b="0" i="0" dirty="0">
                        <a:latin typeface="+mn-lt"/>
                        <a:cs typeface="Calibri" panose="020F0502020204030204" pitchFamily="34" charset="0"/>
                      </a:endParaRPr>
                    </a:p>
                  </a:txBody>
                  <a:tcPr anchor="ctr"/>
                </a:tc>
                <a:tc>
                  <a:txBody>
                    <a:bodyPr/>
                    <a:lstStyle/>
                    <a:p>
                      <a:r>
                        <a:rPr lang="en-US" sz="1200" b="0" i="0" dirty="0">
                          <a:solidFill>
                            <a:srgbClr val="00965E"/>
                          </a:solidFill>
                          <a:latin typeface="+mn-lt"/>
                        </a:rPr>
                        <a:t>Phase 1</a:t>
                      </a:r>
                      <a:endParaRPr lang="en-GB" sz="1200" b="0" i="0" dirty="0">
                        <a:solidFill>
                          <a:srgbClr val="00965E"/>
                        </a:solidFill>
                        <a:latin typeface="+mn-lt"/>
                        <a:cs typeface="Calibri" panose="020F0502020204030204" pitchFamily="34" charset="0"/>
                      </a:endParaRPr>
                    </a:p>
                  </a:txBody>
                  <a:tcPr anchor="ctr"/>
                </a:tc>
                <a:tc>
                  <a:txBody>
                    <a:bodyPr/>
                    <a:lstStyle/>
                    <a:p>
                      <a:r>
                        <a:rPr lang="en-US" sz="1200" b="0" i="0" dirty="0">
                          <a:solidFill>
                            <a:srgbClr val="00965E"/>
                          </a:solidFill>
                          <a:latin typeface="+mn-lt"/>
                        </a:rPr>
                        <a:t>Phase 1 interim data H2 2021</a:t>
                      </a:r>
                      <a:endParaRPr lang="en-US" sz="1200" b="0" i="0" dirty="0">
                        <a:solidFill>
                          <a:srgbClr val="00965E"/>
                        </a:solidFill>
                        <a:latin typeface="+mn-lt"/>
                        <a:cs typeface="Calibri" panose="020F0502020204030204" pitchFamily="34" charset="0"/>
                      </a:endParaRPr>
                    </a:p>
                  </a:txBody>
                  <a:tcPr anchor="ctr"/>
                </a:tc>
                <a:extLst>
                  <a:ext uri="{0D108BD9-81ED-4DB2-BD59-A6C34878D82A}">
                    <a16:rowId xmlns:a16="http://schemas.microsoft.com/office/drawing/2014/main" val="1742224153"/>
                  </a:ext>
                </a:extLst>
              </a:tr>
              <a:tr h="358902">
                <a:tc>
                  <a:txBody>
                    <a:bodyPr/>
                    <a:lstStyle/>
                    <a:p>
                      <a:r>
                        <a:rPr kumimoji="0" lang="en-GB" sz="1200" b="0" i="0" u="none" strike="noStrike" kern="1200" cap="none" spc="-5" normalizeH="0" baseline="0" noProof="0" dirty="0">
                          <a:ln>
                            <a:noFill/>
                          </a:ln>
                          <a:solidFill>
                            <a:srgbClr val="00965E"/>
                          </a:solidFill>
                          <a:effectLst/>
                          <a:uLnTx/>
                          <a:uFillTx/>
                          <a:latin typeface="+mn-lt"/>
                        </a:rPr>
                        <a:t>AUTO5</a:t>
                      </a:r>
                      <a:endParaRPr lang="en-GB" sz="1200" b="0" i="0" dirty="0">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dirty="0">
                          <a:ln>
                            <a:noFill/>
                          </a:ln>
                          <a:solidFill>
                            <a:srgbClr val="00965E"/>
                          </a:solidFill>
                          <a:effectLst/>
                          <a:uLnTx/>
                          <a:uFillTx/>
                          <a:latin typeface="+mn-lt"/>
                        </a:rPr>
                        <a:t>TRBC2+ Peripheral TCL</a:t>
                      </a:r>
                      <a:endParaRPr lang="en-GB" sz="1200" b="0" i="0" dirty="0">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dirty="0">
                          <a:ln>
                            <a:noFill/>
                          </a:ln>
                          <a:solidFill>
                            <a:srgbClr val="00965E"/>
                          </a:solidFill>
                          <a:effectLst/>
                          <a:uLnTx/>
                          <a:uFillTx/>
                          <a:latin typeface="+mn-lt"/>
                        </a:rPr>
                        <a:t>TRBC2+ Peripheral TCL</a:t>
                      </a:r>
                      <a:endParaRPr lang="en-GB" sz="1200" b="0" i="0" dirty="0">
                        <a:latin typeface="+mn-lt"/>
                        <a:cs typeface="Calibri" panose="020F0502020204030204" pitchFamily="34" charset="0"/>
                      </a:endParaRPr>
                    </a:p>
                  </a:txBody>
                  <a:tcPr anchor="ctr"/>
                </a:tc>
                <a:tc>
                  <a:txBody>
                    <a:bodyPr/>
                    <a:lstStyle/>
                    <a:p>
                      <a:r>
                        <a:rPr lang="en-US" sz="1200" b="0" i="0" dirty="0">
                          <a:solidFill>
                            <a:srgbClr val="00965E"/>
                          </a:solidFill>
                          <a:latin typeface="+mn-lt"/>
                        </a:rPr>
                        <a:t>Preclinical</a:t>
                      </a:r>
                      <a:endParaRPr lang="en-GB" sz="1200" b="0" i="0" dirty="0">
                        <a:solidFill>
                          <a:srgbClr val="00965E"/>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b="0" i="0" kern="1200" dirty="0">
                          <a:solidFill>
                            <a:srgbClr val="00965E"/>
                          </a:solidFill>
                          <a:latin typeface="+mn-lt"/>
                          <a:ea typeface="+mn-ea"/>
                          <a:cs typeface="+mn-cs"/>
                        </a:rPr>
                        <a:t>Start Phase 1 H2 2021</a:t>
                      </a:r>
                    </a:p>
                  </a:txBody>
                  <a:tcPr anchor="ctr"/>
                </a:tc>
                <a:extLst>
                  <a:ext uri="{0D108BD9-81ED-4DB2-BD59-A6C34878D82A}">
                    <a16:rowId xmlns:a16="http://schemas.microsoft.com/office/drawing/2014/main" val="4254408005"/>
                  </a:ext>
                </a:extLst>
              </a:tr>
              <a:tr h="358902">
                <a:tc>
                  <a:txBody>
                    <a:bodyPr/>
                    <a:lstStyle/>
                    <a:p>
                      <a:pPr marL="0" algn="l" defTabSz="914400" rtl="0" eaLnBrk="1" latinLnBrk="0" hangingPunct="1"/>
                      <a:r>
                        <a:rPr kumimoji="0" lang="en-GB" sz="1200" b="0" i="0" u="none" strike="noStrike" kern="1200" cap="none" spc="-5" normalizeH="0" baseline="0" noProof="0" dirty="0">
                          <a:ln>
                            <a:noFill/>
                          </a:ln>
                          <a:solidFill>
                            <a:schemeClr val="accent1">
                              <a:lumMod val="50000"/>
                            </a:schemeClr>
                          </a:solidFill>
                          <a:effectLst/>
                          <a:uLnTx/>
                          <a:uFillTx/>
                          <a:latin typeface="+mn-lt"/>
                          <a:ea typeface="+mn-ea"/>
                          <a:cs typeface="+mn-cs"/>
                        </a:rPr>
                        <a:t>AUTO6 NG</a:t>
                      </a:r>
                      <a:endParaRPr kumimoji="0" lang="en-GB" sz="1200" b="0" i="0" u="none" strike="noStrike" kern="1200" cap="none" spc="-5" normalizeH="0" baseline="0" dirty="0">
                        <a:ln>
                          <a:noFill/>
                        </a:ln>
                        <a:solidFill>
                          <a:schemeClr val="accent1">
                            <a:lumMod val="50000"/>
                          </a:schemeClr>
                        </a:solidFill>
                        <a:effectLst/>
                        <a:uLnTx/>
                        <a:uFillTx/>
                        <a:latin typeface="+mn-lt"/>
                        <a:ea typeface="+mn-ea"/>
                        <a:cs typeface="+mn-cs"/>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dirty="0">
                          <a:ln>
                            <a:noFill/>
                          </a:ln>
                          <a:solidFill>
                            <a:schemeClr val="tx1"/>
                          </a:solidFill>
                          <a:effectLst/>
                          <a:uLnTx/>
                          <a:uFillTx/>
                          <a:latin typeface="+mn-lt"/>
                        </a:rPr>
                        <a:t>Neuroblastoma;  Osteosarcoma; SCLC</a:t>
                      </a:r>
                      <a:endParaRPr kumimoji="0" lang="en-GB" sz="1200" b="0" i="0" u="none" strike="noStrike" kern="1200" cap="none" spc="-5" normalizeH="0" baseline="0" noProof="0" dirty="0">
                        <a:ln>
                          <a:noFill/>
                        </a:ln>
                        <a:solidFill>
                          <a:schemeClr val="tx1"/>
                        </a:solidFill>
                        <a:effectLst/>
                        <a:uLnTx/>
                        <a:uFillTx/>
                        <a:latin typeface="+mn-lt"/>
                        <a:ea typeface="+mn-ea"/>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a:ln>
                            <a:noFill/>
                          </a:ln>
                          <a:solidFill>
                            <a:schemeClr val="tx1"/>
                          </a:solidFill>
                          <a:effectLst/>
                          <a:uLnTx/>
                          <a:uFillTx/>
                          <a:latin typeface="+mn-lt"/>
                        </a:rPr>
                        <a:t>GD2</a:t>
                      </a:r>
                      <a:endParaRPr kumimoji="0" lang="en-GB" sz="1200" b="0" i="0" u="none" strike="noStrike" kern="1200" cap="none" spc="-5" normalizeH="0" baseline="0" noProof="0">
                        <a:ln>
                          <a:noFill/>
                        </a:ln>
                        <a:solidFill>
                          <a:schemeClr val="tx1"/>
                        </a:solidFill>
                        <a:effectLst/>
                        <a:uLnTx/>
                        <a:uFillTx/>
                        <a:latin typeface="+mn-lt"/>
                        <a:ea typeface="+mn-ea"/>
                        <a:cs typeface="Calibri" panose="020F0502020204030204" pitchFamily="34" charset="0"/>
                      </a:endParaRPr>
                    </a:p>
                  </a:txBody>
                  <a:tcPr anchor="ctr"/>
                </a:tc>
                <a:tc>
                  <a:txBody>
                    <a:bodyPr/>
                    <a:lstStyle/>
                    <a:p>
                      <a:r>
                        <a:rPr lang="en-US" sz="1200" b="0" i="0" dirty="0">
                          <a:solidFill>
                            <a:schemeClr val="tx1"/>
                          </a:solidFill>
                          <a:latin typeface="+mn-lt"/>
                        </a:rPr>
                        <a:t>Preclinical</a:t>
                      </a:r>
                      <a:endParaRPr lang="en-GB" sz="1200" b="0" i="0" dirty="0">
                        <a:solidFill>
                          <a:schemeClr val="tx1"/>
                        </a:solidFill>
                        <a:latin typeface="+mn-lt"/>
                        <a:cs typeface="Calibri" panose="020F0502020204030204" pitchFamily="34" charset="0"/>
                      </a:endParaRPr>
                    </a:p>
                  </a:txBody>
                  <a:tcPr anchor="ctr"/>
                </a:tc>
                <a:tc>
                  <a:txBody>
                    <a:bodyPr/>
                    <a:lstStyle/>
                    <a:p>
                      <a:r>
                        <a:rPr lang="en-US" sz="1200" b="0" i="0" dirty="0">
                          <a:solidFill>
                            <a:schemeClr val="tx1"/>
                          </a:solidFill>
                          <a:latin typeface="+mn-lt"/>
                        </a:rPr>
                        <a:t>Start Phase 1 H2 2021</a:t>
                      </a:r>
                      <a:endParaRPr lang="en-US" sz="1200" b="0" i="0" dirty="0">
                        <a:solidFill>
                          <a:schemeClr val="tx1"/>
                        </a:solidFill>
                        <a:latin typeface="+mn-lt"/>
                        <a:cs typeface="Calibri" panose="020F0502020204030204" pitchFamily="34" charset="0"/>
                      </a:endParaRPr>
                    </a:p>
                  </a:txBody>
                  <a:tcPr anchor="ctr"/>
                </a:tc>
                <a:extLst>
                  <a:ext uri="{0D108BD9-81ED-4DB2-BD59-A6C34878D82A}">
                    <a16:rowId xmlns:a16="http://schemas.microsoft.com/office/drawing/2014/main" val="3007240224"/>
                  </a:ext>
                </a:extLst>
              </a:tr>
              <a:tr h="358902">
                <a:tc>
                  <a:txBody>
                    <a:bodyPr/>
                    <a:lstStyle/>
                    <a:p>
                      <a:r>
                        <a:rPr kumimoji="0" lang="en-GB" sz="1200" b="0" i="0" u="none" strike="noStrike" kern="1200" cap="none" spc="-5" normalizeH="0" baseline="0" noProof="0">
                          <a:ln>
                            <a:noFill/>
                          </a:ln>
                          <a:solidFill>
                            <a:schemeClr val="tx1"/>
                          </a:solidFill>
                          <a:effectLst/>
                          <a:uLnTx/>
                          <a:uFillTx/>
                          <a:latin typeface="+mn-lt"/>
                        </a:rPr>
                        <a:t>AUTO7</a:t>
                      </a:r>
                      <a:endParaRPr lang="en-GB" sz="1200" b="0" i="0">
                        <a:solidFill>
                          <a:schemeClr val="tx1"/>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a:ln>
                            <a:noFill/>
                          </a:ln>
                          <a:solidFill>
                            <a:schemeClr val="tx1"/>
                          </a:solidFill>
                          <a:effectLst/>
                          <a:uLnTx/>
                          <a:uFillTx/>
                          <a:latin typeface="+mn-lt"/>
                        </a:rPr>
                        <a:t>Prostate</a:t>
                      </a:r>
                      <a:endParaRPr kumimoji="0" lang="en-GB" sz="1200" b="0" i="0" u="none" strike="noStrike" kern="1200" cap="none" spc="-5" normalizeH="0" baseline="0" noProof="0">
                        <a:ln>
                          <a:noFill/>
                        </a:ln>
                        <a:solidFill>
                          <a:schemeClr val="tx1"/>
                        </a:solidFill>
                        <a:effectLst/>
                        <a:uLnTx/>
                        <a:uFillTx/>
                        <a:latin typeface="+mn-lt"/>
                        <a:ea typeface="+mn-ea"/>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schemeClr val="tx1"/>
                          </a:solidFill>
                          <a:effectLst/>
                          <a:uLnTx/>
                          <a:uFillTx/>
                          <a:latin typeface="+mn-lt"/>
                        </a:rPr>
                        <a:t>PSMA</a:t>
                      </a:r>
                      <a:endParaRPr kumimoji="0" lang="en-GB" sz="1200" b="0" i="0" u="none" strike="noStrike" kern="1200" cap="none" spc="-5" normalizeH="0" baseline="0" noProof="0" dirty="0">
                        <a:ln>
                          <a:noFill/>
                        </a:ln>
                        <a:solidFill>
                          <a:schemeClr val="tx1"/>
                        </a:solidFill>
                        <a:effectLst/>
                        <a:uLnTx/>
                        <a:uFillTx/>
                        <a:latin typeface="+mn-lt"/>
                        <a:ea typeface="+mn-ea"/>
                        <a:cs typeface="Calibri" panose="020F0502020204030204" pitchFamily="34" charset="0"/>
                      </a:endParaRPr>
                    </a:p>
                  </a:txBody>
                  <a:tcPr anchor="ctr"/>
                </a:tc>
                <a:tc>
                  <a:txBody>
                    <a:bodyPr/>
                    <a:lstStyle/>
                    <a:p>
                      <a:r>
                        <a:rPr lang="en-US" sz="1200" b="0" i="0" dirty="0">
                          <a:solidFill>
                            <a:schemeClr val="tx1"/>
                          </a:solidFill>
                          <a:latin typeface="+mn-lt"/>
                        </a:rPr>
                        <a:t>Preclinical</a:t>
                      </a:r>
                      <a:endParaRPr lang="en-GB" sz="1200" b="0" i="0" dirty="0">
                        <a:solidFill>
                          <a:schemeClr val="tx1"/>
                        </a:solidFill>
                        <a:latin typeface="+mn-lt"/>
                        <a:cs typeface="Calibri" panose="020F0502020204030204" pitchFamily="34" charset="0"/>
                      </a:endParaRPr>
                    </a:p>
                  </a:txBody>
                  <a:tcPr anchor="ctr"/>
                </a:tc>
                <a:tc>
                  <a:txBody>
                    <a:bodyPr/>
                    <a:lstStyle/>
                    <a:p>
                      <a:r>
                        <a:rPr lang="en-US" sz="1200" b="0" i="0" dirty="0">
                          <a:solidFill>
                            <a:schemeClr val="tx1"/>
                          </a:solidFill>
                          <a:latin typeface="+mn-lt"/>
                        </a:rPr>
                        <a:t>Start Phase 1 H1 2022</a:t>
                      </a:r>
                      <a:endParaRPr lang="en-US" sz="1200" b="0" i="0" dirty="0">
                        <a:solidFill>
                          <a:schemeClr val="tx1"/>
                        </a:solidFill>
                        <a:latin typeface="+mn-lt"/>
                        <a:cs typeface="Calibri" panose="020F0502020204030204" pitchFamily="34" charset="0"/>
                      </a:endParaRPr>
                    </a:p>
                  </a:txBody>
                  <a:tcPr anchor="ctr"/>
                </a:tc>
                <a:extLst>
                  <a:ext uri="{0D108BD9-81ED-4DB2-BD59-A6C34878D82A}">
                    <a16:rowId xmlns:a16="http://schemas.microsoft.com/office/drawing/2014/main" val="2910772612"/>
                  </a:ext>
                </a:extLst>
              </a:tr>
              <a:tr h="358902">
                <a:tc>
                  <a:txBody>
                    <a:bodyPr/>
                    <a:lstStyle/>
                    <a:p>
                      <a:r>
                        <a:rPr lang="en-US" sz="1200" b="0" i="0" dirty="0">
                          <a:solidFill>
                            <a:srgbClr val="00ACB8"/>
                          </a:solidFill>
                          <a:latin typeface="+mn-lt"/>
                        </a:rPr>
                        <a:t>AUTO8</a:t>
                      </a:r>
                      <a:endParaRPr lang="en-GB" sz="1200" b="0" i="0" dirty="0">
                        <a:solidFill>
                          <a:srgbClr val="00ACB8"/>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a:ln>
                            <a:noFill/>
                          </a:ln>
                          <a:solidFill>
                            <a:srgbClr val="00ACB8"/>
                          </a:solidFill>
                          <a:effectLst/>
                          <a:uLnTx/>
                          <a:uFillTx/>
                          <a:latin typeface="+mn-lt"/>
                        </a:rPr>
                        <a:t>Multiple Myeloma</a:t>
                      </a:r>
                      <a:endParaRPr lang="en-GB" sz="1200" b="0" i="0">
                        <a:solidFill>
                          <a:srgbClr val="00ACB8"/>
                        </a:solidFill>
                        <a:latin typeface="+mn-lt"/>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dirty="0">
                          <a:ln>
                            <a:noFill/>
                          </a:ln>
                          <a:solidFill>
                            <a:srgbClr val="00ACB8"/>
                          </a:solidFill>
                          <a:effectLst/>
                          <a:uLnTx/>
                          <a:uFillTx/>
                          <a:latin typeface="+mn-lt"/>
                        </a:rPr>
                        <a:t>BCMA/CAR-X</a:t>
                      </a:r>
                      <a:endParaRPr lang="en-GB" sz="1200" b="0" i="0" dirty="0">
                        <a:solidFill>
                          <a:srgbClr val="00ACB8"/>
                        </a:solidFill>
                        <a:latin typeface="+mn-lt"/>
                        <a:cs typeface="Calibri" panose="020F0502020204030204" pitchFamily="34" charset="0"/>
                      </a:endParaRPr>
                    </a:p>
                  </a:txBody>
                  <a:tcPr anchor="ctr"/>
                </a:tc>
                <a:tc>
                  <a:txBody>
                    <a:bodyPr/>
                    <a:lstStyle/>
                    <a:p>
                      <a:r>
                        <a:rPr lang="en-US" sz="1200" b="0" i="0" dirty="0">
                          <a:solidFill>
                            <a:srgbClr val="00ACB8"/>
                          </a:solidFill>
                          <a:latin typeface="+mn-lt"/>
                        </a:rPr>
                        <a:t>Preclinical</a:t>
                      </a:r>
                      <a:endParaRPr lang="en-GB" sz="1200" b="0" i="0" dirty="0">
                        <a:solidFill>
                          <a:srgbClr val="00ACB8"/>
                        </a:solidFill>
                        <a:latin typeface="+mn-lt"/>
                        <a:cs typeface="Calibri" panose="020F0502020204030204" pitchFamily="34" charset="0"/>
                      </a:endParaRPr>
                    </a:p>
                  </a:txBody>
                  <a:tcPr anchor="ctr"/>
                </a:tc>
                <a:tc>
                  <a:txBody>
                    <a:bodyPr/>
                    <a:lstStyle/>
                    <a:p>
                      <a:r>
                        <a:rPr lang="en-US" sz="1200" b="0" i="0" dirty="0">
                          <a:solidFill>
                            <a:srgbClr val="00ACB8"/>
                          </a:solidFill>
                          <a:latin typeface="+mn-lt"/>
                        </a:rPr>
                        <a:t>Start Phase 1 study mid 2021</a:t>
                      </a:r>
                      <a:endParaRPr lang="en-US" sz="1200" b="0" i="0" dirty="0">
                        <a:solidFill>
                          <a:srgbClr val="00ACB8"/>
                        </a:solidFill>
                        <a:latin typeface="+mn-lt"/>
                        <a:cs typeface="Calibri" panose="020F0502020204030204" pitchFamily="34" charset="0"/>
                      </a:endParaRPr>
                    </a:p>
                  </a:txBody>
                  <a:tcPr anchor="ctr"/>
                </a:tc>
                <a:extLst>
                  <a:ext uri="{0D108BD9-81ED-4DB2-BD59-A6C34878D82A}">
                    <a16:rowId xmlns:a16="http://schemas.microsoft.com/office/drawing/2014/main" val="148502419"/>
                  </a:ext>
                </a:extLst>
              </a:tr>
              <a:tr h="358902">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dirty="0">
                          <a:ln>
                            <a:noFill/>
                          </a:ln>
                          <a:solidFill>
                            <a:srgbClr val="7030A0"/>
                          </a:solidFill>
                          <a:effectLst/>
                          <a:uLnTx/>
                          <a:uFillTx/>
                          <a:latin typeface="+mn-lt"/>
                          <a:ea typeface="+mn-ea"/>
                          <a:cs typeface="+mn-cs"/>
                        </a:rPr>
                        <a:t>ALLO Program</a:t>
                      </a: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dirty="0">
                          <a:ln>
                            <a:noFill/>
                          </a:ln>
                          <a:solidFill>
                            <a:srgbClr val="7030A0"/>
                          </a:solidFill>
                          <a:effectLst/>
                          <a:uLnTx/>
                          <a:uFillTx/>
                          <a:latin typeface="+mn-lt"/>
                        </a:rPr>
                        <a:t>Undisclosed</a:t>
                      </a:r>
                      <a:endParaRPr kumimoji="0" lang="en-GB" sz="1200" b="0" i="0" u="none" strike="noStrike" kern="1200" cap="none" spc="-5" normalizeH="0" baseline="0" noProof="0" dirty="0">
                        <a:ln>
                          <a:noFill/>
                        </a:ln>
                        <a:solidFill>
                          <a:srgbClr val="7030A0"/>
                        </a:solidFill>
                        <a:effectLst/>
                        <a:uLnTx/>
                        <a:uFillTx/>
                        <a:latin typeface="+mn-lt"/>
                        <a:ea typeface="+mn-ea"/>
                        <a:cs typeface="Calibri" panose="020F0502020204030204" pitchFamily="34" charset="0"/>
                      </a:endParaRPr>
                    </a:p>
                  </a:txBody>
                  <a:tcPr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5" normalizeH="0" baseline="0" noProof="0" dirty="0">
                          <a:ln>
                            <a:noFill/>
                          </a:ln>
                          <a:solidFill>
                            <a:srgbClr val="7030A0"/>
                          </a:solidFill>
                          <a:effectLst/>
                          <a:uLnTx/>
                          <a:uFillTx/>
                          <a:latin typeface="+mn-lt"/>
                        </a:rPr>
                        <a:t>Undisclosed</a:t>
                      </a:r>
                      <a:endParaRPr kumimoji="0" lang="en-GB" sz="1200" b="0" i="0" u="none" strike="noStrike" kern="1200" cap="none" spc="-5" normalizeH="0" baseline="0" noProof="0" dirty="0">
                        <a:ln>
                          <a:noFill/>
                        </a:ln>
                        <a:solidFill>
                          <a:srgbClr val="7030A0"/>
                        </a:solidFill>
                        <a:effectLst/>
                        <a:uLnTx/>
                        <a:uFillTx/>
                        <a:latin typeface="+mn-lt"/>
                        <a:ea typeface="+mn-ea"/>
                        <a:cs typeface="Calibri" panose="020F0502020204030204" pitchFamily="34" charset="0"/>
                      </a:endParaRPr>
                    </a:p>
                  </a:txBody>
                  <a:tcPr anchor="ctr"/>
                </a:tc>
                <a:tc>
                  <a:txBody>
                    <a:bodyPr/>
                    <a:lstStyle/>
                    <a:p>
                      <a:r>
                        <a:rPr lang="en-US" sz="1200" b="0" i="0" dirty="0">
                          <a:solidFill>
                            <a:srgbClr val="7030A0"/>
                          </a:solidFill>
                          <a:latin typeface="+mn-lt"/>
                        </a:rPr>
                        <a:t>Preclinical</a:t>
                      </a:r>
                      <a:endParaRPr lang="en-GB" sz="1200" b="0" i="0" dirty="0">
                        <a:solidFill>
                          <a:srgbClr val="7030A0"/>
                        </a:solidFill>
                        <a:latin typeface="+mn-lt"/>
                        <a:cs typeface="Calibri" panose="020F0502020204030204" pitchFamily="34" charset="0"/>
                      </a:endParaRPr>
                    </a:p>
                  </a:txBody>
                  <a:tcPr anchor="ctr"/>
                </a:tc>
                <a:tc>
                  <a:txBody>
                    <a:bodyPr/>
                    <a:lstStyle/>
                    <a:p>
                      <a:r>
                        <a:rPr lang="en-US" sz="1200" b="0" i="0" dirty="0">
                          <a:solidFill>
                            <a:srgbClr val="7030A0"/>
                          </a:solidFill>
                          <a:latin typeface="+mn-lt"/>
                        </a:rPr>
                        <a:t>Start Phase 1 H1 2021</a:t>
                      </a:r>
                      <a:endParaRPr lang="en-US" sz="1200" b="0" i="0" dirty="0">
                        <a:solidFill>
                          <a:srgbClr val="7030A0"/>
                        </a:solidFill>
                        <a:latin typeface="+mn-lt"/>
                        <a:cs typeface="Calibri" panose="020F0502020204030204" pitchFamily="34" charset="0"/>
                      </a:endParaRPr>
                    </a:p>
                  </a:txBody>
                  <a:tcPr anchor="ctr"/>
                </a:tc>
                <a:extLst>
                  <a:ext uri="{0D108BD9-81ED-4DB2-BD59-A6C34878D82A}">
                    <a16:rowId xmlns:a16="http://schemas.microsoft.com/office/drawing/2014/main" val="630245631"/>
                  </a:ext>
                </a:extLst>
              </a:tr>
            </a:tbl>
          </a:graphicData>
        </a:graphic>
      </p:graphicFrame>
      <p:sp>
        <p:nvSpPr>
          <p:cNvPr id="39" name="TextBox 38">
            <a:extLst>
              <a:ext uri="{FF2B5EF4-FFF2-40B4-BE49-F238E27FC236}">
                <a16:creationId xmlns:a16="http://schemas.microsoft.com/office/drawing/2014/main" id="{C2D01B27-F717-4C62-8203-FD6DD1617B45}"/>
              </a:ext>
            </a:extLst>
          </p:cNvPr>
          <p:cNvSpPr txBox="1"/>
          <p:nvPr/>
        </p:nvSpPr>
        <p:spPr>
          <a:xfrm>
            <a:off x="787053" y="5898451"/>
            <a:ext cx="3155031" cy="261610"/>
          </a:xfrm>
          <a:prstGeom prst="rect">
            <a:avLst/>
          </a:prstGeom>
          <a:noFill/>
        </p:spPr>
        <p:txBody>
          <a:bodyPr wrap="none" rtlCol="0">
            <a:spAutoFit/>
          </a:bodyPr>
          <a:lstStyle/>
          <a:p>
            <a:r>
              <a:rPr lang="en-US" sz="1100" dirty="0">
                <a:solidFill>
                  <a:schemeClr val="bg1">
                    <a:lumMod val="50000"/>
                  </a:schemeClr>
                </a:solidFill>
              </a:rPr>
              <a:t>*</a:t>
            </a:r>
            <a:r>
              <a:rPr lang="en-GB" sz="1100" dirty="0">
                <a:solidFill>
                  <a:schemeClr val="bg1">
                    <a:lumMod val="50000"/>
                  </a:schemeClr>
                </a:solidFill>
              </a:rPr>
              <a:t>Subject to confirmation by regulatory authorities.</a:t>
            </a:r>
          </a:p>
        </p:txBody>
      </p:sp>
    </p:spTree>
    <p:extLst>
      <p:ext uri="{BB962C8B-B14F-4D97-AF65-F5344CB8AC3E}">
        <p14:creationId xmlns:p14="http://schemas.microsoft.com/office/powerpoint/2010/main" val="1447711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30D9-D933-46EE-A159-3A63415AF1CF}"/>
              </a:ext>
            </a:extLst>
          </p:cNvPr>
          <p:cNvSpPr>
            <a:spLocks noGrp="1"/>
          </p:cNvSpPr>
          <p:nvPr>
            <p:ph type="title"/>
          </p:nvPr>
        </p:nvSpPr>
        <p:spPr/>
        <p:txBody>
          <a:bodyPr/>
          <a:lstStyle/>
          <a:p>
            <a:r>
              <a:rPr lang="en-GB" sz="2200" dirty="0">
                <a:latin typeface="+mn-lt"/>
              </a:rPr>
              <a:t>Autolus poised for potential value inflection</a:t>
            </a:r>
            <a:endParaRPr lang="en-GB" sz="2200" strike="sngStrike" dirty="0">
              <a:latin typeface="+mn-lt"/>
            </a:endParaRPr>
          </a:p>
        </p:txBody>
      </p:sp>
      <p:sp>
        <p:nvSpPr>
          <p:cNvPr id="7" name="Content Placeholder 6">
            <a:extLst>
              <a:ext uri="{FF2B5EF4-FFF2-40B4-BE49-F238E27FC236}">
                <a16:creationId xmlns:a16="http://schemas.microsoft.com/office/drawing/2014/main" id="{31F5E2B8-FC0B-4386-9F05-E7E38228F997}"/>
              </a:ext>
            </a:extLst>
          </p:cNvPr>
          <p:cNvSpPr>
            <a:spLocks noGrp="1"/>
          </p:cNvSpPr>
          <p:nvPr>
            <p:ph idx="4294967295"/>
          </p:nvPr>
        </p:nvSpPr>
        <p:spPr>
          <a:xfrm>
            <a:off x="718556" y="1441149"/>
            <a:ext cx="11161712" cy="4692650"/>
          </a:xfrm>
        </p:spPr>
        <p:txBody>
          <a:bodyPr/>
          <a:lstStyle/>
          <a:p>
            <a:pPr>
              <a:lnSpc>
                <a:spcPts val="2220"/>
              </a:lnSpc>
              <a:spcBef>
                <a:spcPts val="600"/>
              </a:spcBef>
              <a:buClr>
                <a:srgbClr val="00ACB8"/>
              </a:buClr>
              <a:buSzPct val="120000"/>
              <a:buFont typeface="Courier New" panose="02070309020205020404" pitchFamily="49" charset="0"/>
              <a:buChar char="o"/>
            </a:pPr>
            <a:r>
              <a:rPr lang="en-US" sz="1600" dirty="0">
                <a:solidFill>
                  <a:schemeClr val="accent1">
                    <a:lumMod val="50000"/>
                  </a:schemeClr>
                </a:solidFill>
              </a:rPr>
              <a:t>AUTO1 and AUTO1/22</a:t>
            </a:r>
          </a:p>
          <a:p>
            <a:pPr marL="457200" lvl="1">
              <a:lnSpc>
                <a:spcPts val="2020"/>
              </a:lnSpc>
              <a:spcBef>
                <a:spcPts val="600"/>
              </a:spcBef>
              <a:buClr>
                <a:srgbClr val="00ACB8"/>
              </a:buClr>
              <a:buSzPct val="120000"/>
            </a:pPr>
            <a:r>
              <a:rPr lang="en-GB" sz="1600" dirty="0">
                <a:solidFill>
                  <a:schemeClr val="accent1">
                    <a:lumMod val="50000"/>
                  </a:schemeClr>
                </a:solidFill>
              </a:rPr>
              <a:t>AUTO1 INN name (O</a:t>
            </a:r>
            <a:r>
              <a:rPr lang="en-US" sz="1600" dirty="0" err="1">
                <a:solidFill>
                  <a:schemeClr val="accent1">
                    <a:lumMod val="50000"/>
                  </a:schemeClr>
                </a:solidFill>
              </a:rPr>
              <a:t>becabtagene</a:t>
            </a:r>
            <a:r>
              <a:rPr lang="en-US" sz="1600" dirty="0">
                <a:solidFill>
                  <a:schemeClr val="accent1">
                    <a:lumMod val="50000"/>
                  </a:schemeClr>
                </a:solidFill>
              </a:rPr>
              <a:t> </a:t>
            </a:r>
            <a:r>
              <a:rPr lang="en-US" sz="1600" dirty="0" err="1">
                <a:solidFill>
                  <a:schemeClr val="accent1">
                    <a:lumMod val="50000"/>
                  </a:schemeClr>
                </a:solidFill>
              </a:rPr>
              <a:t>Autoleucel,or</a:t>
            </a:r>
            <a:r>
              <a:rPr lang="en-US" sz="1600" dirty="0">
                <a:solidFill>
                  <a:schemeClr val="accent1">
                    <a:lumMod val="50000"/>
                  </a:schemeClr>
                </a:solidFill>
              </a:rPr>
              <a:t> </a:t>
            </a:r>
            <a:r>
              <a:rPr lang="en-US" sz="1600" dirty="0" err="1">
                <a:solidFill>
                  <a:schemeClr val="accent1">
                    <a:lumMod val="50000"/>
                  </a:schemeClr>
                </a:solidFill>
              </a:rPr>
              <a:t>Obe-cel</a:t>
            </a:r>
            <a:r>
              <a:rPr lang="en-US" sz="1600" dirty="0">
                <a:solidFill>
                  <a:schemeClr val="accent1">
                    <a:lumMod val="50000"/>
                  </a:schemeClr>
                </a:solidFill>
              </a:rPr>
              <a:t>) </a:t>
            </a:r>
            <a:r>
              <a:rPr lang="en-GB" sz="1600" dirty="0">
                <a:solidFill>
                  <a:schemeClr val="accent1">
                    <a:lumMod val="50000"/>
                  </a:schemeClr>
                </a:solidFill>
              </a:rPr>
              <a:t>has been published</a:t>
            </a:r>
          </a:p>
          <a:p>
            <a:pPr marL="457200" lvl="1">
              <a:lnSpc>
                <a:spcPts val="2020"/>
              </a:lnSpc>
              <a:spcBef>
                <a:spcPts val="600"/>
              </a:spcBef>
              <a:buClr>
                <a:srgbClr val="00ACB8"/>
              </a:buClr>
              <a:buSzPct val="120000"/>
            </a:pPr>
            <a:r>
              <a:rPr lang="en-US" sz="1600" dirty="0">
                <a:solidFill>
                  <a:schemeClr val="accent1">
                    <a:lumMod val="50000"/>
                  </a:schemeClr>
                </a:solidFill>
              </a:rPr>
              <a:t>Currently enrolling Autolus’ first Phase 1b/2 potential pivotal program (FELIX) in adult ALL.  Data expected in 2022 </a:t>
            </a:r>
          </a:p>
          <a:p>
            <a:pPr marL="457200" lvl="1">
              <a:lnSpc>
                <a:spcPts val="2020"/>
              </a:lnSpc>
              <a:spcBef>
                <a:spcPts val="600"/>
              </a:spcBef>
              <a:buClr>
                <a:srgbClr val="00ACB8"/>
              </a:buClr>
              <a:buSzPct val="120000"/>
            </a:pPr>
            <a:r>
              <a:rPr lang="en-US" sz="1600" dirty="0">
                <a:solidFill>
                  <a:schemeClr val="accent1">
                    <a:lumMod val="50000"/>
                  </a:schemeClr>
                </a:solidFill>
              </a:rPr>
              <a:t>Pediatric ALL - AUTO1/22 Phase 1 started in Dec 2020, first data expected for Q4 2021</a:t>
            </a:r>
          </a:p>
          <a:p>
            <a:pPr marL="457200" lvl="1">
              <a:lnSpc>
                <a:spcPts val="2020"/>
              </a:lnSpc>
              <a:spcBef>
                <a:spcPts val="600"/>
              </a:spcBef>
              <a:buClr>
                <a:srgbClr val="00ACB8"/>
              </a:buClr>
              <a:buSzPct val="120000"/>
            </a:pPr>
            <a:r>
              <a:rPr lang="en-GB" sz="1600" dirty="0">
                <a:solidFill>
                  <a:schemeClr val="accent1">
                    <a:lumMod val="50000"/>
                  </a:schemeClr>
                </a:solidFill>
              </a:rPr>
              <a:t>ALLCAR study extension in </a:t>
            </a:r>
            <a:r>
              <a:rPr lang="en-GB" sz="1600" dirty="0" err="1">
                <a:solidFill>
                  <a:schemeClr val="accent1">
                    <a:lumMod val="50000"/>
                  </a:schemeClr>
                </a:solidFill>
              </a:rPr>
              <a:t>iNHL</a:t>
            </a:r>
            <a:r>
              <a:rPr lang="en-GB" sz="1600" dirty="0">
                <a:solidFill>
                  <a:schemeClr val="accent1">
                    <a:lumMod val="50000"/>
                  </a:schemeClr>
                </a:solidFill>
              </a:rPr>
              <a:t> and CLL ongoing, data updates to be released at EHA 2021</a:t>
            </a:r>
          </a:p>
          <a:p>
            <a:pPr marL="457200" lvl="1">
              <a:lnSpc>
                <a:spcPts val="2020"/>
              </a:lnSpc>
              <a:spcBef>
                <a:spcPts val="600"/>
              </a:spcBef>
              <a:buClr>
                <a:srgbClr val="00ACB8"/>
              </a:buClr>
              <a:buSzPct val="120000"/>
            </a:pPr>
            <a:r>
              <a:rPr lang="en-GB" sz="1600" dirty="0">
                <a:solidFill>
                  <a:schemeClr val="accent1">
                    <a:lumMod val="50000"/>
                  </a:schemeClr>
                </a:solidFill>
              </a:rPr>
              <a:t>O</a:t>
            </a:r>
            <a:r>
              <a:rPr lang="en-US" sz="1600" dirty="0" err="1">
                <a:solidFill>
                  <a:schemeClr val="accent1">
                    <a:lumMod val="50000"/>
                  </a:schemeClr>
                </a:solidFill>
              </a:rPr>
              <a:t>pportunity</a:t>
            </a:r>
            <a:r>
              <a:rPr lang="en-US" sz="1600" dirty="0">
                <a:solidFill>
                  <a:schemeClr val="accent1">
                    <a:lumMod val="50000"/>
                  </a:schemeClr>
                </a:solidFill>
              </a:rPr>
              <a:t> to develop AUTO1 in Primary CNS Lymphoma, CAROUSEL study start planned for Q1 2021</a:t>
            </a:r>
          </a:p>
          <a:p>
            <a:pPr>
              <a:lnSpc>
                <a:spcPts val="2220"/>
              </a:lnSpc>
              <a:spcBef>
                <a:spcPts val="600"/>
              </a:spcBef>
              <a:buClr>
                <a:srgbClr val="00ACB8"/>
              </a:buClr>
              <a:buSzPct val="120000"/>
              <a:buFont typeface="Courier New" panose="02070309020205020404" pitchFamily="49" charset="0"/>
              <a:buChar char="o"/>
            </a:pPr>
            <a:r>
              <a:rPr lang="en-US" sz="1600" dirty="0">
                <a:solidFill>
                  <a:schemeClr val="accent1">
                    <a:lumMod val="50000"/>
                  </a:schemeClr>
                </a:solidFill>
              </a:rPr>
              <a:t>AUTO3 </a:t>
            </a:r>
          </a:p>
          <a:p>
            <a:pPr marL="457200" lvl="1">
              <a:lnSpc>
                <a:spcPts val="2220"/>
              </a:lnSpc>
              <a:spcBef>
                <a:spcPts val="600"/>
              </a:spcBef>
              <a:buClr>
                <a:srgbClr val="00ACB8"/>
              </a:buClr>
              <a:buSzPct val="120000"/>
            </a:pPr>
            <a:r>
              <a:rPr lang="en-US" sz="1600" dirty="0">
                <a:solidFill>
                  <a:schemeClr val="accent1">
                    <a:lumMod val="50000"/>
                  </a:schemeClr>
                </a:solidFill>
              </a:rPr>
              <a:t>Company plans to seek a partner for the AUTO3 program, prior to further development</a:t>
            </a:r>
          </a:p>
          <a:p>
            <a:pPr>
              <a:lnSpc>
                <a:spcPts val="2220"/>
              </a:lnSpc>
              <a:spcBef>
                <a:spcPts val="600"/>
              </a:spcBef>
              <a:buClr>
                <a:srgbClr val="00ACB8"/>
              </a:buClr>
              <a:buSzPct val="120000"/>
              <a:buFont typeface="Courier New" panose="02070309020205020404" pitchFamily="49" charset="0"/>
              <a:buChar char="o"/>
            </a:pPr>
            <a:r>
              <a:rPr lang="en-US" sz="1600" dirty="0">
                <a:solidFill>
                  <a:schemeClr val="accent1">
                    <a:lumMod val="50000"/>
                  </a:schemeClr>
                </a:solidFill>
              </a:rPr>
              <a:t>AUTO4 </a:t>
            </a:r>
          </a:p>
          <a:p>
            <a:pPr marL="457200" lvl="1">
              <a:lnSpc>
                <a:spcPts val="2220"/>
              </a:lnSpc>
              <a:spcBef>
                <a:spcPts val="600"/>
              </a:spcBef>
              <a:buClr>
                <a:srgbClr val="00ACB8"/>
              </a:buClr>
              <a:buSzPct val="120000"/>
            </a:pPr>
            <a:r>
              <a:rPr lang="en-US" sz="1600" dirty="0">
                <a:solidFill>
                  <a:schemeClr val="accent1">
                    <a:lumMod val="50000"/>
                  </a:schemeClr>
                </a:solidFill>
              </a:rPr>
              <a:t>Phase 1 interim data expected in 2021</a:t>
            </a:r>
          </a:p>
          <a:p>
            <a:pPr>
              <a:lnSpc>
                <a:spcPct val="150000"/>
              </a:lnSpc>
              <a:spcBef>
                <a:spcPts val="600"/>
              </a:spcBef>
              <a:buClr>
                <a:srgbClr val="00ACB8"/>
              </a:buClr>
              <a:buSzPct val="120000"/>
              <a:buFont typeface="Courier New" panose="02070309020205020404" pitchFamily="49" charset="0"/>
              <a:buChar char="o"/>
            </a:pPr>
            <a:r>
              <a:rPr lang="en-US" sz="1600" dirty="0">
                <a:solidFill>
                  <a:schemeClr val="accent1">
                    <a:lumMod val="50000"/>
                  </a:schemeClr>
                </a:solidFill>
              </a:rPr>
              <a:t>Multiple next generation development candidates entering clinical development in 2021</a:t>
            </a:r>
          </a:p>
          <a:p>
            <a:pPr>
              <a:lnSpc>
                <a:spcPct val="150000"/>
              </a:lnSpc>
              <a:spcBef>
                <a:spcPts val="600"/>
              </a:spcBef>
              <a:buClr>
                <a:srgbClr val="00ACB8"/>
              </a:buClr>
              <a:buSzPct val="120000"/>
              <a:buFont typeface="Courier New" panose="02070309020205020404" pitchFamily="49" charset="0"/>
              <a:buChar char="o"/>
            </a:pPr>
            <a:r>
              <a:rPr lang="en-US" sz="1600" dirty="0">
                <a:solidFill>
                  <a:schemeClr val="accent1">
                    <a:lumMod val="50000"/>
                  </a:schemeClr>
                </a:solidFill>
              </a:rPr>
              <a:t>Including January proceeds under at-the-market program and February 2021 raise, cash runway into H1 2023</a:t>
            </a:r>
          </a:p>
          <a:p>
            <a:pPr>
              <a:lnSpc>
                <a:spcPct val="150000"/>
              </a:lnSpc>
              <a:spcBef>
                <a:spcPts val="600"/>
              </a:spcBef>
              <a:buClr>
                <a:srgbClr val="00ACB8"/>
              </a:buClr>
              <a:buSzPct val="120000"/>
              <a:buFont typeface="Courier New" panose="02070309020205020404" pitchFamily="49" charset="0"/>
              <a:buChar char="o"/>
            </a:pPr>
            <a:r>
              <a:rPr lang="en-US" sz="1600" dirty="0">
                <a:solidFill>
                  <a:schemeClr val="accent1">
                    <a:lumMod val="50000"/>
                  </a:schemeClr>
                </a:solidFill>
              </a:rPr>
              <a:t>Cash Balance at Dec 31, 2020 was approx. $153.3m, not including $123.4m in net proceeds from the sale of ADSs in Q1 2021</a:t>
            </a:r>
            <a:br>
              <a:rPr lang="en-US" sz="1600" dirty="0">
                <a:solidFill>
                  <a:schemeClr val="accent1">
                    <a:lumMod val="50000"/>
                  </a:schemeClr>
                </a:solidFill>
              </a:rPr>
            </a:br>
            <a:endParaRPr lang="en-US" sz="1600" dirty="0">
              <a:solidFill>
                <a:schemeClr val="accent1">
                  <a:lumMod val="50000"/>
                </a:schemeClr>
              </a:solidFill>
            </a:endParaRPr>
          </a:p>
        </p:txBody>
      </p:sp>
      <p:sp>
        <p:nvSpPr>
          <p:cNvPr id="3" name="TextBox 2">
            <a:extLst>
              <a:ext uri="{FF2B5EF4-FFF2-40B4-BE49-F238E27FC236}">
                <a16:creationId xmlns:a16="http://schemas.microsoft.com/office/drawing/2014/main" id="{222966BD-B1E4-4B12-B28D-4377BE97C858}"/>
              </a:ext>
            </a:extLst>
          </p:cNvPr>
          <p:cNvSpPr txBox="1"/>
          <p:nvPr/>
        </p:nvSpPr>
        <p:spPr>
          <a:xfrm>
            <a:off x="2222952" y="5903893"/>
            <a:ext cx="184731" cy="646331"/>
          </a:xfrm>
          <a:prstGeom prst="rect">
            <a:avLst/>
          </a:prstGeom>
          <a:noFill/>
        </p:spPr>
        <p:txBody>
          <a:bodyPr wrap="none" rtlCol="0">
            <a:spAutoFit/>
          </a:bodyPr>
          <a:lstStyle/>
          <a:p>
            <a:endParaRPr lang="en-US" dirty="0"/>
          </a:p>
          <a:p>
            <a:endParaRPr lang="en-GB" dirty="0"/>
          </a:p>
        </p:txBody>
      </p:sp>
      <p:cxnSp>
        <p:nvCxnSpPr>
          <p:cNvPr id="6" name="Straight Connector 5">
            <a:extLst>
              <a:ext uri="{FF2B5EF4-FFF2-40B4-BE49-F238E27FC236}">
                <a16:creationId xmlns:a16="http://schemas.microsoft.com/office/drawing/2014/main" id="{D2899748-FCEA-4A46-9D7C-542A3FB73398}"/>
              </a:ext>
            </a:extLst>
          </p:cNvPr>
          <p:cNvCxnSpPr>
            <a:cxnSpLocks/>
          </p:cNvCxnSpPr>
          <p:nvPr/>
        </p:nvCxnSpPr>
        <p:spPr>
          <a:xfrm>
            <a:off x="816046" y="3470479"/>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B3D58A-5F0B-9C40-B853-2B13418A95FC}"/>
              </a:ext>
            </a:extLst>
          </p:cNvPr>
          <p:cNvCxnSpPr>
            <a:cxnSpLocks/>
          </p:cNvCxnSpPr>
          <p:nvPr/>
        </p:nvCxnSpPr>
        <p:spPr>
          <a:xfrm>
            <a:off x="816046" y="4186701"/>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7D0D77C-B88A-D94A-8582-391CB55C4484}"/>
              </a:ext>
            </a:extLst>
          </p:cNvPr>
          <p:cNvCxnSpPr>
            <a:cxnSpLocks/>
          </p:cNvCxnSpPr>
          <p:nvPr/>
        </p:nvCxnSpPr>
        <p:spPr>
          <a:xfrm>
            <a:off x="816046" y="4870164"/>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005B1F-8FE9-7446-8A66-E1CD17DFD111}"/>
              </a:ext>
            </a:extLst>
          </p:cNvPr>
          <p:cNvCxnSpPr>
            <a:cxnSpLocks/>
          </p:cNvCxnSpPr>
          <p:nvPr/>
        </p:nvCxnSpPr>
        <p:spPr>
          <a:xfrm>
            <a:off x="816046" y="5360379"/>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F60E23-52B0-4B03-99EA-1DA7DC44F3B8}"/>
              </a:ext>
            </a:extLst>
          </p:cNvPr>
          <p:cNvCxnSpPr>
            <a:cxnSpLocks/>
          </p:cNvCxnSpPr>
          <p:nvPr/>
        </p:nvCxnSpPr>
        <p:spPr>
          <a:xfrm>
            <a:off x="816046" y="6217332"/>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089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2C12-14DB-554D-998F-FA8B7358B924}"/>
              </a:ext>
            </a:extLst>
          </p:cNvPr>
          <p:cNvSpPr>
            <a:spLocks noGrp="1"/>
          </p:cNvSpPr>
          <p:nvPr>
            <p:ph type="title"/>
          </p:nvPr>
        </p:nvSpPr>
        <p:spPr/>
        <p:txBody>
          <a:bodyPr/>
          <a:lstStyle/>
          <a:p>
            <a:r>
              <a:rPr lang="en-US" dirty="0">
                <a:latin typeface="+mn-lt"/>
              </a:rPr>
              <a:t>Q&amp;A</a:t>
            </a:r>
          </a:p>
        </p:txBody>
      </p:sp>
    </p:spTree>
    <p:extLst>
      <p:ext uri="{BB962C8B-B14F-4D97-AF65-F5344CB8AC3E}">
        <p14:creationId xmlns:p14="http://schemas.microsoft.com/office/powerpoint/2010/main" val="266825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6">
            <a:extLst>
              <a:ext uri="{FF2B5EF4-FFF2-40B4-BE49-F238E27FC236}">
                <a16:creationId xmlns:a16="http://schemas.microsoft.com/office/drawing/2014/main" id="{9B3B223C-8497-6444-9331-1CC7C6847296}"/>
              </a:ext>
            </a:extLst>
          </p:cNvPr>
          <p:cNvSpPr txBox="1">
            <a:spLocks/>
          </p:cNvSpPr>
          <p:nvPr/>
        </p:nvSpPr>
        <p:spPr>
          <a:xfrm>
            <a:off x="525819" y="1627882"/>
            <a:ext cx="10515600" cy="4692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630" indent="-285750">
              <a:lnSpc>
                <a:spcPts val="2220"/>
              </a:lnSpc>
              <a:spcBef>
                <a:spcPts val="2200"/>
              </a:spcBef>
              <a:spcAft>
                <a:spcPts val="600"/>
              </a:spcAft>
              <a:buClr>
                <a:srgbClr val="00ACB8"/>
              </a:buClr>
              <a:buSzPct val="120000"/>
              <a:buFont typeface="Courier New" panose="02070309020205020404" pitchFamily="49" charset="0"/>
              <a:buChar char="o"/>
            </a:pPr>
            <a:r>
              <a:rPr lang="en-US" sz="1600" dirty="0">
                <a:solidFill>
                  <a:schemeClr val="accent1">
                    <a:lumMod val="50000"/>
                  </a:schemeClr>
                </a:solidFill>
              </a:rPr>
              <a:t>Welcome and Introduction: Dr. Christian Itin, Chairman and CEO</a:t>
            </a:r>
          </a:p>
          <a:p>
            <a:pPr marL="468630" indent="-285750">
              <a:lnSpc>
                <a:spcPts val="2220"/>
              </a:lnSpc>
              <a:spcBef>
                <a:spcPts val="2200"/>
              </a:spcBef>
              <a:spcAft>
                <a:spcPts val="600"/>
              </a:spcAft>
              <a:buClr>
                <a:srgbClr val="00ACB8"/>
              </a:buClr>
              <a:buSzPct val="120000"/>
              <a:buFont typeface="Courier New" panose="02070309020205020404" pitchFamily="49" charset="0"/>
              <a:buChar char="o"/>
            </a:pPr>
            <a:r>
              <a:rPr lang="en-GB" sz="1600" dirty="0">
                <a:solidFill>
                  <a:schemeClr val="accent1">
                    <a:lumMod val="50000"/>
                  </a:schemeClr>
                </a:solidFill>
              </a:rPr>
              <a:t>Operational Highlights: Dr. Christian Itin</a:t>
            </a:r>
            <a:endParaRPr lang="en-US" sz="1600" dirty="0">
              <a:solidFill>
                <a:schemeClr val="accent1">
                  <a:lumMod val="50000"/>
                </a:schemeClr>
              </a:solidFill>
            </a:endParaRPr>
          </a:p>
          <a:p>
            <a:pPr marL="468630" indent="-285750">
              <a:lnSpc>
                <a:spcPts val="2220"/>
              </a:lnSpc>
              <a:spcBef>
                <a:spcPts val="2200"/>
              </a:spcBef>
              <a:spcAft>
                <a:spcPts val="600"/>
              </a:spcAft>
              <a:buClr>
                <a:srgbClr val="00ACB8"/>
              </a:buClr>
              <a:buSzPct val="120000"/>
              <a:buFont typeface="Courier New" panose="02070309020205020404" pitchFamily="49" charset="0"/>
              <a:buChar char="o"/>
            </a:pPr>
            <a:r>
              <a:rPr lang="en-US" sz="1600" dirty="0">
                <a:solidFill>
                  <a:schemeClr val="accent1">
                    <a:lumMod val="50000"/>
                  </a:schemeClr>
                </a:solidFill>
              </a:rPr>
              <a:t>Financial Results: Andrew J. Oakley, CFO</a:t>
            </a:r>
          </a:p>
          <a:p>
            <a:pPr marL="468630" indent="-285750">
              <a:lnSpc>
                <a:spcPts val="2220"/>
              </a:lnSpc>
              <a:spcBef>
                <a:spcPts val="2200"/>
              </a:spcBef>
              <a:spcAft>
                <a:spcPts val="600"/>
              </a:spcAft>
              <a:buClr>
                <a:srgbClr val="00ACB8"/>
              </a:buClr>
              <a:buSzPct val="120000"/>
              <a:buFont typeface="Courier New" panose="02070309020205020404" pitchFamily="49" charset="0"/>
              <a:buChar char="o"/>
            </a:pPr>
            <a:r>
              <a:rPr lang="en-US" sz="1600" dirty="0">
                <a:solidFill>
                  <a:schemeClr val="accent1">
                    <a:lumMod val="50000"/>
                  </a:schemeClr>
                </a:solidFill>
              </a:rPr>
              <a:t>Upcoming Milestones and Conclusion: Dr. Christian Itin</a:t>
            </a:r>
          </a:p>
          <a:p>
            <a:pPr marL="468630" indent="-285750">
              <a:lnSpc>
                <a:spcPts val="2220"/>
              </a:lnSpc>
              <a:spcBef>
                <a:spcPts val="2200"/>
              </a:spcBef>
              <a:spcAft>
                <a:spcPts val="600"/>
              </a:spcAft>
              <a:buClr>
                <a:srgbClr val="00ACB8"/>
              </a:buClr>
              <a:buSzPct val="120000"/>
              <a:buFont typeface="Courier New" panose="02070309020205020404" pitchFamily="49" charset="0"/>
              <a:buChar char="o"/>
            </a:pPr>
            <a:r>
              <a:rPr lang="en-US" sz="1600" dirty="0">
                <a:solidFill>
                  <a:schemeClr val="accent1">
                    <a:lumMod val="50000"/>
                  </a:schemeClr>
                </a:solidFill>
              </a:rPr>
              <a:t>Q&amp;A: Dr. Christian Itin and Andrew J. Oakley</a:t>
            </a:r>
            <a:endParaRPr lang="en-GB" sz="1600" dirty="0">
              <a:solidFill>
                <a:schemeClr val="accent1">
                  <a:lumMod val="50000"/>
                </a:schemeClr>
              </a:solidFill>
            </a:endParaRPr>
          </a:p>
        </p:txBody>
      </p:sp>
      <p:cxnSp>
        <p:nvCxnSpPr>
          <p:cNvPr id="30" name="Straight Connector 29">
            <a:extLst>
              <a:ext uri="{FF2B5EF4-FFF2-40B4-BE49-F238E27FC236}">
                <a16:creationId xmlns:a16="http://schemas.microsoft.com/office/drawing/2014/main" id="{66A00A42-FDE1-0E4E-8D54-75D982839B91}"/>
              </a:ext>
            </a:extLst>
          </p:cNvPr>
          <p:cNvCxnSpPr>
            <a:cxnSpLocks/>
          </p:cNvCxnSpPr>
          <p:nvPr/>
        </p:nvCxnSpPr>
        <p:spPr>
          <a:xfrm>
            <a:off x="816046" y="2132918"/>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D90545D-D7DB-EA48-8976-AD8735E224BF}"/>
              </a:ext>
            </a:extLst>
          </p:cNvPr>
          <p:cNvCxnSpPr>
            <a:cxnSpLocks/>
          </p:cNvCxnSpPr>
          <p:nvPr/>
        </p:nvCxnSpPr>
        <p:spPr>
          <a:xfrm>
            <a:off x="816046" y="2777144"/>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4B0A5BF-224C-9443-89D3-5116137AB1F4}"/>
              </a:ext>
            </a:extLst>
          </p:cNvPr>
          <p:cNvCxnSpPr>
            <a:cxnSpLocks/>
          </p:cNvCxnSpPr>
          <p:nvPr/>
        </p:nvCxnSpPr>
        <p:spPr>
          <a:xfrm>
            <a:off x="816046" y="3396146"/>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AB16A41-31D9-E947-B6A2-2CE0B26C6C21}"/>
              </a:ext>
            </a:extLst>
          </p:cNvPr>
          <p:cNvCxnSpPr>
            <a:cxnSpLocks/>
          </p:cNvCxnSpPr>
          <p:nvPr/>
        </p:nvCxnSpPr>
        <p:spPr>
          <a:xfrm>
            <a:off x="816046" y="4103677"/>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itle 5">
            <a:extLst>
              <a:ext uri="{FF2B5EF4-FFF2-40B4-BE49-F238E27FC236}">
                <a16:creationId xmlns:a16="http://schemas.microsoft.com/office/drawing/2014/main" id="{61E1B49C-A8DA-7B40-BFE9-FBE5223D1188}"/>
              </a:ext>
            </a:extLst>
          </p:cNvPr>
          <p:cNvSpPr txBox="1">
            <a:spLocks/>
          </p:cNvSpPr>
          <p:nvPr/>
        </p:nvSpPr>
        <p:spPr>
          <a:xfrm>
            <a:off x="656692" y="410885"/>
            <a:ext cx="10878616"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400"/>
              </a:lnSpc>
            </a:pPr>
            <a:r>
              <a:rPr lang="en-US" sz="2200" dirty="0">
                <a:solidFill>
                  <a:srgbClr val="00ACB8"/>
                </a:solidFill>
                <a:latin typeface="+mn-lt"/>
              </a:rPr>
              <a:t>Agenda</a:t>
            </a:r>
            <a:endParaRPr lang="en-GB" sz="1600" dirty="0">
              <a:solidFill>
                <a:schemeClr val="bg1"/>
              </a:solidFill>
              <a:latin typeface="+mn-lt"/>
            </a:endParaRPr>
          </a:p>
          <a:p>
            <a:pPr>
              <a:lnSpc>
                <a:spcPts val="2400"/>
              </a:lnSpc>
            </a:pPr>
            <a:br>
              <a:rPr lang="en-GB" sz="2000" dirty="0">
                <a:solidFill>
                  <a:schemeClr val="bg1"/>
                </a:solidFill>
                <a:latin typeface="Avenir Next Medium" panose="020B0503020202020204" pitchFamily="34" charset="0"/>
              </a:rPr>
            </a:br>
            <a:br>
              <a:rPr lang="en-GB" sz="2000" dirty="0">
                <a:solidFill>
                  <a:schemeClr val="bg1"/>
                </a:solidFill>
                <a:latin typeface="Avenir Next Medium" panose="020B0503020202020204" pitchFamily="34" charset="0"/>
              </a:rPr>
            </a:br>
            <a:endParaRPr lang="en-GB" sz="2000" dirty="0">
              <a:solidFill>
                <a:schemeClr val="bg1"/>
              </a:solidFill>
              <a:latin typeface="Avenir Next Medium" panose="020B0503020202020204" pitchFamily="34" charset="0"/>
            </a:endParaRPr>
          </a:p>
        </p:txBody>
      </p:sp>
      <p:cxnSp>
        <p:nvCxnSpPr>
          <p:cNvPr id="20" name="Straight Connector 19">
            <a:extLst>
              <a:ext uri="{FF2B5EF4-FFF2-40B4-BE49-F238E27FC236}">
                <a16:creationId xmlns:a16="http://schemas.microsoft.com/office/drawing/2014/main" id="{C9E87034-EC51-5F41-A053-D1C9476739EA}"/>
              </a:ext>
            </a:extLst>
          </p:cNvPr>
          <p:cNvCxnSpPr>
            <a:cxnSpLocks/>
          </p:cNvCxnSpPr>
          <p:nvPr/>
        </p:nvCxnSpPr>
        <p:spPr>
          <a:xfrm>
            <a:off x="816046" y="4731936"/>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95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2C12-14DB-554D-998F-FA8B7358B924}"/>
              </a:ext>
            </a:extLst>
          </p:cNvPr>
          <p:cNvSpPr>
            <a:spLocks noGrp="1"/>
          </p:cNvSpPr>
          <p:nvPr>
            <p:ph type="title"/>
          </p:nvPr>
        </p:nvSpPr>
        <p:spPr/>
        <p:txBody>
          <a:bodyPr/>
          <a:lstStyle/>
          <a:p>
            <a:r>
              <a:rPr lang="en-US" dirty="0">
                <a:solidFill>
                  <a:schemeClr val="accent1">
                    <a:lumMod val="50000"/>
                  </a:schemeClr>
                </a:solidFill>
                <a:latin typeface="+mn-lt"/>
              </a:rPr>
              <a:t>Operational Highlights</a:t>
            </a:r>
            <a:br>
              <a:rPr lang="en-US" b="0" i="0" dirty="0">
                <a:solidFill>
                  <a:schemeClr val="accent1">
                    <a:lumMod val="50000"/>
                  </a:schemeClr>
                </a:solidFill>
                <a:latin typeface="+mn-lt"/>
              </a:rPr>
            </a:br>
            <a:endParaRPr lang="en-US" dirty="0">
              <a:latin typeface="+mn-lt"/>
            </a:endParaRPr>
          </a:p>
        </p:txBody>
      </p:sp>
      <p:sp>
        <p:nvSpPr>
          <p:cNvPr id="3" name="Subtitle 2">
            <a:extLst>
              <a:ext uri="{FF2B5EF4-FFF2-40B4-BE49-F238E27FC236}">
                <a16:creationId xmlns:a16="http://schemas.microsoft.com/office/drawing/2014/main" id="{DEEDE07A-D782-714C-B2A5-251E426F7017}"/>
              </a:ext>
            </a:extLst>
          </p:cNvPr>
          <p:cNvSpPr>
            <a:spLocks noGrp="1"/>
          </p:cNvSpPr>
          <p:nvPr>
            <p:ph type="subTitle" idx="1"/>
          </p:nvPr>
        </p:nvSpPr>
        <p:spPr/>
        <p:txBody>
          <a:bodyPr/>
          <a:lstStyle/>
          <a:p>
            <a:r>
              <a:rPr lang="en-US" sz="1800" dirty="0">
                <a:solidFill>
                  <a:srgbClr val="00ACB8"/>
                </a:solidFill>
                <a:latin typeface="+mn-lt"/>
              </a:rPr>
              <a:t>Dr. Christian Itin – Chairman and CEO</a:t>
            </a:r>
          </a:p>
          <a:p>
            <a:endParaRPr lang="en-US" dirty="0"/>
          </a:p>
        </p:txBody>
      </p:sp>
    </p:spTree>
    <p:extLst>
      <p:ext uri="{BB962C8B-B14F-4D97-AF65-F5344CB8AC3E}">
        <p14:creationId xmlns:p14="http://schemas.microsoft.com/office/powerpoint/2010/main" val="138640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3922B5-4077-944A-821E-9EBAFB73B2AB}"/>
              </a:ext>
            </a:extLst>
          </p:cNvPr>
          <p:cNvSpPr>
            <a:spLocks noGrp="1"/>
          </p:cNvSpPr>
          <p:nvPr>
            <p:ph type="body" sz="quarter" idx="10"/>
          </p:nvPr>
        </p:nvSpPr>
        <p:spPr>
          <a:xfrm>
            <a:off x="664786" y="1358106"/>
            <a:ext cx="10606741" cy="4141788"/>
          </a:xfrm>
        </p:spPr>
        <p:txBody>
          <a:bodyPr/>
          <a:lstStyle/>
          <a:p>
            <a:r>
              <a:rPr lang="en-US" dirty="0">
                <a:latin typeface="+mn-lt"/>
              </a:rPr>
              <a:t>AUTO1 in adult ALL</a:t>
            </a:r>
          </a:p>
          <a:p>
            <a:pPr lvl="1"/>
            <a:r>
              <a:rPr lang="en-US" dirty="0">
                <a:latin typeface="+mn-lt"/>
              </a:rPr>
              <a:t>Data from the ALLCAR19 Phase 1 study in adult ALL presented at EHA and ASH meetings in 2020</a:t>
            </a:r>
          </a:p>
          <a:p>
            <a:pPr lvl="1"/>
            <a:r>
              <a:rPr lang="en-US" dirty="0">
                <a:latin typeface="+mn-lt"/>
              </a:rPr>
              <a:t>Pivotal program, AUTO1-AL1 (FELIX study), remains on track</a:t>
            </a:r>
          </a:p>
          <a:p>
            <a:pPr lvl="1"/>
            <a:r>
              <a:rPr lang="en-US" dirty="0">
                <a:latin typeface="+mn-lt"/>
              </a:rPr>
              <a:t>Targeting data in 2022, assuming no COVID disruptions to clinical trial conduct</a:t>
            </a:r>
          </a:p>
          <a:p>
            <a:r>
              <a:rPr lang="en-US" dirty="0">
                <a:latin typeface="+mn-lt"/>
              </a:rPr>
              <a:t>AUTO3 in DLBCL</a:t>
            </a:r>
          </a:p>
          <a:p>
            <a:pPr lvl="1"/>
            <a:r>
              <a:rPr lang="en-US" dirty="0">
                <a:latin typeface="+mn-lt"/>
              </a:rPr>
              <a:t>Data from the ALEXANDER study presented at EHA and ASH meetings in 2020</a:t>
            </a:r>
          </a:p>
          <a:p>
            <a:r>
              <a:rPr lang="en-US" dirty="0">
                <a:latin typeface="+mn-lt"/>
              </a:rPr>
              <a:t>Phase 1 data in childhood neuroblastoma published in Science Translational Medicine in 2020</a:t>
            </a:r>
          </a:p>
          <a:p>
            <a:pPr lvl="1"/>
            <a:r>
              <a:rPr lang="en-GB" dirty="0">
                <a:latin typeface="+mn-lt"/>
              </a:rPr>
              <a:t>Autolus plans to test AUTO6NG in a Phase 1 study in 2021</a:t>
            </a:r>
          </a:p>
          <a:p>
            <a:r>
              <a:rPr lang="en-US" dirty="0">
                <a:latin typeface="+mn-lt"/>
              </a:rPr>
              <a:t>Post period updates:-</a:t>
            </a:r>
          </a:p>
          <a:p>
            <a:pPr lvl="1"/>
            <a:r>
              <a:rPr lang="en-US" dirty="0">
                <a:latin typeface="+mn-lt"/>
              </a:rPr>
              <a:t>Announced an intention to partner AUTO3 and adjust workforce and infrastructure footprint</a:t>
            </a:r>
          </a:p>
          <a:p>
            <a:pPr lvl="1"/>
            <a:r>
              <a:rPr lang="en-GB" dirty="0">
                <a:latin typeface="+mn-lt"/>
              </a:rPr>
              <a:t>Company sold 1,718,506 ADSs in January 2021 under its at-the-market program with Jefferies, for net proceeds of approx. $15.3 million</a:t>
            </a:r>
            <a:endParaRPr lang="en-US" dirty="0">
              <a:latin typeface="+mn-lt"/>
            </a:endParaRPr>
          </a:p>
          <a:p>
            <a:pPr lvl="1"/>
            <a:r>
              <a:rPr lang="en-US" dirty="0">
                <a:latin typeface="+mn-lt"/>
              </a:rPr>
              <a:t>Company closed a public offering in February 2021, raising $108.1 million in net proceeds</a:t>
            </a:r>
          </a:p>
          <a:p>
            <a:pPr lvl="1"/>
            <a:r>
              <a:rPr lang="en-US" dirty="0">
                <a:latin typeface="+mn-lt"/>
              </a:rPr>
              <a:t>Developed a </a:t>
            </a:r>
            <a:r>
              <a:rPr lang="en-GB" dirty="0">
                <a:latin typeface="+mn-lt"/>
              </a:rPr>
              <a:t>decoy receptor strategy for neutralisation of SARS-CoV-2 and its mutational variants - intention to partner to progress into the clinic</a:t>
            </a:r>
            <a:endParaRPr lang="en-US" dirty="0">
              <a:latin typeface="+mn-lt"/>
            </a:endParaRPr>
          </a:p>
          <a:p>
            <a:pPr lvl="1"/>
            <a:endParaRPr lang="en-US" dirty="0">
              <a:latin typeface="+mn-lt"/>
            </a:endParaRPr>
          </a:p>
          <a:p>
            <a:endParaRPr lang="en-GB" dirty="0">
              <a:latin typeface="+mn-lt"/>
            </a:endParaRPr>
          </a:p>
          <a:p>
            <a:pPr marL="228600" lvl="1" indent="0">
              <a:buNone/>
            </a:pPr>
            <a:endParaRPr lang="en-US" dirty="0"/>
          </a:p>
        </p:txBody>
      </p:sp>
      <p:sp>
        <p:nvSpPr>
          <p:cNvPr id="11" name="Title 10">
            <a:extLst>
              <a:ext uri="{FF2B5EF4-FFF2-40B4-BE49-F238E27FC236}">
                <a16:creationId xmlns:a16="http://schemas.microsoft.com/office/drawing/2014/main" id="{CF6B3679-F36F-D543-B5FA-8EAADD1338AD}"/>
              </a:ext>
            </a:extLst>
          </p:cNvPr>
          <p:cNvSpPr>
            <a:spLocks noGrp="1"/>
          </p:cNvSpPr>
          <p:nvPr>
            <p:ph type="title"/>
          </p:nvPr>
        </p:nvSpPr>
        <p:spPr/>
        <p:txBody>
          <a:bodyPr/>
          <a:lstStyle/>
          <a:p>
            <a:r>
              <a:rPr lang="en-US" sz="2200" dirty="0">
                <a:latin typeface="+mn-lt"/>
              </a:rPr>
              <a:t>Business update – fourth quarter 2020</a:t>
            </a:r>
          </a:p>
        </p:txBody>
      </p:sp>
      <p:sp>
        <p:nvSpPr>
          <p:cNvPr id="12" name="Subtitle 11">
            <a:extLst>
              <a:ext uri="{FF2B5EF4-FFF2-40B4-BE49-F238E27FC236}">
                <a16:creationId xmlns:a16="http://schemas.microsoft.com/office/drawing/2014/main" id="{527E124C-1F35-E140-94E6-B6DE15DBCD95}"/>
              </a:ext>
            </a:extLst>
          </p:cNvPr>
          <p:cNvSpPr>
            <a:spLocks noGrp="1"/>
          </p:cNvSpPr>
          <p:nvPr>
            <p:ph type="subTitle" idx="1"/>
          </p:nvPr>
        </p:nvSpPr>
        <p:spPr>
          <a:xfrm>
            <a:off x="711200" y="615292"/>
            <a:ext cx="9144000" cy="385976"/>
          </a:xfrm>
        </p:spPr>
        <p:txBody>
          <a:bodyPr/>
          <a:lstStyle/>
          <a:p>
            <a:r>
              <a:rPr lang="en-US" dirty="0">
                <a:latin typeface="+mn-lt"/>
              </a:rPr>
              <a:t>AUTO1 potential pivotal program progressing on track, with data planned in 2022</a:t>
            </a:r>
          </a:p>
        </p:txBody>
      </p:sp>
      <p:cxnSp>
        <p:nvCxnSpPr>
          <p:cNvPr id="5" name="Straight Connector 4">
            <a:extLst>
              <a:ext uri="{FF2B5EF4-FFF2-40B4-BE49-F238E27FC236}">
                <a16:creationId xmlns:a16="http://schemas.microsoft.com/office/drawing/2014/main" id="{00EA5DC9-54B4-4DB6-8C17-F17D26FEC8A4}"/>
              </a:ext>
            </a:extLst>
          </p:cNvPr>
          <p:cNvCxnSpPr>
            <a:cxnSpLocks/>
          </p:cNvCxnSpPr>
          <p:nvPr/>
        </p:nvCxnSpPr>
        <p:spPr>
          <a:xfrm>
            <a:off x="784573" y="6236802"/>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C09D04F-9EDC-40C8-AC8A-5515068C20EF}"/>
              </a:ext>
            </a:extLst>
          </p:cNvPr>
          <p:cNvCxnSpPr>
            <a:cxnSpLocks/>
          </p:cNvCxnSpPr>
          <p:nvPr/>
        </p:nvCxnSpPr>
        <p:spPr>
          <a:xfrm>
            <a:off x="784573" y="2706476"/>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1742723-0282-4D79-BE40-6CD07852FF07}"/>
              </a:ext>
            </a:extLst>
          </p:cNvPr>
          <p:cNvCxnSpPr>
            <a:cxnSpLocks/>
          </p:cNvCxnSpPr>
          <p:nvPr/>
        </p:nvCxnSpPr>
        <p:spPr>
          <a:xfrm>
            <a:off x="784573" y="3353307"/>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3EEA82-336F-44BF-8996-E88D312719A3}"/>
              </a:ext>
            </a:extLst>
          </p:cNvPr>
          <p:cNvCxnSpPr>
            <a:cxnSpLocks/>
          </p:cNvCxnSpPr>
          <p:nvPr/>
        </p:nvCxnSpPr>
        <p:spPr>
          <a:xfrm>
            <a:off x="784573" y="4005251"/>
            <a:ext cx="1042438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42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8349AAF-47C6-DF42-B07E-282EE3552D5A}"/>
              </a:ext>
            </a:extLst>
          </p:cNvPr>
          <p:cNvSpPr txBox="1">
            <a:spLocks/>
          </p:cNvSpPr>
          <p:nvPr/>
        </p:nvSpPr>
        <p:spPr>
          <a:xfrm>
            <a:off x="7630886" y="1817467"/>
            <a:ext cx="4349620" cy="3506687"/>
          </a:xfrm>
          <a:prstGeom prst="rect">
            <a:avLst/>
          </a:prstGeom>
        </p:spPr>
        <p:txBody>
          <a:bodyPr vert="horz" lIns="91440" tIns="45720" rIns="91440" bIns="45720" rtlCol="0">
            <a:noAutofit/>
          </a:bodyPr>
          <a:lstStyle>
            <a:lvl1pPr marL="354013" indent="-354013" algn="l" defTabSz="685783" rtl="0" eaLnBrk="1" latinLnBrk="0" hangingPunct="1">
              <a:lnSpc>
                <a:spcPct val="120000"/>
              </a:lnSpc>
              <a:spcBef>
                <a:spcPts val="0"/>
              </a:spcBef>
              <a:buClr>
                <a:srgbClr val="00206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717550" indent="-363538" algn="l" defTabSz="685783" rtl="0" eaLnBrk="1" latinLnBrk="0" hangingPunct="1">
              <a:lnSpc>
                <a:spcPct val="120000"/>
              </a:lnSpc>
              <a:spcBef>
                <a:spcPts val="0"/>
              </a:spcBef>
              <a:buSzPct val="86000"/>
              <a:buFont typeface="Calibri" panose="020F050202020403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982663" indent="-265113" algn="l" defTabSz="685783" rtl="0" eaLnBrk="1" latinLnBrk="0" hangingPunct="1">
              <a:lnSpc>
                <a:spcPct val="120000"/>
              </a:lnSpc>
              <a:spcBef>
                <a:spcPts val="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258888" indent="-276225" algn="l" defTabSz="685783" rtl="0" eaLnBrk="1" latinLnBrk="0" hangingPunct="1">
              <a:lnSpc>
                <a:spcPct val="120000"/>
              </a:lnSpc>
              <a:spcBef>
                <a:spcPts val="0"/>
              </a:spcBef>
              <a:buFont typeface="Calibri Light" panose="020F0302020204030204" pitchFamily="34" charset="0"/>
              <a:buChar char="–"/>
              <a:defRPr sz="1200" kern="1200">
                <a:solidFill>
                  <a:schemeClr val="tx1"/>
                </a:solidFill>
                <a:latin typeface="Calibri" panose="020F0502020204030204" pitchFamily="34" charset="0"/>
                <a:ea typeface="+mn-ea"/>
                <a:cs typeface="Calibri" panose="020F0502020204030204" pitchFamily="34" charset="0"/>
              </a:defRPr>
            </a:lvl4pPr>
            <a:lvl5pPr marL="1435100" indent="-134938" algn="l" defTabSz="685783" rtl="0" eaLnBrk="1" latinLnBrk="0" hangingPunct="1">
              <a:lnSpc>
                <a:spcPct val="120000"/>
              </a:lnSpc>
              <a:spcBef>
                <a:spcPts val="0"/>
              </a:spcBef>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indent="-228600">
              <a:lnSpc>
                <a:spcPts val="2260"/>
              </a:lnSpc>
              <a:spcBef>
                <a:spcPts val="1200"/>
              </a:spcBef>
              <a:buClr>
                <a:srgbClr val="00ACB8"/>
              </a:buClr>
              <a:buSzPct val="120000"/>
              <a:buFont typeface="Courier New" panose="02070309020205020404" pitchFamily="49" charset="0"/>
              <a:buChar char="o"/>
              <a:defRPr/>
            </a:pPr>
            <a:r>
              <a:rPr lang="en-US" dirty="0">
                <a:solidFill>
                  <a:schemeClr val="accent1">
                    <a:lumMod val="50000"/>
                  </a:schemeClr>
                </a:solidFill>
                <a:latin typeface="+mn-lt"/>
              </a:rPr>
              <a:t>Plan to partner AUTO3 ahead of progressing into next phase of development</a:t>
            </a:r>
          </a:p>
          <a:p>
            <a:pPr lvl="0" indent="-228600">
              <a:lnSpc>
                <a:spcPts val="2260"/>
              </a:lnSpc>
              <a:spcBef>
                <a:spcPts val="1200"/>
              </a:spcBef>
              <a:buClr>
                <a:srgbClr val="00ACB8"/>
              </a:buClr>
              <a:buSzPct val="120000"/>
              <a:buFont typeface="Courier New" panose="02070309020205020404" pitchFamily="49" charset="0"/>
              <a:buChar char="o"/>
              <a:defRPr/>
            </a:pPr>
            <a:r>
              <a:rPr lang="en-US" dirty="0">
                <a:solidFill>
                  <a:schemeClr val="accent1">
                    <a:lumMod val="50000"/>
                  </a:schemeClr>
                </a:solidFill>
                <a:latin typeface="+mn-lt"/>
              </a:rPr>
              <a:t>Additional value steps in T cell lymphoma and first solid tumor indication</a:t>
            </a:r>
            <a:endParaRPr lang="en-GB" strike="sngStrike" dirty="0">
              <a:solidFill>
                <a:schemeClr val="accent1">
                  <a:lumMod val="50000"/>
                </a:schemeClr>
              </a:solidFill>
              <a:highlight>
                <a:srgbClr val="00FFFF"/>
              </a:highlight>
              <a:latin typeface="+mn-lt"/>
            </a:endParaRPr>
          </a:p>
          <a:p>
            <a:pPr lvl="0" indent="-228600">
              <a:lnSpc>
                <a:spcPts val="2260"/>
              </a:lnSpc>
              <a:spcBef>
                <a:spcPts val="1200"/>
              </a:spcBef>
              <a:buClr>
                <a:srgbClr val="00ACB8"/>
              </a:buClr>
              <a:buSzPct val="120000"/>
              <a:buFont typeface="Courier New" panose="02070309020205020404" pitchFamily="49" charset="0"/>
              <a:buChar char="o"/>
              <a:defRPr/>
            </a:pPr>
            <a:r>
              <a:rPr lang="en-US" dirty="0">
                <a:solidFill>
                  <a:schemeClr val="accent1">
                    <a:lumMod val="50000"/>
                  </a:schemeClr>
                </a:solidFill>
                <a:latin typeface="+mn-lt"/>
              </a:rPr>
              <a:t>Broad preclinical pipeline of next generation programs expected to transition to clinical stage in 2021/2022</a:t>
            </a:r>
            <a:endParaRPr lang="en-GB" dirty="0">
              <a:solidFill>
                <a:schemeClr val="accent1">
                  <a:lumMod val="50000"/>
                </a:schemeClr>
              </a:solidFill>
              <a:latin typeface="+mn-lt"/>
            </a:endParaRPr>
          </a:p>
          <a:p>
            <a:pPr lvl="0" indent="-228600">
              <a:lnSpc>
                <a:spcPts val="2260"/>
              </a:lnSpc>
              <a:spcBef>
                <a:spcPts val="1200"/>
              </a:spcBef>
              <a:buClr>
                <a:srgbClr val="00ACB8"/>
              </a:buClr>
              <a:buSzPct val="120000"/>
              <a:buFont typeface="Courier New" panose="02070309020205020404" pitchFamily="49" charset="0"/>
              <a:buChar char="o"/>
              <a:defRPr/>
            </a:pPr>
            <a:r>
              <a:rPr lang="en-US" dirty="0">
                <a:solidFill>
                  <a:schemeClr val="accent1">
                    <a:lumMod val="50000"/>
                  </a:schemeClr>
                </a:solidFill>
                <a:latin typeface="+mn-lt"/>
              </a:rPr>
              <a:t>Scalable, fully enclosed manufacturing platform</a:t>
            </a:r>
            <a:endParaRPr lang="en-GB" dirty="0">
              <a:solidFill>
                <a:schemeClr val="accent1">
                  <a:lumMod val="50000"/>
                </a:schemeClr>
              </a:solidFill>
              <a:latin typeface="+mn-lt"/>
            </a:endParaRPr>
          </a:p>
        </p:txBody>
      </p:sp>
      <p:sp>
        <p:nvSpPr>
          <p:cNvPr id="9" name="Rectangle 8">
            <a:extLst>
              <a:ext uri="{FF2B5EF4-FFF2-40B4-BE49-F238E27FC236}">
                <a16:creationId xmlns:a16="http://schemas.microsoft.com/office/drawing/2014/main" id="{56AE2CDC-DDF2-A749-9798-5D505F9CEDD5}"/>
              </a:ext>
            </a:extLst>
          </p:cNvPr>
          <p:cNvSpPr/>
          <p:nvPr/>
        </p:nvSpPr>
        <p:spPr>
          <a:xfrm>
            <a:off x="3940630" y="1905000"/>
            <a:ext cx="3797558" cy="1535586"/>
          </a:xfrm>
          <a:prstGeom prst="rect">
            <a:avLst/>
          </a:prstGeom>
          <a:solidFill>
            <a:srgbClr val="0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Rectangle 9">
            <a:extLst>
              <a:ext uri="{FF2B5EF4-FFF2-40B4-BE49-F238E27FC236}">
                <a16:creationId xmlns:a16="http://schemas.microsoft.com/office/drawing/2014/main" id="{DD271C9D-B4F6-2148-84E1-079A397C8D1A}"/>
              </a:ext>
            </a:extLst>
          </p:cNvPr>
          <p:cNvSpPr/>
          <p:nvPr/>
        </p:nvSpPr>
        <p:spPr>
          <a:xfrm>
            <a:off x="3516086" y="3556270"/>
            <a:ext cx="4222101" cy="15491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TextBox 10">
            <a:extLst>
              <a:ext uri="{FF2B5EF4-FFF2-40B4-BE49-F238E27FC236}">
                <a16:creationId xmlns:a16="http://schemas.microsoft.com/office/drawing/2014/main" id="{8A6381D3-0E8B-B245-8E84-747A0358CBD2}"/>
              </a:ext>
            </a:extLst>
          </p:cNvPr>
          <p:cNvSpPr txBox="1"/>
          <p:nvPr/>
        </p:nvSpPr>
        <p:spPr>
          <a:xfrm>
            <a:off x="4800380" y="2076342"/>
            <a:ext cx="2685234" cy="1015663"/>
          </a:xfrm>
          <a:prstGeom prst="rect">
            <a:avLst/>
          </a:prstGeom>
          <a:noFill/>
        </p:spPr>
        <p:txBody>
          <a:bodyPr wrap="square">
            <a:spAutoFit/>
          </a:bodyPr>
          <a:lstStyle/>
          <a:p>
            <a:pPr marL="0" lvl="1" defTabSz="457200">
              <a:defRPr/>
            </a:pPr>
            <a:r>
              <a:rPr lang="en-US" sz="2000" dirty="0">
                <a:solidFill>
                  <a:prstClr val="white"/>
                </a:solidFill>
              </a:rPr>
              <a:t>Full data for AUTO1 – AL-1 (FELIX) study in adult expected in 2022</a:t>
            </a:r>
            <a:endParaRPr lang="en-GB" sz="2000" dirty="0">
              <a:solidFill>
                <a:prstClr val="white"/>
              </a:solidFill>
            </a:endParaRPr>
          </a:p>
        </p:txBody>
      </p:sp>
      <p:sp>
        <p:nvSpPr>
          <p:cNvPr id="12" name="TextBox 11">
            <a:extLst>
              <a:ext uri="{FF2B5EF4-FFF2-40B4-BE49-F238E27FC236}">
                <a16:creationId xmlns:a16="http://schemas.microsoft.com/office/drawing/2014/main" id="{95C218B7-2B96-AB43-96FB-78A21DADE906}"/>
              </a:ext>
            </a:extLst>
          </p:cNvPr>
          <p:cNvSpPr txBox="1"/>
          <p:nvPr/>
        </p:nvSpPr>
        <p:spPr>
          <a:xfrm>
            <a:off x="4816578" y="3661476"/>
            <a:ext cx="2921610" cy="1323439"/>
          </a:xfrm>
          <a:prstGeom prst="rect">
            <a:avLst/>
          </a:prstGeom>
          <a:noFill/>
        </p:spPr>
        <p:txBody>
          <a:bodyPr wrap="square">
            <a:spAutoFit/>
          </a:bodyPr>
          <a:lstStyle/>
          <a:p>
            <a:pPr>
              <a:spcBef>
                <a:spcPts val="600"/>
              </a:spcBef>
            </a:pPr>
            <a:r>
              <a:rPr lang="en-GB" sz="2000" dirty="0">
                <a:solidFill>
                  <a:prstClr val="white"/>
                </a:solidFill>
              </a:rPr>
              <a:t>AUTO1 data in PCNSL and NHL expected  in Q4 2021, AUTO1/22 in pALL expected in Q4 2021</a:t>
            </a:r>
            <a:endParaRPr lang="en-US" sz="2000" dirty="0"/>
          </a:p>
        </p:txBody>
      </p:sp>
      <p:sp>
        <p:nvSpPr>
          <p:cNvPr id="2" name="Title 1">
            <a:extLst>
              <a:ext uri="{FF2B5EF4-FFF2-40B4-BE49-F238E27FC236}">
                <a16:creationId xmlns:a16="http://schemas.microsoft.com/office/drawing/2014/main" id="{A527F0B4-1B7A-774F-8DC2-4E639302D7FC}"/>
              </a:ext>
            </a:extLst>
          </p:cNvPr>
          <p:cNvSpPr>
            <a:spLocks noGrp="1"/>
          </p:cNvSpPr>
          <p:nvPr>
            <p:ph type="title"/>
          </p:nvPr>
        </p:nvSpPr>
        <p:spPr/>
        <p:txBody>
          <a:bodyPr/>
          <a:lstStyle/>
          <a:p>
            <a:r>
              <a:rPr lang="en-GB" sz="2200" dirty="0">
                <a:latin typeface="+mn-lt"/>
              </a:rPr>
              <a:t>Driving value with potential best-in-class</a:t>
            </a:r>
            <a:r>
              <a:rPr lang="en-GB" dirty="0">
                <a:latin typeface="+mn-lt"/>
              </a:rPr>
              <a:t> </a:t>
            </a:r>
            <a:r>
              <a:rPr lang="en-GB" sz="2200" dirty="0">
                <a:latin typeface="+mn-lt"/>
              </a:rPr>
              <a:t>adult ALL program</a:t>
            </a:r>
          </a:p>
        </p:txBody>
      </p:sp>
      <p:sp>
        <p:nvSpPr>
          <p:cNvPr id="16" name="Oval 15">
            <a:extLst>
              <a:ext uri="{FF2B5EF4-FFF2-40B4-BE49-F238E27FC236}">
                <a16:creationId xmlns:a16="http://schemas.microsoft.com/office/drawing/2014/main" id="{2C3FA007-811E-AD46-9B04-51E313E77FA9}"/>
              </a:ext>
            </a:extLst>
          </p:cNvPr>
          <p:cNvSpPr/>
          <p:nvPr/>
        </p:nvSpPr>
        <p:spPr>
          <a:xfrm>
            <a:off x="838200" y="1461720"/>
            <a:ext cx="3962180" cy="39621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DA5668AB-A282-0445-BCB9-9F51EC2168DF}"/>
              </a:ext>
            </a:extLst>
          </p:cNvPr>
          <p:cNvSpPr txBox="1">
            <a:spLocks/>
          </p:cNvSpPr>
          <p:nvPr/>
        </p:nvSpPr>
        <p:spPr>
          <a:xfrm>
            <a:off x="1531203" y="2290682"/>
            <a:ext cx="2922311" cy="23042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60"/>
              </a:lnSpc>
              <a:spcBef>
                <a:spcPts val="0"/>
              </a:spcBef>
              <a:buNone/>
            </a:pPr>
            <a:r>
              <a:rPr lang="en-US" sz="1800" dirty="0">
                <a:solidFill>
                  <a:schemeClr val="bg1"/>
                </a:solidFill>
              </a:rPr>
              <a:t>Focusing on delivering AUTO1, a potentially transformational treatment for Adult Acute Lymphoblastic Leukemia (ALL), as well as exploring activity in additional </a:t>
            </a:r>
            <a:br>
              <a:rPr lang="en-US" sz="1800" dirty="0">
                <a:solidFill>
                  <a:schemeClr val="bg1"/>
                </a:solidFill>
              </a:rPr>
            </a:br>
            <a:r>
              <a:rPr lang="en-US" sz="1800" dirty="0">
                <a:solidFill>
                  <a:schemeClr val="bg1"/>
                </a:solidFill>
              </a:rPr>
              <a:t>B-cell malignancies</a:t>
            </a:r>
            <a:endParaRPr lang="en-GB" sz="1800" dirty="0">
              <a:solidFill>
                <a:schemeClr val="bg1"/>
              </a:solidFill>
            </a:endParaRPr>
          </a:p>
        </p:txBody>
      </p:sp>
    </p:spTree>
    <p:extLst>
      <p:ext uri="{BB962C8B-B14F-4D97-AF65-F5344CB8AC3E}">
        <p14:creationId xmlns:p14="http://schemas.microsoft.com/office/powerpoint/2010/main" val="224738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8A93C0C-A937-164D-8D8F-CBC22FF1BCE4}"/>
              </a:ext>
            </a:extLst>
          </p:cNvPr>
          <p:cNvSpPr txBox="1">
            <a:spLocks/>
          </p:cNvSpPr>
          <p:nvPr/>
        </p:nvSpPr>
        <p:spPr>
          <a:xfrm>
            <a:off x="766192" y="5953521"/>
            <a:ext cx="10659615" cy="684686"/>
          </a:xfrm>
          <a:prstGeom prst="rect">
            <a:avLst/>
          </a:prstGeom>
          <a:noFill/>
          <a:ln w="38100">
            <a:noFill/>
          </a:ln>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n-US" altLang="en-US" sz="1100" dirty="0">
                <a:solidFill>
                  <a:schemeClr val="bg1">
                    <a:lumMod val="50000"/>
                  </a:schemeClr>
                </a:solidFill>
              </a:rPr>
              <a:t>*</a:t>
            </a:r>
            <a:r>
              <a:rPr lang="en-GB" sz="1100" dirty="0">
                <a:solidFill>
                  <a:schemeClr val="bg1">
                    <a:lumMod val="50000"/>
                  </a:schemeClr>
                </a:solidFill>
              </a:rPr>
              <a:t>SEER and EUCAN estimates (respectively) for US and EU epi</a:t>
            </a:r>
            <a:endParaRPr lang="en-US" altLang="en-US" sz="1100" dirty="0">
              <a:solidFill>
                <a:schemeClr val="bg1">
                  <a:lumMod val="50000"/>
                </a:schemeClr>
              </a:solidFill>
            </a:endParaRPr>
          </a:p>
          <a:p>
            <a:pPr lvl="0">
              <a:defRPr/>
            </a:pPr>
            <a:endParaRPr lang="en-US" altLang="en-US" sz="1100" dirty="0">
              <a:solidFill>
                <a:schemeClr val="bg1">
                  <a:lumMod val="50000"/>
                </a:schemeClr>
              </a:solidFill>
              <a:latin typeface="Avenir Next" panose="020B0503020202020204" pitchFamily="34" charset="0"/>
            </a:endParaRPr>
          </a:p>
        </p:txBody>
      </p:sp>
      <p:sp>
        <p:nvSpPr>
          <p:cNvPr id="8" name="Content Placeholder 2">
            <a:extLst>
              <a:ext uri="{FF2B5EF4-FFF2-40B4-BE49-F238E27FC236}">
                <a16:creationId xmlns:a16="http://schemas.microsoft.com/office/drawing/2014/main" id="{C8349AAF-47C6-DF42-B07E-282EE3552D5A}"/>
              </a:ext>
            </a:extLst>
          </p:cNvPr>
          <p:cNvSpPr txBox="1">
            <a:spLocks/>
          </p:cNvSpPr>
          <p:nvPr/>
        </p:nvSpPr>
        <p:spPr>
          <a:xfrm>
            <a:off x="4212133" y="1525635"/>
            <a:ext cx="7141665" cy="4626191"/>
          </a:xfrm>
          <a:prstGeom prst="rect">
            <a:avLst/>
          </a:prstGeom>
        </p:spPr>
        <p:txBody>
          <a:bodyPr vert="horz" lIns="91440" tIns="45720" rIns="91440" bIns="45720" rtlCol="0">
            <a:noAutofit/>
          </a:bodyPr>
          <a:lstStyle>
            <a:lvl1pPr marL="354013" indent="-354013" algn="l" defTabSz="685783" rtl="0" eaLnBrk="1" latinLnBrk="0" hangingPunct="1">
              <a:lnSpc>
                <a:spcPct val="120000"/>
              </a:lnSpc>
              <a:spcBef>
                <a:spcPts val="0"/>
              </a:spcBef>
              <a:buClr>
                <a:srgbClr val="002060"/>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717550" indent="-363538" algn="l" defTabSz="685783" rtl="0" eaLnBrk="1" latinLnBrk="0" hangingPunct="1">
              <a:lnSpc>
                <a:spcPct val="120000"/>
              </a:lnSpc>
              <a:spcBef>
                <a:spcPts val="0"/>
              </a:spcBef>
              <a:buSzPct val="86000"/>
              <a:buFont typeface="Calibri" panose="020F0502020204030204" pitchFamily="34" charset="0"/>
              <a:buChar char="―"/>
              <a:tabLst/>
              <a:defRPr sz="1600" kern="1200">
                <a:solidFill>
                  <a:schemeClr val="tx1"/>
                </a:solidFill>
                <a:latin typeface="Calibri" panose="020F0502020204030204" pitchFamily="34" charset="0"/>
                <a:ea typeface="+mn-ea"/>
                <a:cs typeface="Calibri" panose="020F0502020204030204" pitchFamily="34" charset="0"/>
              </a:defRPr>
            </a:lvl2pPr>
            <a:lvl3pPr marL="982663" indent="-265113" algn="l" defTabSz="685783" rtl="0" eaLnBrk="1" latinLnBrk="0" hangingPunct="1">
              <a:lnSpc>
                <a:spcPct val="120000"/>
              </a:lnSpc>
              <a:spcBef>
                <a:spcPts val="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258888" indent="-276225" algn="l" defTabSz="685783" rtl="0" eaLnBrk="1" latinLnBrk="0" hangingPunct="1">
              <a:lnSpc>
                <a:spcPct val="120000"/>
              </a:lnSpc>
              <a:spcBef>
                <a:spcPts val="0"/>
              </a:spcBef>
              <a:buFont typeface="Calibri Light" panose="020F0302020204030204" pitchFamily="34" charset="0"/>
              <a:buChar char="–"/>
              <a:defRPr sz="1200" kern="1200">
                <a:solidFill>
                  <a:schemeClr val="tx1"/>
                </a:solidFill>
                <a:latin typeface="Calibri" panose="020F0502020204030204" pitchFamily="34" charset="0"/>
                <a:ea typeface="+mn-ea"/>
                <a:cs typeface="Calibri" panose="020F0502020204030204" pitchFamily="34" charset="0"/>
              </a:defRPr>
            </a:lvl4pPr>
            <a:lvl5pPr marL="1435100" indent="-134938" algn="l" defTabSz="685783" rtl="0" eaLnBrk="1" latinLnBrk="0" hangingPunct="1">
              <a:lnSpc>
                <a:spcPct val="120000"/>
              </a:lnSpc>
              <a:spcBef>
                <a:spcPts val="0"/>
              </a:spcBef>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nSpc>
                <a:spcPct val="100000"/>
              </a:lnSpc>
              <a:spcBef>
                <a:spcPts val="900"/>
              </a:spcBef>
              <a:buClr>
                <a:srgbClr val="000000"/>
              </a:buClr>
              <a:buSzPct val="88000"/>
              <a:buNone/>
              <a:defRPr/>
            </a:pPr>
            <a:r>
              <a:rPr lang="en-GB" sz="1600" b="1" dirty="0">
                <a:solidFill>
                  <a:srgbClr val="00ACB8"/>
                </a:solidFill>
                <a:latin typeface="+mn-lt"/>
              </a:rPr>
              <a:t>HIGH UNMET MEDICAL NEED</a:t>
            </a:r>
          </a:p>
          <a:p>
            <a:pPr marL="228600" lvl="1" indent="-228600">
              <a:lnSpc>
                <a:spcPct val="100000"/>
              </a:lnSpc>
              <a:spcBef>
                <a:spcPts val="900"/>
              </a:spcBef>
              <a:buClr>
                <a:srgbClr val="00ACB8"/>
              </a:buClr>
              <a:buSzPct val="120000"/>
              <a:buFont typeface="Courier New" panose="02070309020205020404" pitchFamily="49" charset="0"/>
              <a:buChar char="o"/>
              <a:defRPr/>
            </a:pPr>
            <a:r>
              <a:rPr lang="en-GB" dirty="0">
                <a:solidFill>
                  <a:schemeClr val="accent1">
                    <a:lumMod val="50000"/>
                  </a:schemeClr>
                </a:solidFill>
                <a:latin typeface="+mn-lt"/>
              </a:rPr>
              <a:t>Combination chemotherapy enables 90% of adult ALL patients to experience CR, but only 30% to 40% will achieve long-term remission</a:t>
            </a:r>
          </a:p>
          <a:p>
            <a:pPr marL="228600" lvl="1" indent="-228600">
              <a:lnSpc>
                <a:spcPct val="100000"/>
              </a:lnSpc>
              <a:spcBef>
                <a:spcPts val="900"/>
              </a:spcBef>
              <a:buClr>
                <a:srgbClr val="00ACB8"/>
              </a:buClr>
              <a:buSzPct val="120000"/>
              <a:buFont typeface="Courier New" panose="02070309020205020404" pitchFamily="49" charset="0"/>
              <a:buChar char="o"/>
              <a:defRPr/>
            </a:pPr>
            <a:r>
              <a:rPr lang="en-GB" dirty="0">
                <a:solidFill>
                  <a:schemeClr val="accent1">
                    <a:lumMod val="50000"/>
                  </a:schemeClr>
                </a:solidFill>
                <a:latin typeface="+mn-lt"/>
              </a:rPr>
              <a:t>Median overall survival is &lt; 1 year in r/r ALL</a:t>
            </a:r>
          </a:p>
          <a:p>
            <a:pPr marL="228600" lvl="1" indent="-228600">
              <a:lnSpc>
                <a:spcPct val="100000"/>
              </a:lnSpc>
              <a:spcBef>
                <a:spcPts val="900"/>
              </a:spcBef>
              <a:buClr>
                <a:srgbClr val="00ACB8"/>
              </a:buClr>
              <a:buSzPct val="120000"/>
              <a:buFont typeface="Courier New" panose="02070309020205020404" pitchFamily="49" charset="0"/>
              <a:buChar char="o"/>
              <a:defRPr/>
            </a:pPr>
            <a:r>
              <a:rPr lang="en-GB" dirty="0">
                <a:solidFill>
                  <a:schemeClr val="accent1">
                    <a:lumMod val="50000"/>
                  </a:schemeClr>
                </a:solidFill>
                <a:latin typeface="+mn-lt"/>
              </a:rPr>
              <a:t>Only redirected T cell therapy for adult patients is blinatumomab</a:t>
            </a:r>
          </a:p>
          <a:p>
            <a:pPr marL="228600" lvl="1" indent="-228600">
              <a:lnSpc>
                <a:spcPct val="100000"/>
              </a:lnSpc>
              <a:spcBef>
                <a:spcPts val="900"/>
              </a:spcBef>
              <a:buClr>
                <a:srgbClr val="00ACB8"/>
              </a:buClr>
              <a:buSzPct val="120000"/>
              <a:buFont typeface="Courier New" panose="02070309020205020404" pitchFamily="49" charset="0"/>
              <a:buChar char="o"/>
              <a:defRPr/>
            </a:pPr>
            <a:r>
              <a:rPr lang="en-GB" dirty="0">
                <a:solidFill>
                  <a:schemeClr val="accent1">
                    <a:lumMod val="50000"/>
                  </a:schemeClr>
                </a:solidFill>
                <a:latin typeface="+mn-lt"/>
              </a:rPr>
              <a:t>CAR T therapies are highly active, but require subsequent allograft to achieve durability </a:t>
            </a:r>
          </a:p>
          <a:p>
            <a:pPr marL="228600" lvl="1" indent="-228600">
              <a:lnSpc>
                <a:spcPct val="100000"/>
              </a:lnSpc>
              <a:spcBef>
                <a:spcPts val="900"/>
              </a:spcBef>
              <a:buClr>
                <a:srgbClr val="00ACB8"/>
              </a:buClr>
              <a:buSzPct val="120000"/>
              <a:buFont typeface="Courier New" panose="02070309020205020404" pitchFamily="49" charset="0"/>
              <a:buChar char="o"/>
              <a:defRPr/>
            </a:pPr>
            <a:r>
              <a:rPr lang="en-GB" dirty="0">
                <a:solidFill>
                  <a:schemeClr val="accent1">
                    <a:lumMod val="50000"/>
                  </a:schemeClr>
                </a:solidFill>
                <a:latin typeface="+mn-lt"/>
              </a:rPr>
              <a:t>Patients are generally more fragile with co-morbidities, yet CAR T toxicities in this setting have been notable with high incidences of severe CRS and cases of fatal CRS and neurotoxicity</a:t>
            </a:r>
          </a:p>
          <a:p>
            <a:pPr marL="228600" lvl="1" indent="-228600">
              <a:lnSpc>
                <a:spcPct val="100000"/>
              </a:lnSpc>
              <a:spcBef>
                <a:spcPts val="900"/>
              </a:spcBef>
              <a:buClr>
                <a:srgbClr val="00ACB8"/>
              </a:buClr>
              <a:buSzPct val="120000"/>
              <a:buFont typeface="Courier New" panose="02070309020205020404" pitchFamily="49" charset="0"/>
              <a:buChar char="o"/>
              <a:defRPr/>
            </a:pPr>
            <a:r>
              <a:rPr lang="en-GB" dirty="0">
                <a:solidFill>
                  <a:schemeClr val="accent1">
                    <a:lumMod val="50000"/>
                  </a:schemeClr>
                </a:solidFill>
                <a:latin typeface="+mn-lt"/>
              </a:rPr>
              <a:t>High medical need spans from front line consolidation of high risk patients to refractory and relapsed patients in 2L and 3L</a:t>
            </a:r>
          </a:p>
          <a:p>
            <a:pPr marL="0" lvl="1" indent="0">
              <a:lnSpc>
                <a:spcPct val="100000"/>
              </a:lnSpc>
              <a:spcBef>
                <a:spcPts val="2100"/>
              </a:spcBef>
              <a:buClr>
                <a:srgbClr val="00ACB8"/>
              </a:buClr>
              <a:buSzPct val="120000"/>
              <a:buNone/>
              <a:defRPr/>
            </a:pPr>
            <a:r>
              <a:rPr lang="en-GB" b="1" spc="90" dirty="0">
                <a:solidFill>
                  <a:srgbClr val="00ACB8"/>
                </a:solidFill>
                <a:latin typeface="+mn-lt"/>
              </a:rPr>
              <a:t>   </a:t>
            </a:r>
            <a:r>
              <a:rPr lang="en-GB" b="1" dirty="0">
                <a:solidFill>
                  <a:srgbClr val="00ACB8"/>
                </a:solidFill>
                <a:latin typeface="+mn-lt"/>
              </a:rPr>
              <a:t>FDA GRANTED ORPHAN DRUG DESIGNATION FOR AUTO1 IN ALL </a:t>
            </a:r>
          </a:p>
          <a:p>
            <a:pPr marL="228600" lvl="1" indent="-228600">
              <a:lnSpc>
                <a:spcPct val="100000"/>
              </a:lnSpc>
              <a:spcBef>
                <a:spcPts val="900"/>
              </a:spcBef>
              <a:buClr>
                <a:srgbClr val="00ACB8"/>
              </a:buClr>
              <a:buSzPct val="120000"/>
              <a:buFont typeface="Courier New" panose="02070309020205020404" pitchFamily="49" charset="0"/>
              <a:buChar char="o"/>
              <a:defRPr/>
            </a:pPr>
            <a:endParaRPr lang="en-GB" dirty="0">
              <a:solidFill>
                <a:schemeClr val="accent1">
                  <a:lumMod val="50000"/>
                </a:schemeClr>
              </a:solidFill>
              <a:latin typeface="Avenir Next" panose="020B0503020202020204" pitchFamily="34" charset="0"/>
            </a:endParaRPr>
          </a:p>
        </p:txBody>
      </p:sp>
      <p:sp>
        <p:nvSpPr>
          <p:cNvPr id="4" name="Title 3">
            <a:extLst>
              <a:ext uri="{FF2B5EF4-FFF2-40B4-BE49-F238E27FC236}">
                <a16:creationId xmlns:a16="http://schemas.microsoft.com/office/drawing/2014/main" id="{A5731A23-8ED7-A648-89C5-BCBA98EE10C9}"/>
              </a:ext>
            </a:extLst>
          </p:cNvPr>
          <p:cNvSpPr>
            <a:spLocks noGrp="1"/>
          </p:cNvSpPr>
          <p:nvPr>
            <p:ph type="title"/>
          </p:nvPr>
        </p:nvSpPr>
        <p:spPr>
          <a:xfrm>
            <a:off x="718556" y="398376"/>
            <a:ext cx="9719552" cy="1325563"/>
          </a:xfrm>
        </p:spPr>
        <p:txBody>
          <a:bodyPr/>
          <a:lstStyle/>
          <a:p>
            <a:r>
              <a:rPr lang="en-US" sz="2200" dirty="0">
                <a:latin typeface="+mn-lt"/>
              </a:rPr>
              <a:t>No approved CAR T therapy for adult ALL patients</a:t>
            </a:r>
            <a:br>
              <a:rPr lang="en-US" dirty="0">
                <a:latin typeface="+mn-lt"/>
              </a:rPr>
            </a:br>
            <a:r>
              <a:rPr lang="en-US" sz="1600" dirty="0">
                <a:solidFill>
                  <a:schemeClr val="bg1">
                    <a:lumMod val="95000"/>
                  </a:schemeClr>
                </a:solidFill>
                <a:latin typeface="+mn-lt"/>
              </a:rPr>
              <a:t>Successful therapy requires high level of activity and sustained persistence paired with good tolerability</a:t>
            </a:r>
            <a:br>
              <a:rPr lang="en-GB" dirty="0">
                <a:latin typeface="+mn-lt"/>
              </a:rPr>
            </a:br>
            <a:endParaRPr lang="en-US" dirty="0">
              <a:latin typeface="+mn-lt"/>
            </a:endParaRPr>
          </a:p>
        </p:txBody>
      </p:sp>
      <p:sp>
        <p:nvSpPr>
          <p:cNvPr id="18" name="Rectangle 17">
            <a:extLst>
              <a:ext uri="{FF2B5EF4-FFF2-40B4-BE49-F238E27FC236}">
                <a16:creationId xmlns:a16="http://schemas.microsoft.com/office/drawing/2014/main" id="{53BC6796-4AC1-CC40-989B-B2B6703BE953}"/>
              </a:ext>
            </a:extLst>
          </p:cNvPr>
          <p:cNvSpPr/>
          <p:nvPr/>
        </p:nvSpPr>
        <p:spPr>
          <a:xfrm>
            <a:off x="838200" y="3367635"/>
            <a:ext cx="3067373" cy="1217136"/>
          </a:xfrm>
          <a:prstGeom prst="rect">
            <a:avLst/>
          </a:prstGeom>
          <a:solidFill>
            <a:srgbClr val="0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9" name="Rectangle 18">
            <a:extLst>
              <a:ext uri="{FF2B5EF4-FFF2-40B4-BE49-F238E27FC236}">
                <a16:creationId xmlns:a16="http://schemas.microsoft.com/office/drawing/2014/main" id="{4D5C8446-9DA9-5D44-B6BF-42B7BB3DBFB4}"/>
              </a:ext>
            </a:extLst>
          </p:cNvPr>
          <p:cNvSpPr/>
          <p:nvPr/>
        </p:nvSpPr>
        <p:spPr>
          <a:xfrm>
            <a:off x="838202" y="4658052"/>
            <a:ext cx="3067371" cy="12171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0" name="TextBox 19">
            <a:extLst>
              <a:ext uri="{FF2B5EF4-FFF2-40B4-BE49-F238E27FC236}">
                <a16:creationId xmlns:a16="http://schemas.microsoft.com/office/drawing/2014/main" id="{DF22B6AD-C462-3F40-AA53-CC658DCD0262}"/>
              </a:ext>
            </a:extLst>
          </p:cNvPr>
          <p:cNvSpPr txBox="1"/>
          <p:nvPr/>
        </p:nvSpPr>
        <p:spPr>
          <a:xfrm>
            <a:off x="941907" y="3758823"/>
            <a:ext cx="2800934" cy="830997"/>
          </a:xfrm>
          <a:prstGeom prst="rect">
            <a:avLst/>
          </a:prstGeom>
          <a:noFill/>
        </p:spPr>
        <p:txBody>
          <a:bodyPr wrap="square">
            <a:spAutoFit/>
          </a:bodyPr>
          <a:lstStyle/>
          <a:p>
            <a:pPr marL="0" lvl="1" defTabSz="457200">
              <a:defRPr/>
            </a:pPr>
            <a:r>
              <a:rPr lang="en-US" sz="1600" dirty="0">
                <a:solidFill>
                  <a:schemeClr val="bg1">
                    <a:lumMod val="95000"/>
                  </a:schemeClr>
                </a:solidFill>
              </a:rPr>
              <a:t>Up to </a:t>
            </a:r>
            <a:r>
              <a:rPr lang="en-US" sz="1600" b="1" dirty="0">
                <a:solidFill>
                  <a:schemeClr val="bg1"/>
                </a:solidFill>
                <a:cs typeface="Calibri" panose="020F0502020204030204" pitchFamily="34" charset="0"/>
              </a:rPr>
              <a:t>8,400* </a:t>
            </a:r>
            <a:r>
              <a:rPr lang="en-US" sz="1600" dirty="0">
                <a:solidFill>
                  <a:schemeClr val="bg1">
                    <a:lumMod val="95000"/>
                  </a:schemeClr>
                </a:solidFill>
              </a:rPr>
              <a:t>new cases of </a:t>
            </a:r>
            <a:br>
              <a:rPr lang="en-US" sz="1600" dirty="0">
                <a:solidFill>
                  <a:schemeClr val="bg1">
                    <a:lumMod val="95000"/>
                  </a:schemeClr>
                </a:solidFill>
              </a:rPr>
            </a:br>
            <a:r>
              <a:rPr lang="en-US" sz="1600" dirty="0">
                <a:solidFill>
                  <a:schemeClr val="bg1">
                    <a:lumMod val="95000"/>
                  </a:schemeClr>
                </a:solidFill>
              </a:rPr>
              <a:t>adult ALL diagnosed yearly worldwide</a:t>
            </a:r>
            <a:endParaRPr lang="en-GB" sz="1600" dirty="0">
              <a:solidFill>
                <a:schemeClr val="bg1">
                  <a:lumMod val="95000"/>
                </a:schemeClr>
              </a:solidFill>
              <a:cs typeface="Calibri" panose="020F0502020204030204" pitchFamily="34" charset="0"/>
            </a:endParaRPr>
          </a:p>
        </p:txBody>
      </p:sp>
      <p:sp>
        <p:nvSpPr>
          <p:cNvPr id="21" name="TextBox 20">
            <a:extLst>
              <a:ext uri="{FF2B5EF4-FFF2-40B4-BE49-F238E27FC236}">
                <a16:creationId xmlns:a16="http://schemas.microsoft.com/office/drawing/2014/main" id="{73D889E0-A3FF-D945-83DF-FFC61D8CE644}"/>
              </a:ext>
            </a:extLst>
          </p:cNvPr>
          <p:cNvSpPr txBox="1"/>
          <p:nvPr/>
        </p:nvSpPr>
        <p:spPr>
          <a:xfrm>
            <a:off x="941907" y="4751785"/>
            <a:ext cx="2862927" cy="1077218"/>
          </a:xfrm>
          <a:prstGeom prst="rect">
            <a:avLst/>
          </a:prstGeom>
          <a:noFill/>
        </p:spPr>
        <p:txBody>
          <a:bodyPr wrap="square" anchor="t">
            <a:spAutoFit/>
          </a:bodyPr>
          <a:lstStyle/>
          <a:p>
            <a:pPr marL="0" lvl="1" defTabSz="457200">
              <a:defRPr/>
            </a:pPr>
            <a:r>
              <a:rPr lang="en-US" sz="1600" dirty="0">
                <a:solidFill>
                  <a:schemeClr val="bg1">
                    <a:lumMod val="95000"/>
                  </a:schemeClr>
                </a:solidFill>
              </a:rPr>
              <a:t>Estimated R/R patients in </a:t>
            </a:r>
            <a:br>
              <a:rPr lang="en-US" sz="1600" dirty="0">
                <a:solidFill>
                  <a:schemeClr val="bg1">
                    <a:lumMod val="95000"/>
                  </a:schemeClr>
                </a:solidFill>
              </a:rPr>
            </a:br>
            <a:r>
              <a:rPr lang="en-US" sz="1600" dirty="0">
                <a:solidFill>
                  <a:schemeClr val="bg1">
                    <a:lumMod val="95000"/>
                  </a:schemeClr>
                </a:solidFill>
              </a:rPr>
              <a:t>US &amp; EU </a:t>
            </a:r>
            <a:r>
              <a:rPr lang="en-US" sz="1600" b="1" dirty="0">
                <a:solidFill>
                  <a:schemeClr val="bg1"/>
                </a:solidFill>
                <a:cs typeface="Calibri" panose="020F0502020204030204" pitchFamily="34" charset="0"/>
              </a:rPr>
              <a:t>3,000</a:t>
            </a:r>
            <a:r>
              <a:rPr lang="en-US" sz="1600" b="1" dirty="0">
                <a:solidFill>
                  <a:schemeClr val="bg1">
                    <a:lumMod val="95000"/>
                  </a:schemeClr>
                </a:solidFill>
                <a:cs typeface="Calibri" panose="020F0502020204030204" pitchFamily="34" charset="0"/>
              </a:rPr>
              <a:t> </a:t>
            </a:r>
            <a:r>
              <a:rPr lang="en-US" sz="1600" dirty="0">
                <a:solidFill>
                  <a:schemeClr val="bg1">
                    <a:lumMod val="95000"/>
                  </a:schemeClr>
                </a:solidFill>
              </a:rPr>
              <a:t>addressable patient population in last </a:t>
            </a:r>
            <a:br>
              <a:rPr lang="en-US" sz="1600" dirty="0">
                <a:solidFill>
                  <a:schemeClr val="bg1">
                    <a:lumMod val="95000"/>
                  </a:schemeClr>
                </a:solidFill>
              </a:rPr>
            </a:br>
            <a:r>
              <a:rPr lang="en-US" sz="1600" dirty="0">
                <a:solidFill>
                  <a:schemeClr val="bg1">
                    <a:lumMod val="95000"/>
                  </a:schemeClr>
                </a:solidFill>
              </a:rPr>
              <a:t>line setting</a:t>
            </a:r>
            <a:endParaRPr lang="en-GB" sz="1600" dirty="0">
              <a:solidFill>
                <a:schemeClr val="bg1">
                  <a:lumMod val="95000"/>
                </a:schemeClr>
              </a:solidFill>
              <a:cs typeface="Calibri" panose="020F0502020204030204" pitchFamily="34" charset="0"/>
            </a:endParaRPr>
          </a:p>
        </p:txBody>
      </p:sp>
      <p:sp>
        <p:nvSpPr>
          <p:cNvPr id="22" name="Oval 21">
            <a:extLst>
              <a:ext uri="{FF2B5EF4-FFF2-40B4-BE49-F238E27FC236}">
                <a16:creationId xmlns:a16="http://schemas.microsoft.com/office/drawing/2014/main" id="{5D191250-08A8-A241-9CD4-CFD14D863ACF}"/>
              </a:ext>
            </a:extLst>
          </p:cNvPr>
          <p:cNvSpPr/>
          <p:nvPr/>
        </p:nvSpPr>
        <p:spPr>
          <a:xfrm>
            <a:off x="838200" y="1385475"/>
            <a:ext cx="2319829" cy="234186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C20EEAAA-4961-5140-9824-297B5C07CF20}"/>
              </a:ext>
            </a:extLst>
          </p:cNvPr>
          <p:cNvSpPr txBox="1">
            <a:spLocks/>
          </p:cNvSpPr>
          <p:nvPr/>
        </p:nvSpPr>
        <p:spPr>
          <a:xfrm>
            <a:off x="881339" y="1869926"/>
            <a:ext cx="2233550" cy="1571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solidFill>
                  <a:schemeClr val="bg1"/>
                </a:solidFill>
              </a:rPr>
              <a:t>ALL is a significant opportunity</a:t>
            </a:r>
            <a:endParaRPr lang="en-GB" sz="2400" dirty="0">
              <a:solidFill>
                <a:schemeClr val="bg1"/>
              </a:solidFill>
            </a:endParaRPr>
          </a:p>
        </p:txBody>
      </p:sp>
    </p:spTree>
    <p:extLst>
      <p:ext uri="{BB962C8B-B14F-4D97-AF65-F5344CB8AC3E}">
        <p14:creationId xmlns:p14="http://schemas.microsoft.com/office/powerpoint/2010/main" val="28100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43CEE5-83DD-49FD-9FAD-B78ED348DA26}"/>
              </a:ext>
            </a:extLst>
          </p:cNvPr>
          <p:cNvSpPr>
            <a:spLocks noGrp="1"/>
          </p:cNvSpPr>
          <p:nvPr>
            <p:ph type="title"/>
          </p:nvPr>
        </p:nvSpPr>
        <p:spPr>
          <a:xfrm>
            <a:off x="718556" y="325978"/>
            <a:ext cx="11353800" cy="720080"/>
          </a:xfrm>
        </p:spPr>
        <p:txBody>
          <a:bodyPr/>
          <a:lstStyle/>
          <a:p>
            <a:r>
              <a:rPr lang="en-GB" sz="2200" dirty="0">
                <a:solidFill>
                  <a:srgbClr val="00ACB8"/>
                </a:solidFill>
                <a:latin typeface="+mn-lt"/>
              </a:rPr>
              <a:t>Adult ALL is a promising commercial opportunity with limited competition</a:t>
            </a:r>
            <a:endParaRPr lang="en-GB" sz="2400" dirty="0">
              <a:solidFill>
                <a:srgbClr val="00ACB8"/>
              </a:solidFill>
              <a:latin typeface="+mn-lt"/>
            </a:endParaRPr>
          </a:p>
        </p:txBody>
      </p:sp>
      <p:sp>
        <p:nvSpPr>
          <p:cNvPr id="14" name="Slide Number Placeholder 2">
            <a:extLst>
              <a:ext uri="{FF2B5EF4-FFF2-40B4-BE49-F238E27FC236}">
                <a16:creationId xmlns:a16="http://schemas.microsoft.com/office/drawing/2014/main" id="{20A4EA6F-4FC3-9A46-9381-8B9140C0873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9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0983FF-4977-374B-8B5B-8BB7F3D0294A}" type="slidenum">
              <a:rPr kumimoji="0" lang="en-US" sz="1200" b="0" i="0" u="none" strike="noStrike" kern="1200" cap="none" spc="0" normalizeH="0" baseline="0" noProof="0" smtClean="0">
                <a:ln>
                  <a:noFill/>
                </a:ln>
                <a:solidFill>
                  <a:srgbClr val="00ACB8"/>
                </a:solidFill>
                <a:effectLst/>
                <a:uLnTx/>
                <a:uFillTx/>
                <a:latin typeface="Avenir Next Medium"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ACB8"/>
              </a:solidFill>
              <a:effectLst/>
              <a:uLnTx/>
              <a:uFillTx/>
              <a:latin typeface="Avenir Next Medium" panose="020B0503020202020204" pitchFamily="34" charset="0"/>
              <a:ea typeface="+mn-ea"/>
              <a:cs typeface="+mn-cs"/>
            </a:endParaRPr>
          </a:p>
        </p:txBody>
      </p:sp>
      <p:grpSp>
        <p:nvGrpSpPr>
          <p:cNvPr id="2" name="Group 1">
            <a:extLst>
              <a:ext uri="{FF2B5EF4-FFF2-40B4-BE49-F238E27FC236}">
                <a16:creationId xmlns:a16="http://schemas.microsoft.com/office/drawing/2014/main" id="{CAB3B174-0C0A-4DE7-AE05-6B0521F8D28B}"/>
              </a:ext>
            </a:extLst>
          </p:cNvPr>
          <p:cNvGrpSpPr/>
          <p:nvPr/>
        </p:nvGrpSpPr>
        <p:grpSpPr>
          <a:xfrm>
            <a:off x="968068" y="1580352"/>
            <a:ext cx="9305181" cy="4644270"/>
            <a:chOff x="653278" y="1580352"/>
            <a:chExt cx="9305181" cy="4644270"/>
          </a:xfrm>
        </p:grpSpPr>
        <p:cxnSp>
          <p:nvCxnSpPr>
            <p:cNvPr id="20" name="Straight Connector 19">
              <a:extLst>
                <a:ext uri="{FF2B5EF4-FFF2-40B4-BE49-F238E27FC236}">
                  <a16:creationId xmlns:a16="http://schemas.microsoft.com/office/drawing/2014/main" id="{D7D7B742-718D-4FFB-919B-1765A41D38B2}"/>
                </a:ext>
              </a:extLst>
            </p:cNvPr>
            <p:cNvCxnSpPr>
              <a:cxnSpLocks/>
            </p:cNvCxnSpPr>
            <p:nvPr/>
          </p:nvCxnSpPr>
          <p:spPr>
            <a:xfrm flipH="1">
              <a:off x="1731136" y="4731458"/>
              <a:ext cx="479081" cy="0"/>
            </a:xfrm>
            <a:prstGeom prst="line">
              <a:avLst/>
            </a:prstGeom>
            <a:noFill/>
            <a:ln w="9525" cap="flat" cmpd="sng" algn="ctr">
              <a:solidFill>
                <a:sysClr val="windowText" lastClr="000000"/>
              </a:solidFill>
              <a:prstDash val="solid"/>
              <a:miter lim="800000"/>
            </a:ln>
            <a:effectLst/>
          </p:spPr>
        </p:cxnSp>
        <p:cxnSp>
          <p:nvCxnSpPr>
            <p:cNvPr id="21" name="Straight Arrow Connector 20">
              <a:extLst>
                <a:ext uri="{FF2B5EF4-FFF2-40B4-BE49-F238E27FC236}">
                  <a16:creationId xmlns:a16="http://schemas.microsoft.com/office/drawing/2014/main" id="{994ADA6D-3B36-4BAD-927D-57489CA66D9F}"/>
                </a:ext>
              </a:extLst>
            </p:cNvPr>
            <p:cNvCxnSpPr>
              <a:cxnSpLocks/>
            </p:cNvCxnSpPr>
            <p:nvPr/>
          </p:nvCxnSpPr>
          <p:spPr>
            <a:xfrm>
              <a:off x="3970714" y="6034579"/>
              <a:ext cx="300405" cy="0"/>
            </a:xfrm>
            <a:prstGeom prst="straightConnector1">
              <a:avLst/>
            </a:prstGeom>
            <a:noFill/>
            <a:ln w="38100" cap="flat" cmpd="sng" algn="ctr">
              <a:solidFill>
                <a:sysClr val="windowText" lastClr="000000"/>
              </a:solidFill>
              <a:prstDash val="solid"/>
              <a:miter lim="800000"/>
              <a:tailEnd type="triangle"/>
            </a:ln>
            <a:effectLst/>
          </p:spPr>
        </p:cxnSp>
        <p:sp>
          <p:nvSpPr>
            <p:cNvPr id="24" name="Rectangle 23">
              <a:extLst>
                <a:ext uri="{FF2B5EF4-FFF2-40B4-BE49-F238E27FC236}">
                  <a16:creationId xmlns:a16="http://schemas.microsoft.com/office/drawing/2014/main" id="{359E3C53-6F1F-46D8-9AA4-AB92050BB2D6}"/>
                </a:ext>
              </a:extLst>
            </p:cNvPr>
            <p:cNvSpPr/>
            <p:nvPr/>
          </p:nvSpPr>
          <p:spPr>
            <a:xfrm>
              <a:off x="1258543" y="2114984"/>
              <a:ext cx="3039780" cy="409717"/>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3">
              <a:extLst>
                <a:ext uri="{FF2B5EF4-FFF2-40B4-BE49-F238E27FC236}">
                  <a16:creationId xmlns:a16="http://schemas.microsoft.com/office/drawing/2014/main" id="{BCE98404-099B-4F4A-A47B-09755B052F9B}"/>
                </a:ext>
              </a:extLst>
            </p:cNvPr>
            <p:cNvSpPr/>
            <p:nvPr/>
          </p:nvSpPr>
          <p:spPr>
            <a:xfrm>
              <a:off x="1430383" y="2115624"/>
              <a:ext cx="2625878" cy="390598"/>
            </a:xfrm>
            <a:custGeom>
              <a:avLst/>
              <a:gdLst>
                <a:gd name="connsiteX0" fmla="*/ 0 w 3208421"/>
                <a:gd name="connsiteY0" fmla="*/ 0 h 922421"/>
                <a:gd name="connsiteX1" fmla="*/ 3208421 w 3208421"/>
                <a:gd name="connsiteY1" fmla="*/ 0 h 922421"/>
                <a:gd name="connsiteX2" fmla="*/ 3208421 w 3208421"/>
                <a:gd name="connsiteY2" fmla="*/ 922421 h 922421"/>
                <a:gd name="connsiteX3" fmla="*/ 0 w 3208421"/>
                <a:gd name="connsiteY3" fmla="*/ 922421 h 922421"/>
                <a:gd name="connsiteX4" fmla="*/ 0 w 3208421"/>
                <a:gd name="connsiteY4" fmla="*/ 0 h 922421"/>
                <a:gd name="connsiteX0" fmla="*/ 0 w 3208421"/>
                <a:gd name="connsiteY0" fmla="*/ 0 h 922421"/>
                <a:gd name="connsiteX1" fmla="*/ 3208421 w 3208421"/>
                <a:gd name="connsiteY1" fmla="*/ 0 h 922421"/>
                <a:gd name="connsiteX2" fmla="*/ 3208421 w 3208421"/>
                <a:gd name="connsiteY2" fmla="*/ 922421 h 922421"/>
                <a:gd name="connsiteX3" fmla="*/ 473242 w 3208421"/>
                <a:gd name="connsiteY3" fmla="*/ 914400 h 922421"/>
                <a:gd name="connsiteX4" fmla="*/ 0 w 3208421"/>
                <a:gd name="connsiteY4" fmla="*/ 0 h 922421"/>
                <a:gd name="connsiteX0" fmla="*/ 0 w 3208421"/>
                <a:gd name="connsiteY0" fmla="*/ 0 h 914400"/>
                <a:gd name="connsiteX1" fmla="*/ 3208421 w 3208421"/>
                <a:gd name="connsiteY1" fmla="*/ 0 h 914400"/>
                <a:gd name="connsiteX2" fmla="*/ 2711116 w 3208421"/>
                <a:gd name="connsiteY2" fmla="*/ 914400 h 914400"/>
                <a:gd name="connsiteX3" fmla="*/ 473242 w 3208421"/>
                <a:gd name="connsiteY3" fmla="*/ 914400 h 914400"/>
                <a:gd name="connsiteX4" fmla="*/ 0 w 3208421"/>
                <a:gd name="connsiteY4" fmla="*/ 0 h 914400"/>
                <a:gd name="connsiteX0" fmla="*/ 0 w 3208421"/>
                <a:gd name="connsiteY0" fmla="*/ 0 h 933437"/>
                <a:gd name="connsiteX1" fmla="*/ 3208421 w 3208421"/>
                <a:gd name="connsiteY1" fmla="*/ 0 h 933437"/>
                <a:gd name="connsiteX2" fmla="*/ 2711116 w 3208421"/>
                <a:gd name="connsiteY2" fmla="*/ 914400 h 933437"/>
                <a:gd name="connsiteX3" fmla="*/ 312613 w 3208421"/>
                <a:gd name="connsiteY3" fmla="*/ 933437 h 933437"/>
                <a:gd name="connsiteX4" fmla="*/ 0 w 3208421"/>
                <a:gd name="connsiteY4" fmla="*/ 0 h 933437"/>
                <a:gd name="connsiteX0" fmla="*/ 0 w 3208421"/>
                <a:gd name="connsiteY0" fmla="*/ 0 h 933437"/>
                <a:gd name="connsiteX1" fmla="*/ 3208421 w 3208421"/>
                <a:gd name="connsiteY1" fmla="*/ 0 h 933437"/>
                <a:gd name="connsiteX2" fmla="*/ 2925288 w 3208421"/>
                <a:gd name="connsiteY2" fmla="*/ 914400 h 933437"/>
                <a:gd name="connsiteX3" fmla="*/ 312613 w 3208421"/>
                <a:gd name="connsiteY3" fmla="*/ 933437 h 933437"/>
                <a:gd name="connsiteX4" fmla="*/ 0 w 3208421"/>
                <a:gd name="connsiteY4" fmla="*/ 0 h 933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21" h="933437">
                  <a:moveTo>
                    <a:pt x="0" y="0"/>
                  </a:moveTo>
                  <a:lnTo>
                    <a:pt x="3208421" y="0"/>
                  </a:lnTo>
                  <a:lnTo>
                    <a:pt x="2925288" y="914400"/>
                  </a:lnTo>
                  <a:lnTo>
                    <a:pt x="312613" y="933437"/>
                  </a:lnTo>
                  <a:lnTo>
                    <a:pt x="0" y="0"/>
                  </a:lnTo>
                  <a:close/>
                </a:path>
              </a:pathLst>
            </a:cu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ea typeface="+mn-ea"/>
                  <a:cs typeface="Calibri" panose="020F0502020204030204" pitchFamily="34" charset="0"/>
                </a:rPr>
                <a:t>Receive chemo &lt;65yo</a:t>
              </a:r>
            </a:p>
          </p:txBody>
        </p:sp>
        <p:sp>
          <p:nvSpPr>
            <p:cNvPr id="26" name="Rectangle 25">
              <a:extLst>
                <a:ext uri="{FF2B5EF4-FFF2-40B4-BE49-F238E27FC236}">
                  <a16:creationId xmlns:a16="http://schemas.microsoft.com/office/drawing/2014/main" id="{8159535D-79A4-4084-980F-67897E70D138}"/>
                </a:ext>
              </a:extLst>
            </p:cNvPr>
            <p:cNvSpPr/>
            <p:nvPr/>
          </p:nvSpPr>
          <p:spPr>
            <a:xfrm>
              <a:off x="1258542" y="1608569"/>
              <a:ext cx="3039781" cy="40792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27" name="Rectangle 3">
              <a:extLst>
                <a:ext uri="{FF2B5EF4-FFF2-40B4-BE49-F238E27FC236}">
                  <a16:creationId xmlns:a16="http://schemas.microsoft.com/office/drawing/2014/main" id="{BBE0A96D-121E-4863-8C84-BFD415304E29}"/>
                </a:ext>
              </a:extLst>
            </p:cNvPr>
            <p:cNvSpPr/>
            <p:nvPr/>
          </p:nvSpPr>
          <p:spPr>
            <a:xfrm>
              <a:off x="1340471" y="1654849"/>
              <a:ext cx="2875924" cy="358531"/>
            </a:xfrm>
            <a:custGeom>
              <a:avLst/>
              <a:gdLst>
                <a:gd name="connsiteX0" fmla="*/ 0 w 3208421"/>
                <a:gd name="connsiteY0" fmla="*/ 0 h 922421"/>
                <a:gd name="connsiteX1" fmla="*/ 3208421 w 3208421"/>
                <a:gd name="connsiteY1" fmla="*/ 0 h 922421"/>
                <a:gd name="connsiteX2" fmla="*/ 3208421 w 3208421"/>
                <a:gd name="connsiteY2" fmla="*/ 922421 h 922421"/>
                <a:gd name="connsiteX3" fmla="*/ 0 w 3208421"/>
                <a:gd name="connsiteY3" fmla="*/ 922421 h 922421"/>
                <a:gd name="connsiteX4" fmla="*/ 0 w 3208421"/>
                <a:gd name="connsiteY4" fmla="*/ 0 h 922421"/>
                <a:gd name="connsiteX0" fmla="*/ 0 w 3208421"/>
                <a:gd name="connsiteY0" fmla="*/ 0 h 922421"/>
                <a:gd name="connsiteX1" fmla="*/ 3208421 w 3208421"/>
                <a:gd name="connsiteY1" fmla="*/ 0 h 922421"/>
                <a:gd name="connsiteX2" fmla="*/ 3208421 w 3208421"/>
                <a:gd name="connsiteY2" fmla="*/ 922421 h 922421"/>
                <a:gd name="connsiteX3" fmla="*/ 473242 w 3208421"/>
                <a:gd name="connsiteY3" fmla="*/ 914400 h 922421"/>
                <a:gd name="connsiteX4" fmla="*/ 0 w 3208421"/>
                <a:gd name="connsiteY4" fmla="*/ 0 h 922421"/>
                <a:gd name="connsiteX0" fmla="*/ 0 w 3208421"/>
                <a:gd name="connsiteY0" fmla="*/ 0 h 914400"/>
                <a:gd name="connsiteX1" fmla="*/ 3208421 w 3208421"/>
                <a:gd name="connsiteY1" fmla="*/ 0 h 914400"/>
                <a:gd name="connsiteX2" fmla="*/ 2711116 w 3208421"/>
                <a:gd name="connsiteY2" fmla="*/ 914400 h 914400"/>
                <a:gd name="connsiteX3" fmla="*/ 473242 w 3208421"/>
                <a:gd name="connsiteY3" fmla="*/ 914400 h 914400"/>
                <a:gd name="connsiteX4" fmla="*/ 0 w 3208421"/>
                <a:gd name="connsiteY4" fmla="*/ 0 h 914400"/>
                <a:gd name="connsiteX0" fmla="*/ 0 w 3208421"/>
                <a:gd name="connsiteY0" fmla="*/ 0 h 914400"/>
                <a:gd name="connsiteX1" fmla="*/ 3208421 w 3208421"/>
                <a:gd name="connsiteY1" fmla="*/ 0 h 914400"/>
                <a:gd name="connsiteX2" fmla="*/ 2711116 w 3208421"/>
                <a:gd name="connsiteY2" fmla="*/ 914400 h 914400"/>
                <a:gd name="connsiteX3" fmla="*/ 362842 w 3208421"/>
                <a:gd name="connsiteY3" fmla="*/ 914400 h 914400"/>
                <a:gd name="connsiteX4" fmla="*/ 0 w 3208421"/>
                <a:gd name="connsiteY4" fmla="*/ 0 h 914400"/>
                <a:gd name="connsiteX0" fmla="*/ 0 w 3208421"/>
                <a:gd name="connsiteY0" fmla="*/ 0 h 927764"/>
                <a:gd name="connsiteX1" fmla="*/ 3208421 w 3208421"/>
                <a:gd name="connsiteY1" fmla="*/ 0 h 927764"/>
                <a:gd name="connsiteX2" fmla="*/ 2883916 w 3208421"/>
                <a:gd name="connsiteY2" fmla="*/ 927764 h 927764"/>
                <a:gd name="connsiteX3" fmla="*/ 362842 w 3208421"/>
                <a:gd name="connsiteY3" fmla="*/ 914400 h 927764"/>
                <a:gd name="connsiteX4" fmla="*/ 0 w 3208421"/>
                <a:gd name="connsiteY4" fmla="*/ 0 h 927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21" h="927764">
                  <a:moveTo>
                    <a:pt x="0" y="0"/>
                  </a:moveTo>
                  <a:lnTo>
                    <a:pt x="3208421" y="0"/>
                  </a:lnTo>
                  <a:lnTo>
                    <a:pt x="2883916" y="927764"/>
                  </a:lnTo>
                  <a:lnTo>
                    <a:pt x="362842" y="914400"/>
                  </a:lnTo>
                  <a:lnTo>
                    <a:pt x="0" y="0"/>
                  </a:lnTo>
                  <a:close/>
                </a:path>
              </a:pathLst>
            </a:custGeom>
            <a:noFill/>
            <a:ln w="12700" cap="flat" cmpd="sng" algn="ctr">
              <a:noFill/>
              <a:prstDash val="solid"/>
              <a:miter lim="800000"/>
            </a:ln>
            <a:effectLst/>
          </p:spPr>
          <p:txBody>
            <a:bodyPr rtlCol="0" anchor="ctr"/>
            <a:lstStyle/>
            <a:p>
              <a:pPr lvl="0" algn="ctr">
                <a:defRPr/>
              </a:pPr>
              <a:r>
                <a:rPr lang="en-US" sz="1100" kern="0" dirty="0">
                  <a:solidFill>
                    <a:schemeClr val="bg1"/>
                  </a:solidFill>
                  <a:cs typeface="Calibri" panose="020F0502020204030204" pitchFamily="34" charset="0"/>
                </a:rPr>
                <a:t>Adult B-ALL patients </a:t>
              </a:r>
              <a:r>
                <a:rPr lang="en-US" sz="1100" u="sng" kern="0" dirty="0">
                  <a:solidFill>
                    <a:schemeClr val="bg1"/>
                  </a:solidFill>
                  <a:cs typeface="Calibri" panose="020F0502020204030204" pitchFamily="34" charset="0"/>
                </a:rPr>
                <a:t>&gt;</a:t>
              </a:r>
              <a:r>
                <a:rPr lang="en-US" sz="1100" kern="0" dirty="0">
                  <a:solidFill>
                    <a:schemeClr val="bg1"/>
                  </a:solidFill>
                  <a:cs typeface="Calibri" panose="020F0502020204030204" pitchFamily="34" charset="0"/>
                </a:rPr>
                <a:t> 18yo</a:t>
              </a:r>
            </a:p>
          </p:txBody>
        </p:sp>
        <p:sp>
          <p:nvSpPr>
            <p:cNvPr id="32" name="Rectangle 31">
              <a:extLst>
                <a:ext uri="{FF2B5EF4-FFF2-40B4-BE49-F238E27FC236}">
                  <a16:creationId xmlns:a16="http://schemas.microsoft.com/office/drawing/2014/main" id="{81150EB8-A8E2-4A07-AAB1-13909F24BBCB}"/>
                </a:ext>
              </a:extLst>
            </p:cNvPr>
            <p:cNvSpPr/>
            <p:nvPr/>
          </p:nvSpPr>
          <p:spPr>
            <a:xfrm>
              <a:off x="1252294" y="2623167"/>
              <a:ext cx="3039780" cy="858751"/>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
              <a:extLst>
                <a:ext uri="{FF2B5EF4-FFF2-40B4-BE49-F238E27FC236}">
                  <a16:creationId xmlns:a16="http://schemas.microsoft.com/office/drawing/2014/main" id="{537E913B-86AA-4CAF-825E-E6DFFD2C5F41}"/>
                </a:ext>
              </a:extLst>
            </p:cNvPr>
            <p:cNvSpPr/>
            <p:nvPr/>
          </p:nvSpPr>
          <p:spPr>
            <a:xfrm>
              <a:off x="1530078" y="2697622"/>
              <a:ext cx="1065255" cy="698644"/>
            </a:xfrm>
            <a:custGeom>
              <a:avLst/>
              <a:gdLst>
                <a:gd name="connsiteX0" fmla="*/ 0 w 3208421"/>
                <a:gd name="connsiteY0" fmla="*/ 0 h 922421"/>
                <a:gd name="connsiteX1" fmla="*/ 3208421 w 3208421"/>
                <a:gd name="connsiteY1" fmla="*/ 0 h 922421"/>
                <a:gd name="connsiteX2" fmla="*/ 3208421 w 3208421"/>
                <a:gd name="connsiteY2" fmla="*/ 922421 h 922421"/>
                <a:gd name="connsiteX3" fmla="*/ 0 w 3208421"/>
                <a:gd name="connsiteY3" fmla="*/ 922421 h 922421"/>
                <a:gd name="connsiteX4" fmla="*/ 0 w 3208421"/>
                <a:gd name="connsiteY4" fmla="*/ 0 h 922421"/>
                <a:gd name="connsiteX0" fmla="*/ 0 w 3208421"/>
                <a:gd name="connsiteY0" fmla="*/ 0 h 922421"/>
                <a:gd name="connsiteX1" fmla="*/ 3208421 w 3208421"/>
                <a:gd name="connsiteY1" fmla="*/ 0 h 922421"/>
                <a:gd name="connsiteX2" fmla="*/ 3208421 w 3208421"/>
                <a:gd name="connsiteY2" fmla="*/ 922421 h 922421"/>
                <a:gd name="connsiteX3" fmla="*/ 473242 w 3208421"/>
                <a:gd name="connsiteY3" fmla="*/ 914400 h 922421"/>
                <a:gd name="connsiteX4" fmla="*/ 0 w 3208421"/>
                <a:gd name="connsiteY4" fmla="*/ 0 h 922421"/>
                <a:gd name="connsiteX0" fmla="*/ 0 w 3208421"/>
                <a:gd name="connsiteY0" fmla="*/ 0 h 914400"/>
                <a:gd name="connsiteX1" fmla="*/ 3208421 w 3208421"/>
                <a:gd name="connsiteY1" fmla="*/ 0 h 914400"/>
                <a:gd name="connsiteX2" fmla="*/ 2711116 w 3208421"/>
                <a:gd name="connsiteY2" fmla="*/ 914400 h 914400"/>
                <a:gd name="connsiteX3" fmla="*/ 473242 w 3208421"/>
                <a:gd name="connsiteY3" fmla="*/ 914400 h 914400"/>
                <a:gd name="connsiteX4" fmla="*/ 0 w 3208421"/>
                <a:gd name="connsiteY4" fmla="*/ 0 h 914400"/>
                <a:gd name="connsiteX0" fmla="*/ 0 w 3208421"/>
                <a:gd name="connsiteY0" fmla="*/ 0 h 933437"/>
                <a:gd name="connsiteX1" fmla="*/ 3208421 w 3208421"/>
                <a:gd name="connsiteY1" fmla="*/ 0 h 933437"/>
                <a:gd name="connsiteX2" fmla="*/ 2711116 w 3208421"/>
                <a:gd name="connsiteY2" fmla="*/ 914400 h 933437"/>
                <a:gd name="connsiteX3" fmla="*/ 312613 w 3208421"/>
                <a:gd name="connsiteY3" fmla="*/ 933437 h 933437"/>
                <a:gd name="connsiteX4" fmla="*/ 0 w 3208421"/>
                <a:gd name="connsiteY4" fmla="*/ 0 h 933437"/>
                <a:gd name="connsiteX0" fmla="*/ 0 w 3208421"/>
                <a:gd name="connsiteY0" fmla="*/ 0 h 933437"/>
                <a:gd name="connsiteX1" fmla="*/ 3208421 w 3208421"/>
                <a:gd name="connsiteY1" fmla="*/ 0 h 933437"/>
                <a:gd name="connsiteX2" fmla="*/ 2925288 w 3208421"/>
                <a:gd name="connsiteY2" fmla="*/ 914400 h 933437"/>
                <a:gd name="connsiteX3" fmla="*/ 312613 w 3208421"/>
                <a:gd name="connsiteY3" fmla="*/ 933437 h 933437"/>
                <a:gd name="connsiteX4" fmla="*/ 0 w 3208421"/>
                <a:gd name="connsiteY4" fmla="*/ 0 h 933437"/>
                <a:gd name="connsiteX0" fmla="*/ 0 w 3208421"/>
                <a:gd name="connsiteY0" fmla="*/ 0 h 919260"/>
                <a:gd name="connsiteX1" fmla="*/ 3208421 w 3208421"/>
                <a:gd name="connsiteY1" fmla="*/ 0 h 919260"/>
                <a:gd name="connsiteX2" fmla="*/ 2925288 w 3208421"/>
                <a:gd name="connsiteY2" fmla="*/ 914400 h 919260"/>
                <a:gd name="connsiteX3" fmla="*/ 564254 w 3208421"/>
                <a:gd name="connsiteY3" fmla="*/ 919260 h 919260"/>
                <a:gd name="connsiteX4" fmla="*/ 0 w 3208421"/>
                <a:gd name="connsiteY4" fmla="*/ 0 h 919260"/>
                <a:gd name="connsiteX0" fmla="*/ 0 w 3208421"/>
                <a:gd name="connsiteY0" fmla="*/ 0 h 919260"/>
                <a:gd name="connsiteX1" fmla="*/ 3208421 w 3208421"/>
                <a:gd name="connsiteY1" fmla="*/ 0 h 919260"/>
                <a:gd name="connsiteX2" fmla="*/ 2768012 w 3208421"/>
                <a:gd name="connsiteY2" fmla="*/ 900223 h 919260"/>
                <a:gd name="connsiteX3" fmla="*/ 564254 w 3208421"/>
                <a:gd name="connsiteY3" fmla="*/ 919260 h 919260"/>
                <a:gd name="connsiteX4" fmla="*/ 0 w 3208421"/>
                <a:gd name="connsiteY4" fmla="*/ 0 h 91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21" h="919260">
                  <a:moveTo>
                    <a:pt x="0" y="0"/>
                  </a:moveTo>
                  <a:lnTo>
                    <a:pt x="3208421" y="0"/>
                  </a:lnTo>
                  <a:lnTo>
                    <a:pt x="2768012" y="900223"/>
                  </a:lnTo>
                  <a:lnTo>
                    <a:pt x="564254" y="919260"/>
                  </a:lnTo>
                  <a:lnTo>
                    <a:pt x="0" y="0"/>
                  </a:lnTo>
                  <a:close/>
                </a:path>
              </a:pathLst>
            </a:cu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ea typeface="+mn-ea"/>
                  <a:cs typeface="Calibri" panose="020F0502020204030204" pitchFamily="34" charset="0"/>
                </a:rPr>
                <a:t>Receive high-risk HSCT post MRD- CR</a:t>
              </a:r>
            </a:p>
          </p:txBody>
        </p:sp>
        <p:sp>
          <p:nvSpPr>
            <p:cNvPr id="34" name="Rectangle 33">
              <a:extLst>
                <a:ext uri="{FF2B5EF4-FFF2-40B4-BE49-F238E27FC236}">
                  <a16:creationId xmlns:a16="http://schemas.microsoft.com/office/drawing/2014/main" id="{0521C324-CFC4-4FBD-B485-C6E51FC5C498}"/>
                </a:ext>
              </a:extLst>
            </p:cNvPr>
            <p:cNvSpPr/>
            <p:nvPr/>
          </p:nvSpPr>
          <p:spPr>
            <a:xfrm>
              <a:off x="1258543" y="3601736"/>
              <a:ext cx="3046857" cy="403472"/>
            </a:xfrm>
            <a:prstGeom prst="rect">
              <a:avLst/>
            </a:prstGeom>
            <a:solidFill>
              <a:srgbClr val="00965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08B1451-5A22-4013-9906-6A18385F294F}"/>
                </a:ext>
              </a:extLst>
            </p:cNvPr>
            <p:cNvSpPr/>
            <p:nvPr/>
          </p:nvSpPr>
          <p:spPr>
            <a:xfrm>
              <a:off x="1252294" y="4605992"/>
              <a:ext cx="3039780" cy="403701"/>
            </a:xfrm>
            <a:prstGeom prst="rect">
              <a:avLst/>
            </a:prstGeom>
            <a:solidFill>
              <a:srgbClr val="00965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3">
              <a:extLst>
                <a:ext uri="{FF2B5EF4-FFF2-40B4-BE49-F238E27FC236}">
                  <a16:creationId xmlns:a16="http://schemas.microsoft.com/office/drawing/2014/main" id="{94E992B1-9C7A-496B-A223-9E3328CC1421}"/>
                </a:ext>
              </a:extLst>
            </p:cNvPr>
            <p:cNvSpPr/>
            <p:nvPr/>
          </p:nvSpPr>
          <p:spPr>
            <a:xfrm>
              <a:off x="2867644" y="2593796"/>
              <a:ext cx="1199006" cy="888121"/>
            </a:xfrm>
            <a:custGeom>
              <a:avLst/>
              <a:gdLst>
                <a:gd name="connsiteX0" fmla="*/ 0 w 3208421"/>
                <a:gd name="connsiteY0" fmla="*/ 0 h 922421"/>
                <a:gd name="connsiteX1" fmla="*/ 3208421 w 3208421"/>
                <a:gd name="connsiteY1" fmla="*/ 0 h 922421"/>
                <a:gd name="connsiteX2" fmla="*/ 3208421 w 3208421"/>
                <a:gd name="connsiteY2" fmla="*/ 922421 h 922421"/>
                <a:gd name="connsiteX3" fmla="*/ 0 w 3208421"/>
                <a:gd name="connsiteY3" fmla="*/ 922421 h 922421"/>
                <a:gd name="connsiteX4" fmla="*/ 0 w 3208421"/>
                <a:gd name="connsiteY4" fmla="*/ 0 h 922421"/>
                <a:gd name="connsiteX0" fmla="*/ 0 w 3208421"/>
                <a:gd name="connsiteY0" fmla="*/ 0 h 922421"/>
                <a:gd name="connsiteX1" fmla="*/ 3208421 w 3208421"/>
                <a:gd name="connsiteY1" fmla="*/ 0 h 922421"/>
                <a:gd name="connsiteX2" fmla="*/ 3208421 w 3208421"/>
                <a:gd name="connsiteY2" fmla="*/ 922421 h 922421"/>
                <a:gd name="connsiteX3" fmla="*/ 473242 w 3208421"/>
                <a:gd name="connsiteY3" fmla="*/ 914400 h 922421"/>
                <a:gd name="connsiteX4" fmla="*/ 0 w 3208421"/>
                <a:gd name="connsiteY4" fmla="*/ 0 h 922421"/>
                <a:gd name="connsiteX0" fmla="*/ 0 w 3208421"/>
                <a:gd name="connsiteY0" fmla="*/ 0 h 914400"/>
                <a:gd name="connsiteX1" fmla="*/ 3208421 w 3208421"/>
                <a:gd name="connsiteY1" fmla="*/ 0 h 914400"/>
                <a:gd name="connsiteX2" fmla="*/ 2711116 w 3208421"/>
                <a:gd name="connsiteY2" fmla="*/ 914400 h 914400"/>
                <a:gd name="connsiteX3" fmla="*/ 473242 w 3208421"/>
                <a:gd name="connsiteY3" fmla="*/ 914400 h 914400"/>
                <a:gd name="connsiteX4" fmla="*/ 0 w 3208421"/>
                <a:gd name="connsiteY4" fmla="*/ 0 h 914400"/>
                <a:gd name="connsiteX0" fmla="*/ 0 w 3208421"/>
                <a:gd name="connsiteY0" fmla="*/ 0 h 933437"/>
                <a:gd name="connsiteX1" fmla="*/ 3208421 w 3208421"/>
                <a:gd name="connsiteY1" fmla="*/ 0 h 933437"/>
                <a:gd name="connsiteX2" fmla="*/ 2711116 w 3208421"/>
                <a:gd name="connsiteY2" fmla="*/ 914400 h 933437"/>
                <a:gd name="connsiteX3" fmla="*/ 312613 w 3208421"/>
                <a:gd name="connsiteY3" fmla="*/ 933437 h 933437"/>
                <a:gd name="connsiteX4" fmla="*/ 0 w 3208421"/>
                <a:gd name="connsiteY4" fmla="*/ 0 h 933437"/>
                <a:gd name="connsiteX0" fmla="*/ 0 w 3208421"/>
                <a:gd name="connsiteY0" fmla="*/ 0 h 933437"/>
                <a:gd name="connsiteX1" fmla="*/ 3208421 w 3208421"/>
                <a:gd name="connsiteY1" fmla="*/ 0 h 933437"/>
                <a:gd name="connsiteX2" fmla="*/ 2925288 w 3208421"/>
                <a:gd name="connsiteY2" fmla="*/ 914400 h 933437"/>
                <a:gd name="connsiteX3" fmla="*/ 312613 w 3208421"/>
                <a:gd name="connsiteY3" fmla="*/ 933437 h 933437"/>
                <a:gd name="connsiteX4" fmla="*/ 0 w 3208421"/>
                <a:gd name="connsiteY4" fmla="*/ 0 h 933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21" h="933437">
                  <a:moveTo>
                    <a:pt x="0" y="0"/>
                  </a:moveTo>
                  <a:lnTo>
                    <a:pt x="3208421" y="0"/>
                  </a:lnTo>
                  <a:lnTo>
                    <a:pt x="2925288" y="914400"/>
                  </a:lnTo>
                  <a:lnTo>
                    <a:pt x="312613" y="933437"/>
                  </a:lnTo>
                  <a:lnTo>
                    <a:pt x="0" y="0"/>
                  </a:lnTo>
                  <a:close/>
                </a:path>
              </a:pathLst>
            </a:cu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ea typeface="+mn-ea"/>
                  <a:cs typeface="Calibri" panose="020F0502020204030204" pitchFamily="34" charset="0"/>
                </a:rPr>
                <a:t>MRD+ post-CR</a:t>
              </a:r>
            </a:p>
          </p:txBody>
        </p:sp>
        <p:cxnSp>
          <p:nvCxnSpPr>
            <p:cNvPr id="37" name="Straight Connector 36">
              <a:extLst>
                <a:ext uri="{FF2B5EF4-FFF2-40B4-BE49-F238E27FC236}">
                  <a16:creationId xmlns:a16="http://schemas.microsoft.com/office/drawing/2014/main" id="{4DBC35D5-9501-47DE-A257-496E2209EE87}"/>
                </a:ext>
              </a:extLst>
            </p:cNvPr>
            <p:cNvCxnSpPr>
              <a:cxnSpLocks/>
            </p:cNvCxnSpPr>
            <p:nvPr/>
          </p:nvCxnSpPr>
          <p:spPr>
            <a:xfrm>
              <a:off x="2810283" y="2596839"/>
              <a:ext cx="0" cy="936450"/>
            </a:xfrm>
            <a:prstGeom prst="line">
              <a:avLst/>
            </a:prstGeom>
            <a:noFill/>
            <a:ln w="165100" cap="flat" cmpd="sng" algn="ctr">
              <a:solidFill>
                <a:sysClr val="window" lastClr="FFFFFF"/>
              </a:solidFill>
              <a:prstDash val="solid"/>
              <a:miter lim="800000"/>
            </a:ln>
            <a:effectLst/>
          </p:spPr>
        </p:cxnSp>
        <p:sp>
          <p:nvSpPr>
            <p:cNvPr id="38" name="Rectangle 3">
              <a:extLst>
                <a:ext uri="{FF2B5EF4-FFF2-40B4-BE49-F238E27FC236}">
                  <a16:creationId xmlns:a16="http://schemas.microsoft.com/office/drawing/2014/main" id="{A1930DCE-9F9A-4501-882C-0F472B05BE76}"/>
                </a:ext>
              </a:extLst>
            </p:cNvPr>
            <p:cNvSpPr/>
            <p:nvPr/>
          </p:nvSpPr>
          <p:spPr>
            <a:xfrm>
              <a:off x="1721316" y="3599942"/>
              <a:ext cx="2157266" cy="407508"/>
            </a:xfrm>
            <a:custGeom>
              <a:avLst/>
              <a:gdLst>
                <a:gd name="connsiteX0" fmla="*/ 0 w 3208421"/>
                <a:gd name="connsiteY0" fmla="*/ 0 h 922421"/>
                <a:gd name="connsiteX1" fmla="*/ 3208421 w 3208421"/>
                <a:gd name="connsiteY1" fmla="*/ 0 h 922421"/>
                <a:gd name="connsiteX2" fmla="*/ 3208421 w 3208421"/>
                <a:gd name="connsiteY2" fmla="*/ 922421 h 922421"/>
                <a:gd name="connsiteX3" fmla="*/ 0 w 3208421"/>
                <a:gd name="connsiteY3" fmla="*/ 922421 h 922421"/>
                <a:gd name="connsiteX4" fmla="*/ 0 w 3208421"/>
                <a:gd name="connsiteY4" fmla="*/ 0 h 922421"/>
                <a:gd name="connsiteX0" fmla="*/ 0 w 3208421"/>
                <a:gd name="connsiteY0" fmla="*/ 0 h 922421"/>
                <a:gd name="connsiteX1" fmla="*/ 3208421 w 3208421"/>
                <a:gd name="connsiteY1" fmla="*/ 0 h 922421"/>
                <a:gd name="connsiteX2" fmla="*/ 3208421 w 3208421"/>
                <a:gd name="connsiteY2" fmla="*/ 922421 h 922421"/>
                <a:gd name="connsiteX3" fmla="*/ 473242 w 3208421"/>
                <a:gd name="connsiteY3" fmla="*/ 914400 h 922421"/>
                <a:gd name="connsiteX4" fmla="*/ 0 w 3208421"/>
                <a:gd name="connsiteY4" fmla="*/ 0 h 922421"/>
                <a:gd name="connsiteX0" fmla="*/ 0 w 3208421"/>
                <a:gd name="connsiteY0" fmla="*/ 0 h 914400"/>
                <a:gd name="connsiteX1" fmla="*/ 3208421 w 3208421"/>
                <a:gd name="connsiteY1" fmla="*/ 0 h 914400"/>
                <a:gd name="connsiteX2" fmla="*/ 2711116 w 3208421"/>
                <a:gd name="connsiteY2" fmla="*/ 914400 h 914400"/>
                <a:gd name="connsiteX3" fmla="*/ 473242 w 3208421"/>
                <a:gd name="connsiteY3" fmla="*/ 914400 h 914400"/>
                <a:gd name="connsiteX4" fmla="*/ 0 w 3208421"/>
                <a:gd name="connsiteY4" fmla="*/ 0 h 914400"/>
                <a:gd name="connsiteX0" fmla="*/ 0 w 3208421"/>
                <a:gd name="connsiteY0" fmla="*/ 0 h 914400"/>
                <a:gd name="connsiteX1" fmla="*/ 3208421 w 3208421"/>
                <a:gd name="connsiteY1" fmla="*/ 0 h 914400"/>
                <a:gd name="connsiteX2" fmla="*/ 2794452 w 3208421"/>
                <a:gd name="connsiteY2" fmla="*/ 914400 h 914400"/>
                <a:gd name="connsiteX3" fmla="*/ 473242 w 3208421"/>
                <a:gd name="connsiteY3" fmla="*/ 914400 h 914400"/>
                <a:gd name="connsiteX4" fmla="*/ 0 w 3208421"/>
                <a:gd name="connsiteY4" fmla="*/ 0 h 914400"/>
                <a:gd name="connsiteX0" fmla="*/ 0 w 3208421"/>
                <a:gd name="connsiteY0" fmla="*/ 0 h 930021"/>
                <a:gd name="connsiteX1" fmla="*/ 3208421 w 3208421"/>
                <a:gd name="connsiteY1" fmla="*/ 0 h 930021"/>
                <a:gd name="connsiteX2" fmla="*/ 2794452 w 3208421"/>
                <a:gd name="connsiteY2" fmla="*/ 914400 h 930021"/>
                <a:gd name="connsiteX3" fmla="*/ 414907 w 3208421"/>
                <a:gd name="connsiteY3" fmla="*/ 930021 h 930021"/>
                <a:gd name="connsiteX4" fmla="*/ 0 w 3208421"/>
                <a:gd name="connsiteY4" fmla="*/ 0 h 93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21" h="930021">
                  <a:moveTo>
                    <a:pt x="0" y="0"/>
                  </a:moveTo>
                  <a:lnTo>
                    <a:pt x="3208421" y="0"/>
                  </a:lnTo>
                  <a:lnTo>
                    <a:pt x="2794452" y="914400"/>
                  </a:lnTo>
                  <a:lnTo>
                    <a:pt x="414907" y="930021"/>
                  </a:lnTo>
                  <a:lnTo>
                    <a:pt x="0" y="0"/>
                  </a:lnTo>
                  <a:close/>
                </a:path>
              </a:pathLst>
            </a:cu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ea typeface="+mn-ea"/>
                  <a:cs typeface="Calibri" panose="020F0502020204030204" pitchFamily="34" charset="0"/>
                </a:rPr>
                <a:t>R/R ALL</a:t>
              </a:r>
            </a:p>
          </p:txBody>
        </p:sp>
        <p:sp>
          <p:nvSpPr>
            <p:cNvPr id="39" name="Rectangle 3">
              <a:extLst>
                <a:ext uri="{FF2B5EF4-FFF2-40B4-BE49-F238E27FC236}">
                  <a16:creationId xmlns:a16="http://schemas.microsoft.com/office/drawing/2014/main" id="{B63110ED-6C8D-4B85-ACC7-9DE261FCDE2B}"/>
                </a:ext>
              </a:extLst>
            </p:cNvPr>
            <p:cNvSpPr/>
            <p:nvPr/>
          </p:nvSpPr>
          <p:spPr>
            <a:xfrm>
              <a:off x="1867310" y="4608233"/>
              <a:ext cx="1847458" cy="393985"/>
            </a:xfrm>
            <a:custGeom>
              <a:avLst/>
              <a:gdLst>
                <a:gd name="connsiteX0" fmla="*/ 0 w 3208421"/>
                <a:gd name="connsiteY0" fmla="*/ 0 h 922421"/>
                <a:gd name="connsiteX1" fmla="*/ 3208421 w 3208421"/>
                <a:gd name="connsiteY1" fmla="*/ 0 h 922421"/>
                <a:gd name="connsiteX2" fmla="*/ 3208421 w 3208421"/>
                <a:gd name="connsiteY2" fmla="*/ 922421 h 922421"/>
                <a:gd name="connsiteX3" fmla="*/ 0 w 3208421"/>
                <a:gd name="connsiteY3" fmla="*/ 922421 h 922421"/>
                <a:gd name="connsiteX4" fmla="*/ 0 w 3208421"/>
                <a:gd name="connsiteY4" fmla="*/ 0 h 922421"/>
                <a:gd name="connsiteX0" fmla="*/ 0 w 3208421"/>
                <a:gd name="connsiteY0" fmla="*/ 0 h 922421"/>
                <a:gd name="connsiteX1" fmla="*/ 3208421 w 3208421"/>
                <a:gd name="connsiteY1" fmla="*/ 0 h 922421"/>
                <a:gd name="connsiteX2" fmla="*/ 3208421 w 3208421"/>
                <a:gd name="connsiteY2" fmla="*/ 922421 h 922421"/>
                <a:gd name="connsiteX3" fmla="*/ 473242 w 3208421"/>
                <a:gd name="connsiteY3" fmla="*/ 914400 h 922421"/>
                <a:gd name="connsiteX4" fmla="*/ 0 w 3208421"/>
                <a:gd name="connsiteY4" fmla="*/ 0 h 922421"/>
                <a:gd name="connsiteX0" fmla="*/ 0 w 3208421"/>
                <a:gd name="connsiteY0" fmla="*/ 0 h 914400"/>
                <a:gd name="connsiteX1" fmla="*/ 3208421 w 3208421"/>
                <a:gd name="connsiteY1" fmla="*/ 0 h 914400"/>
                <a:gd name="connsiteX2" fmla="*/ 2711116 w 3208421"/>
                <a:gd name="connsiteY2" fmla="*/ 914400 h 914400"/>
                <a:gd name="connsiteX3" fmla="*/ 473242 w 3208421"/>
                <a:gd name="connsiteY3" fmla="*/ 914400 h 914400"/>
                <a:gd name="connsiteX4" fmla="*/ 0 w 3208421"/>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21" h="914400">
                  <a:moveTo>
                    <a:pt x="0" y="0"/>
                  </a:moveTo>
                  <a:lnTo>
                    <a:pt x="3208421" y="0"/>
                  </a:lnTo>
                  <a:lnTo>
                    <a:pt x="2711116" y="914400"/>
                  </a:lnTo>
                  <a:lnTo>
                    <a:pt x="473242" y="914400"/>
                  </a:lnTo>
                  <a:lnTo>
                    <a:pt x="0" y="0"/>
                  </a:lnTo>
                  <a:close/>
                </a:path>
              </a:pathLst>
            </a:cu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ea typeface="+mn-ea"/>
                  <a:cs typeface="Calibri" panose="020F0502020204030204" pitchFamily="34" charset="0"/>
                </a:rPr>
                <a:t>R/R ALL receiving </a:t>
              </a:r>
              <a:r>
                <a:rPr kumimoji="0" lang="en-US" sz="1100" b="0" i="0" u="none" strike="noStrike" kern="0" cap="none" spc="0" normalizeH="0" baseline="0" noProof="0" dirty="0" err="1">
                  <a:ln>
                    <a:noFill/>
                  </a:ln>
                  <a:solidFill>
                    <a:prstClr val="white"/>
                  </a:solidFill>
                  <a:effectLst/>
                  <a:uLnTx/>
                  <a:uFillTx/>
                  <a:ea typeface="+mn-ea"/>
                  <a:cs typeface="Calibri" panose="020F0502020204030204" pitchFamily="34" charset="0"/>
                </a:rPr>
                <a:t>Blina</a:t>
              </a:r>
              <a:r>
                <a:rPr kumimoji="0" lang="en-US" sz="1100" b="0" i="0" u="none" strike="noStrike" kern="0" cap="none" spc="0" normalizeH="0" baseline="0" noProof="0" dirty="0">
                  <a:ln>
                    <a:noFill/>
                  </a:ln>
                  <a:solidFill>
                    <a:prstClr val="white"/>
                  </a:solidFill>
                  <a:effectLst/>
                  <a:uLnTx/>
                  <a:uFillTx/>
                  <a:ea typeface="+mn-ea"/>
                  <a:cs typeface="Calibri" panose="020F0502020204030204" pitchFamily="34" charset="0"/>
                </a:rPr>
                <a:t>/</a:t>
              </a:r>
              <a:r>
                <a:rPr kumimoji="0" lang="en-US" sz="1100" b="0" i="0" u="none" strike="noStrike" kern="0" cap="none" spc="0" normalizeH="0" baseline="0" noProof="0" dirty="0" err="1">
                  <a:ln>
                    <a:noFill/>
                  </a:ln>
                  <a:solidFill>
                    <a:prstClr val="white"/>
                  </a:solidFill>
                  <a:effectLst/>
                  <a:uLnTx/>
                  <a:uFillTx/>
                  <a:ea typeface="+mn-ea"/>
                  <a:cs typeface="Calibri" panose="020F0502020204030204" pitchFamily="34" charset="0"/>
                </a:rPr>
                <a:t>Ino</a:t>
              </a:r>
              <a:endParaRPr kumimoji="0" lang="en-US" sz="1100" b="0" i="0" u="none" strike="noStrike" kern="0" cap="none" spc="0" normalizeH="0" baseline="0" noProof="0" dirty="0">
                <a:ln>
                  <a:noFill/>
                </a:ln>
                <a:solidFill>
                  <a:prstClr val="white"/>
                </a:solidFill>
                <a:effectLst/>
                <a:uLnTx/>
                <a:uFillTx/>
                <a:ea typeface="+mn-ea"/>
                <a:cs typeface="Calibri" panose="020F0502020204030204" pitchFamily="34" charset="0"/>
              </a:endParaRPr>
            </a:p>
          </p:txBody>
        </p:sp>
        <p:sp>
          <p:nvSpPr>
            <p:cNvPr id="40" name="TextBox 39">
              <a:extLst>
                <a:ext uri="{FF2B5EF4-FFF2-40B4-BE49-F238E27FC236}">
                  <a16:creationId xmlns:a16="http://schemas.microsoft.com/office/drawing/2014/main" id="{8AE9B47E-E446-4C42-AB9E-932562EB5950}"/>
                </a:ext>
              </a:extLst>
            </p:cNvPr>
            <p:cNvSpPr txBox="1"/>
            <p:nvPr/>
          </p:nvSpPr>
          <p:spPr>
            <a:xfrm>
              <a:off x="2708457" y="2880513"/>
              <a:ext cx="954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Avenir Next Demi Bold" panose="020B0503020202020204" pitchFamily="34" charset="0"/>
                  <a:ea typeface="+mn-ea"/>
                  <a:cs typeface="+mn-cs"/>
                </a:rPr>
                <a:t>+</a:t>
              </a:r>
            </a:p>
          </p:txBody>
        </p:sp>
        <p:sp>
          <p:nvSpPr>
            <p:cNvPr id="41" name="Rectangle 40">
              <a:extLst>
                <a:ext uri="{FF2B5EF4-FFF2-40B4-BE49-F238E27FC236}">
                  <a16:creationId xmlns:a16="http://schemas.microsoft.com/office/drawing/2014/main" id="{E3991DAE-CCA7-4811-A328-C2D2D6712D30}"/>
                </a:ext>
              </a:extLst>
            </p:cNvPr>
            <p:cNvSpPr/>
            <p:nvPr/>
          </p:nvSpPr>
          <p:spPr>
            <a:xfrm>
              <a:off x="1258902" y="5773267"/>
              <a:ext cx="3039780" cy="397529"/>
            </a:xfrm>
            <a:prstGeom prst="rect">
              <a:avLst/>
            </a:prstGeom>
            <a:solidFill>
              <a:srgbClr val="4472C4">
                <a:lumMod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663F9D-29F1-4E9E-8257-9D40C31F1E2F}"/>
                </a:ext>
              </a:extLst>
            </p:cNvPr>
            <p:cNvSpPr/>
            <p:nvPr/>
          </p:nvSpPr>
          <p:spPr>
            <a:xfrm>
              <a:off x="1258902" y="5269490"/>
              <a:ext cx="3046857" cy="403472"/>
            </a:xfrm>
            <a:prstGeom prst="rect">
              <a:avLst/>
            </a:prstGeom>
            <a:solidFill>
              <a:srgbClr val="4472C4">
                <a:lumMod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43" name="Rectangle 3">
              <a:extLst>
                <a:ext uri="{FF2B5EF4-FFF2-40B4-BE49-F238E27FC236}">
                  <a16:creationId xmlns:a16="http://schemas.microsoft.com/office/drawing/2014/main" id="{2D0E5264-97C1-44A5-866C-43F78AE51F33}"/>
                </a:ext>
              </a:extLst>
            </p:cNvPr>
            <p:cNvSpPr/>
            <p:nvPr/>
          </p:nvSpPr>
          <p:spPr>
            <a:xfrm>
              <a:off x="1721676" y="5267696"/>
              <a:ext cx="2157266" cy="407508"/>
            </a:xfrm>
            <a:custGeom>
              <a:avLst/>
              <a:gdLst>
                <a:gd name="connsiteX0" fmla="*/ 0 w 3208421"/>
                <a:gd name="connsiteY0" fmla="*/ 0 h 922421"/>
                <a:gd name="connsiteX1" fmla="*/ 3208421 w 3208421"/>
                <a:gd name="connsiteY1" fmla="*/ 0 h 922421"/>
                <a:gd name="connsiteX2" fmla="*/ 3208421 w 3208421"/>
                <a:gd name="connsiteY2" fmla="*/ 922421 h 922421"/>
                <a:gd name="connsiteX3" fmla="*/ 0 w 3208421"/>
                <a:gd name="connsiteY3" fmla="*/ 922421 h 922421"/>
                <a:gd name="connsiteX4" fmla="*/ 0 w 3208421"/>
                <a:gd name="connsiteY4" fmla="*/ 0 h 922421"/>
                <a:gd name="connsiteX0" fmla="*/ 0 w 3208421"/>
                <a:gd name="connsiteY0" fmla="*/ 0 h 922421"/>
                <a:gd name="connsiteX1" fmla="*/ 3208421 w 3208421"/>
                <a:gd name="connsiteY1" fmla="*/ 0 h 922421"/>
                <a:gd name="connsiteX2" fmla="*/ 3208421 w 3208421"/>
                <a:gd name="connsiteY2" fmla="*/ 922421 h 922421"/>
                <a:gd name="connsiteX3" fmla="*/ 473242 w 3208421"/>
                <a:gd name="connsiteY3" fmla="*/ 914400 h 922421"/>
                <a:gd name="connsiteX4" fmla="*/ 0 w 3208421"/>
                <a:gd name="connsiteY4" fmla="*/ 0 h 922421"/>
                <a:gd name="connsiteX0" fmla="*/ 0 w 3208421"/>
                <a:gd name="connsiteY0" fmla="*/ 0 h 914400"/>
                <a:gd name="connsiteX1" fmla="*/ 3208421 w 3208421"/>
                <a:gd name="connsiteY1" fmla="*/ 0 h 914400"/>
                <a:gd name="connsiteX2" fmla="*/ 2711116 w 3208421"/>
                <a:gd name="connsiteY2" fmla="*/ 914400 h 914400"/>
                <a:gd name="connsiteX3" fmla="*/ 473242 w 3208421"/>
                <a:gd name="connsiteY3" fmla="*/ 914400 h 914400"/>
                <a:gd name="connsiteX4" fmla="*/ 0 w 3208421"/>
                <a:gd name="connsiteY4" fmla="*/ 0 h 914400"/>
                <a:gd name="connsiteX0" fmla="*/ 0 w 3208421"/>
                <a:gd name="connsiteY0" fmla="*/ 0 h 914400"/>
                <a:gd name="connsiteX1" fmla="*/ 3208421 w 3208421"/>
                <a:gd name="connsiteY1" fmla="*/ 0 h 914400"/>
                <a:gd name="connsiteX2" fmla="*/ 2794452 w 3208421"/>
                <a:gd name="connsiteY2" fmla="*/ 914400 h 914400"/>
                <a:gd name="connsiteX3" fmla="*/ 473242 w 3208421"/>
                <a:gd name="connsiteY3" fmla="*/ 914400 h 914400"/>
                <a:gd name="connsiteX4" fmla="*/ 0 w 3208421"/>
                <a:gd name="connsiteY4" fmla="*/ 0 h 914400"/>
                <a:gd name="connsiteX0" fmla="*/ 0 w 3208421"/>
                <a:gd name="connsiteY0" fmla="*/ 0 h 930021"/>
                <a:gd name="connsiteX1" fmla="*/ 3208421 w 3208421"/>
                <a:gd name="connsiteY1" fmla="*/ 0 h 930021"/>
                <a:gd name="connsiteX2" fmla="*/ 2794452 w 3208421"/>
                <a:gd name="connsiteY2" fmla="*/ 914400 h 930021"/>
                <a:gd name="connsiteX3" fmla="*/ 414907 w 3208421"/>
                <a:gd name="connsiteY3" fmla="*/ 930021 h 930021"/>
                <a:gd name="connsiteX4" fmla="*/ 0 w 3208421"/>
                <a:gd name="connsiteY4" fmla="*/ 0 h 93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21" h="930021">
                  <a:moveTo>
                    <a:pt x="0" y="0"/>
                  </a:moveTo>
                  <a:lnTo>
                    <a:pt x="3208421" y="0"/>
                  </a:lnTo>
                  <a:lnTo>
                    <a:pt x="2794452" y="914400"/>
                  </a:lnTo>
                  <a:lnTo>
                    <a:pt x="414907" y="930021"/>
                  </a:lnTo>
                  <a:lnTo>
                    <a:pt x="0" y="0"/>
                  </a:lnTo>
                  <a:close/>
                </a:path>
              </a:pathLst>
            </a:cu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ea typeface="+mn-ea"/>
                  <a:cs typeface="Calibri" panose="020F0502020204030204" pitchFamily="34" charset="0"/>
                </a:rPr>
                <a:t>3L R/R ALL receiving Tx</a:t>
              </a:r>
            </a:p>
          </p:txBody>
        </p:sp>
        <p:sp>
          <p:nvSpPr>
            <p:cNvPr id="44" name="Rectangle 3">
              <a:extLst>
                <a:ext uri="{FF2B5EF4-FFF2-40B4-BE49-F238E27FC236}">
                  <a16:creationId xmlns:a16="http://schemas.microsoft.com/office/drawing/2014/main" id="{91BD67D5-C7C2-467F-BB1E-3CF02E638F4D}"/>
                </a:ext>
              </a:extLst>
            </p:cNvPr>
            <p:cNvSpPr/>
            <p:nvPr/>
          </p:nvSpPr>
          <p:spPr>
            <a:xfrm>
              <a:off x="1379365" y="5786165"/>
              <a:ext cx="2786357" cy="380338"/>
            </a:xfrm>
            <a:custGeom>
              <a:avLst/>
              <a:gdLst>
                <a:gd name="connsiteX0" fmla="*/ 0 w 3208421"/>
                <a:gd name="connsiteY0" fmla="*/ 0 h 922421"/>
                <a:gd name="connsiteX1" fmla="*/ 3208421 w 3208421"/>
                <a:gd name="connsiteY1" fmla="*/ 0 h 922421"/>
                <a:gd name="connsiteX2" fmla="*/ 3208421 w 3208421"/>
                <a:gd name="connsiteY2" fmla="*/ 922421 h 922421"/>
                <a:gd name="connsiteX3" fmla="*/ 0 w 3208421"/>
                <a:gd name="connsiteY3" fmla="*/ 922421 h 922421"/>
                <a:gd name="connsiteX4" fmla="*/ 0 w 3208421"/>
                <a:gd name="connsiteY4" fmla="*/ 0 h 922421"/>
                <a:gd name="connsiteX0" fmla="*/ 0 w 3208421"/>
                <a:gd name="connsiteY0" fmla="*/ 0 h 922421"/>
                <a:gd name="connsiteX1" fmla="*/ 3208421 w 3208421"/>
                <a:gd name="connsiteY1" fmla="*/ 0 h 922421"/>
                <a:gd name="connsiteX2" fmla="*/ 3208421 w 3208421"/>
                <a:gd name="connsiteY2" fmla="*/ 922421 h 922421"/>
                <a:gd name="connsiteX3" fmla="*/ 473242 w 3208421"/>
                <a:gd name="connsiteY3" fmla="*/ 914400 h 922421"/>
                <a:gd name="connsiteX4" fmla="*/ 0 w 3208421"/>
                <a:gd name="connsiteY4" fmla="*/ 0 h 922421"/>
                <a:gd name="connsiteX0" fmla="*/ 0 w 3208421"/>
                <a:gd name="connsiteY0" fmla="*/ 0 h 914400"/>
                <a:gd name="connsiteX1" fmla="*/ 3208421 w 3208421"/>
                <a:gd name="connsiteY1" fmla="*/ 0 h 914400"/>
                <a:gd name="connsiteX2" fmla="*/ 2711116 w 3208421"/>
                <a:gd name="connsiteY2" fmla="*/ 914400 h 914400"/>
                <a:gd name="connsiteX3" fmla="*/ 473242 w 3208421"/>
                <a:gd name="connsiteY3" fmla="*/ 914400 h 914400"/>
                <a:gd name="connsiteX4" fmla="*/ 0 w 3208421"/>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21" h="914400">
                  <a:moveTo>
                    <a:pt x="0" y="0"/>
                  </a:moveTo>
                  <a:lnTo>
                    <a:pt x="3208421" y="0"/>
                  </a:lnTo>
                  <a:lnTo>
                    <a:pt x="2711116" y="914400"/>
                  </a:lnTo>
                  <a:lnTo>
                    <a:pt x="473242" y="914400"/>
                  </a:lnTo>
                  <a:lnTo>
                    <a:pt x="0" y="0"/>
                  </a:lnTo>
                  <a:close/>
                </a:path>
              </a:pathLst>
            </a:cu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ea typeface="+mn-ea"/>
                  <a:cs typeface="Calibri" panose="020F0502020204030204" pitchFamily="34" charset="0"/>
                </a:rPr>
                <a:t>3L R/R ALL receiving </a:t>
              </a:r>
              <a:r>
                <a:rPr kumimoji="0" lang="en-US" sz="1100" b="0" i="0" u="none" strike="noStrike" kern="0" cap="none" spc="0" normalizeH="0" baseline="0" noProof="0" dirty="0" err="1">
                  <a:ln>
                    <a:noFill/>
                  </a:ln>
                  <a:solidFill>
                    <a:prstClr val="white"/>
                  </a:solidFill>
                  <a:effectLst/>
                  <a:uLnTx/>
                  <a:uFillTx/>
                  <a:ea typeface="+mn-ea"/>
                  <a:cs typeface="Calibri" panose="020F0502020204030204" pitchFamily="34" charset="0"/>
                </a:rPr>
                <a:t>Blina</a:t>
              </a:r>
              <a:r>
                <a:rPr kumimoji="0" lang="en-US" sz="1100" b="0" i="0" u="none" strike="noStrike" kern="0" cap="none" spc="0" normalizeH="0" baseline="0" noProof="0" dirty="0">
                  <a:ln>
                    <a:noFill/>
                  </a:ln>
                  <a:solidFill>
                    <a:prstClr val="white"/>
                  </a:solidFill>
                  <a:effectLst/>
                  <a:uLnTx/>
                  <a:uFillTx/>
                  <a:ea typeface="+mn-ea"/>
                  <a:cs typeface="Calibri" panose="020F0502020204030204" pitchFamily="34" charset="0"/>
                </a:rPr>
                <a:t>/</a:t>
              </a:r>
              <a:r>
                <a:rPr kumimoji="0" lang="en-US" sz="1100" b="0" i="0" u="none" strike="noStrike" kern="0" cap="none" spc="0" normalizeH="0" baseline="0" noProof="0" dirty="0" err="1">
                  <a:ln>
                    <a:noFill/>
                  </a:ln>
                  <a:solidFill>
                    <a:prstClr val="white"/>
                  </a:solidFill>
                  <a:effectLst/>
                  <a:uLnTx/>
                  <a:uFillTx/>
                  <a:ea typeface="+mn-ea"/>
                  <a:cs typeface="Calibri" panose="020F0502020204030204" pitchFamily="34" charset="0"/>
                </a:rPr>
                <a:t>Ino</a:t>
              </a:r>
              <a:endParaRPr kumimoji="0" lang="en-US" sz="1100" b="0" i="0" u="none" strike="noStrike" kern="0" cap="none" spc="0" normalizeH="0" baseline="0" noProof="0" dirty="0">
                <a:ln>
                  <a:noFill/>
                </a:ln>
                <a:solidFill>
                  <a:prstClr val="white"/>
                </a:solidFill>
                <a:effectLst/>
                <a:uLnTx/>
                <a:uFillTx/>
                <a:ea typeface="+mn-ea"/>
                <a:cs typeface="Calibri" panose="020F0502020204030204" pitchFamily="34" charset="0"/>
              </a:endParaRPr>
            </a:p>
          </p:txBody>
        </p:sp>
        <p:sp>
          <p:nvSpPr>
            <p:cNvPr id="45" name="Rectangle 44">
              <a:extLst>
                <a:ext uri="{FF2B5EF4-FFF2-40B4-BE49-F238E27FC236}">
                  <a16:creationId xmlns:a16="http://schemas.microsoft.com/office/drawing/2014/main" id="{F6824CEE-B475-42D4-9C39-3D63A711A8EB}"/>
                </a:ext>
              </a:extLst>
            </p:cNvPr>
            <p:cNvSpPr/>
            <p:nvPr/>
          </p:nvSpPr>
          <p:spPr>
            <a:xfrm>
              <a:off x="1258543" y="4105513"/>
              <a:ext cx="3039780" cy="397529"/>
            </a:xfrm>
            <a:prstGeom prst="rect">
              <a:avLst/>
            </a:prstGeom>
            <a:solidFill>
              <a:srgbClr val="00965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angle 3">
              <a:extLst>
                <a:ext uri="{FF2B5EF4-FFF2-40B4-BE49-F238E27FC236}">
                  <a16:creationId xmlns:a16="http://schemas.microsoft.com/office/drawing/2014/main" id="{F9616C8B-1B01-4431-9735-3E153476BB33}"/>
                </a:ext>
              </a:extLst>
            </p:cNvPr>
            <p:cNvSpPr/>
            <p:nvPr/>
          </p:nvSpPr>
          <p:spPr>
            <a:xfrm>
              <a:off x="1379005" y="4118411"/>
              <a:ext cx="2786357" cy="380338"/>
            </a:xfrm>
            <a:custGeom>
              <a:avLst/>
              <a:gdLst>
                <a:gd name="connsiteX0" fmla="*/ 0 w 3208421"/>
                <a:gd name="connsiteY0" fmla="*/ 0 h 922421"/>
                <a:gd name="connsiteX1" fmla="*/ 3208421 w 3208421"/>
                <a:gd name="connsiteY1" fmla="*/ 0 h 922421"/>
                <a:gd name="connsiteX2" fmla="*/ 3208421 w 3208421"/>
                <a:gd name="connsiteY2" fmla="*/ 922421 h 922421"/>
                <a:gd name="connsiteX3" fmla="*/ 0 w 3208421"/>
                <a:gd name="connsiteY3" fmla="*/ 922421 h 922421"/>
                <a:gd name="connsiteX4" fmla="*/ 0 w 3208421"/>
                <a:gd name="connsiteY4" fmla="*/ 0 h 922421"/>
                <a:gd name="connsiteX0" fmla="*/ 0 w 3208421"/>
                <a:gd name="connsiteY0" fmla="*/ 0 h 922421"/>
                <a:gd name="connsiteX1" fmla="*/ 3208421 w 3208421"/>
                <a:gd name="connsiteY1" fmla="*/ 0 h 922421"/>
                <a:gd name="connsiteX2" fmla="*/ 3208421 w 3208421"/>
                <a:gd name="connsiteY2" fmla="*/ 922421 h 922421"/>
                <a:gd name="connsiteX3" fmla="*/ 473242 w 3208421"/>
                <a:gd name="connsiteY3" fmla="*/ 914400 h 922421"/>
                <a:gd name="connsiteX4" fmla="*/ 0 w 3208421"/>
                <a:gd name="connsiteY4" fmla="*/ 0 h 922421"/>
                <a:gd name="connsiteX0" fmla="*/ 0 w 3208421"/>
                <a:gd name="connsiteY0" fmla="*/ 0 h 914400"/>
                <a:gd name="connsiteX1" fmla="*/ 3208421 w 3208421"/>
                <a:gd name="connsiteY1" fmla="*/ 0 h 914400"/>
                <a:gd name="connsiteX2" fmla="*/ 2711116 w 3208421"/>
                <a:gd name="connsiteY2" fmla="*/ 914400 h 914400"/>
                <a:gd name="connsiteX3" fmla="*/ 473242 w 3208421"/>
                <a:gd name="connsiteY3" fmla="*/ 914400 h 914400"/>
                <a:gd name="connsiteX4" fmla="*/ 0 w 3208421"/>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21" h="914400">
                  <a:moveTo>
                    <a:pt x="0" y="0"/>
                  </a:moveTo>
                  <a:lnTo>
                    <a:pt x="3208421" y="0"/>
                  </a:lnTo>
                  <a:lnTo>
                    <a:pt x="2711116" y="914400"/>
                  </a:lnTo>
                  <a:lnTo>
                    <a:pt x="473242" y="914400"/>
                  </a:lnTo>
                  <a:lnTo>
                    <a:pt x="0" y="0"/>
                  </a:lnTo>
                  <a:close/>
                </a:path>
              </a:pathLst>
            </a:cu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ea typeface="+mn-ea"/>
                  <a:cs typeface="Calibri" panose="020F0502020204030204" pitchFamily="34" charset="0"/>
                </a:rPr>
                <a:t>R/R ALL receiving Tx</a:t>
              </a:r>
            </a:p>
          </p:txBody>
        </p:sp>
        <p:sp>
          <p:nvSpPr>
            <p:cNvPr id="47" name="Parallelogram 46">
              <a:extLst>
                <a:ext uri="{FF2B5EF4-FFF2-40B4-BE49-F238E27FC236}">
                  <a16:creationId xmlns:a16="http://schemas.microsoft.com/office/drawing/2014/main" id="{A4EEB553-7E3C-4431-B3F5-2F70CEF829D2}"/>
                </a:ext>
              </a:extLst>
            </p:cNvPr>
            <p:cNvSpPr/>
            <p:nvPr/>
          </p:nvSpPr>
          <p:spPr>
            <a:xfrm>
              <a:off x="3859277" y="1581776"/>
              <a:ext cx="848348" cy="4614729"/>
            </a:xfrm>
            <a:prstGeom prst="parallelogram">
              <a:avLst>
                <a:gd name="adj" fmla="val 45741"/>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Parallelogram 47">
              <a:extLst>
                <a:ext uri="{FF2B5EF4-FFF2-40B4-BE49-F238E27FC236}">
                  <a16:creationId xmlns:a16="http://schemas.microsoft.com/office/drawing/2014/main" id="{DF22C401-D553-4C7B-9DEF-3D1C595A4E08}"/>
                </a:ext>
              </a:extLst>
            </p:cNvPr>
            <p:cNvSpPr/>
            <p:nvPr/>
          </p:nvSpPr>
          <p:spPr>
            <a:xfrm flipH="1">
              <a:off x="836643" y="1580352"/>
              <a:ext cx="847302" cy="4614729"/>
            </a:xfrm>
            <a:prstGeom prst="parallelogram">
              <a:avLst>
                <a:gd name="adj" fmla="val 45741"/>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1BD0CBF7-CFDC-43AE-9559-3581F8439F24}"/>
                </a:ext>
              </a:extLst>
            </p:cNvPr>
            <p:cNvSpPr/>
            <p:nvPr/>
          </p:nvSpPr>
          <p:spPr>
            <a:xfrm>
              <a:off x="653279" y="1712472"/>
              <a:ext cx="52333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50000"/>
                    </a:prstClr>
                  </a:solidFill>
                  <a:effectLst/>
                  <a:uLnTx/>
                  <a:uFillTx/>
                  <a:ea typeface="+mn-ea"/>
                  <a:cs typeface="Calibri" panose="020F0502020204030204" pitchFamily="34" charset="0"/>
                </a:rPr>
                <a:t>1L</a:t>
              </a:r>
              <a:r>
                <a:rPr kumimoji="0" lang="en-US" sz="1600" b="1" i="0" u="none" strike="noStrike" kern="1200" cap="none" spc="0" normalizeH="0" baseline="0" noProof="0" dirty="0">
                  <a:ln>
                    <a:noFill/>
                  </a:ln>
                  <a:solidFill>
                    <a:srgbClr val="4472C4">
                      <a:lumMod val="50000"/>
                    </a:srgbClr>
                  </a:solidFill>
                  <a:effectLst/>
                  <a:uLnTx/>
                  <a:uFillTx/>
                  <a:ea typeface="+mn-ea"/>
                  <a:cs typeface="Calibri" panose="020F0502020204030204" pitchFamily="34" charset="0"/>
                </a:rPr>
                <a:t> </a:t>
              </a:r>
            </a:p>
          </p:txBody>
        </p:sp>
        <p:cxnSp>
          <p:nvCxnSpPr>
            <p:cNvPr id="52" name="Straight Connector 51">
              <a:extLst>
                <a:ext uri="{FF2B5EF4-FFF2-40B4-BE49-F238E27FC236}">
                  <a16:creationId xmlns:a16="http://schemas.microsoft.com/office/drawing/2014/main" id="{F26EBBDE-EFAF-4BE0-8AFC-1E19B9C65420}"/>
                </a:ext>
              </a:extLst>
            </p:cNvPr>
            <p:cNvCxnSpPr>
              <a:cxnSpLocks/>
            </p:cNvCxnSpPr>
            <p:nvPr/>
          </p:nvCxnSpPr>
          <p:spPr>
            <a:xfrm flipH="1">
              <a:off x="938721" y="2264395"/>
              <a:ext cx="627145" cy="14312"/>
            </a:xfrm>
            <a:prstGeom prst="line">
              <a:avLst/>
            </a:prstGeom>
            <a:noFill/>
            <a:ln w="12700" cap="flat" cmpd="sng" algn="ctr">
              <a:solidFill>
                <a:sysClr val="window" lastClr="FFFFFF">
                  <a:lumMod val="50000"/>
                </a:sysClr>
              </a:solidFill>
              <a:prstDash val="dash"/>
              <a:miter lim="800000"/>
            </a:ln>
            <a:effectLst/>
          </p:spPr>
        </p:cxnSp>
        <p:cxnSp>
          <p:nvCxnSpPr>
            <p:cNvPr id="53" name="Straight Arrow Connector 52">
              <a:extLst>
                <a:ext uri="{FF2B5EF4-FFF2-40B4-BE49-F238E27FC236}">
                  <a16:creationId xmlns:a16="http://schemas.microsoft.com/office/drawing/2014/main" id="{4C52C402-3665-4BB8-A96C-AF11DBE69F36}"/>
                </a:ext>
              </a:extLst>
            </p:cNvPr>
            <p:cNvCxnSpPr>
              <a:cxnSpLocks/>
            </p:cNvCxnSpPr>
            <p:nvPr/>
          </p:nvCxnSpPr>
          <p:spPr>
            <a:xfrm>
              <a:off x="3972390" y="5767959"/>
              <a:ext cx="705237" cy="0"/>
            </a:xfrm>
            <a:prstGeom prst="straightConnector1">
              <a:avLst/>
            </a:prstGeom>
            <a:noFill/>
            <a:ln w="38100" cap="flat" cmpd="sng" algn="ctr">
              <a:solidFill>
                <a:srgbClr val="4472C4">
                  <a:lumMod val="50000"/>
                </a:srgbClr>
              </a:solidFill>
              <a:prstDash val="solid"/>
              <a:miter lim="800000"/>
              <a:tailEnd type="triangle"/>
            </a:ln>
            <a:effectLst/>
          </p:spPr>
        </p:cxnSp>
        <p:cxnSp>
          <p:nvCxnSpPr>
            <p:cNvPr id="54" name="Straight Arrow Connector 53">
              <a:extLst>
                <a:ext uri="{FF2B5EF4-FFF2-40B4-BE49-F238E27FC236}">
                  <a16:creationId xmlns:a16="http://schemas.microsoft.com/office/drawing/2014/main" id="{8B7435A6-49E1-41BB-9196-D054FD588CA7}"/>
                </a:ext>
              </a:extLst>
            </p:cNvPr>
            <p:cNvCxnSpPr>
              <a:cxnSpLocks/>
            </p:cNvCxnSpPr>
            <p:nvPr/>
          </p:nvCxnSpPr>
          <p:spPr>
            <a:xfrm>
              <a:off x="4072934" y="4569432"/>
              <a:ext cx="604692" cy="0"/>
            </a:xfrm>
            <a:prstGeom prst="straightConnector1">
              <a:avLst/>
            </a:prstGeom>
            <a:noFill/>
            <a:ln w="38100" cap="flat" cmpd="sng" algn="ctr">
              <a:solidFill>
                <a:srgbClr val="00965E"/>
              </a:solidFill>
              <a:prstDash val="solid"/>
              <a:miter lim="800000"/>
              <a:tailEnd type="triangle"/>
            </a:ln>
            <a:effectLst/>
          </p:spPr>
        </p:cxnSp>
        <p:sp>
          <p:nvSpPr>
            <p:cNvPr id="55" name="Rectangle 54">
              <a:extLst>
                <a:ext uri="{FF2B5EF4-FFF2-40B4-BE49-F238E27FC236}">
                  <a16:creationId xmlns:a16="http://schemas.microsoft.com/office/drawing/2014/main" id="{736F78BF-85EF-4D74-B966-87BB66538472}"/>
                </a:ext>
              </a:extLst>
            </p:cNvPr>
            <p:cNvSpPr/>
            <p:nvPr/>
          </p:nvSpPr>
          <p:spPr>
            <a:xfrm>
              <a:off x="1209998" y="4061914"/>
              <a:ext cx="4677281" cy="2162707"/>
            </a:xfrm>
            <a:prstGeom prst="rect">
              <a:avLst/>
            </a:prstGeom>
            <a:noFill/>
            <a:ln w="12700" cap="flat" cmpd="sng" algn="ctr">
              <a:solidFill>
                <a:srgbClr val="C00000"/>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Calibri" panose="020F0502020204030204" pitchFamily="34" charset="0"/>
              </a:endParaRPr>
            </a:p>
          </p:txBody>
        </p:sp>
        <p:sp>
          <p:nvSpPr>
            <p:cNvPr id="56" name="Rectangle 55">
              <a:extLst>
                <a:ext uri="{FF2B5EF4-FFF2-40B4-BE49-F238E27FC236}">
                  <a16:creationId xmlns:a16="http://schemas.microsoft.com/office/drawing/2014/main" id="{043FAE46-0C10-4868-9548-02BDAE6F0B69}"/>
                </a:ext>
              </a:extLst>
            </p:cNvPr>
            <p:cNvSpPr/>
            <p:nvPr/>
          </p:nvSpPr>
          <p:spPr>
            <a:xfrm>
              <a:off x="653278" y="3957124"/>
              <a:ext cx="54761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65E"/>
                  </a:solidFill>
                  <a:effectLst/>
                  <a:uLnTx/>
                  <a:uFillTx/>
                  <a:ea typeface="+mn-ea"/>
                  <a:cs typeface="Calibri" panose="020F0502020204030204" pitchFamily="34" charset="0"/>
                </a:rPr>
                <a:t>2L </a:t>
              </a:r>
            </a:p>
          </p:txBody>
        </p:sp>
        <p:sp>
          <p:nvSpPr>
            <p:cNvPr id="57" name="Rectangle 56">
              <a:extLst>
                <a:ext uri="{FF2B5EF4-FFF2-40B4-BE49-F238E27FC236}">
                  <a16:creationId xmlns:a16="http://schemas.microsoft.com/office/drawing/2014/main" id="{AF870711-153A-4E65-8ED2-5966721E88AB}"/>
                </a:ext>
              </a:extLst>
            </p:cNvPr>
            <p:cNvSpPr/>
            <p:nvPr/>
          </p:nvSpPr>
          <p:spPr>
            <a:xfrm>
              <a:off x="653278" y="5702637"/>
              <a:ext cx="54197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72C4">
                      <a:lumMod val="50000"/>
                    </a:srgbClr>
                  </a:solidFill>
                  <a:effectLst/>
                  <a:uLnTx/>
                  <a:uFillTx/>
                  <a:ea typeface="+mn-ea"/>
                  <a:cs typeface="Calibri" panose="020F0502020204030204" pitchFamily="34" charset="0"/>
                </a:rPr>
                <a:t>3L </a:t>
              </a:r>
            </a:p>
          </p:txBody>
        </p:sp>
        <p:cxnSp>
          <p:nvCxnSpPr>
            <p:cNvPr id="58" name="Straight Arrow Connector 57">
              <a:extLst>
                <a:ext uri="{FF2B5EF4-FFF2-40B4-BE49-F238E27FC236}">
                  <a16:creationId xmlns:a16="http://schemas.microsoft.com/office/drawing/2014/main" id="{F795D79C-E31B-4397-A624-C4E86B2EF6DD}"/>
                </a:ext>
              </a:extLst>
            </p:cNvPr>
            <p:cNvCxnSpPr>
              <a:cxnSpLocks/>
            </p:cNvCxnSpPr>
            <p:nvPr/>
          </p:nvCxnSpPr>
          <p:spPr>
            <a:xfrm>
              <a:off x="962218" y="3803472"/>
              <a:ext cx="471411" cy="0"/>
            </a:xfrm>
            <a:prstGeom prst="straightConnector1">
              <a:avLst/>
            </a:prstGeom>
            <a:noFill/>
            <a:ln w="12700" cap="flat" cmpd="sng" algn="ctr">
              <a:solidFill>
                <a:sysClr val="window" lastClr="FFFFFF">
                  <a:lumMod val="50000"/>
                </a:sysClr>
              </a:solidFill>
              <a:prstDash val="dash"/>
              <a:miter lim="800000"/>
              <a:tailEnd type="triangle"/>
            </a:ln>
            <a:effectLst/>
          </p:spPr>
        </p:cxnSp>
        <p:cxnSp>
          <p:nvCxnSpPr>
            <p:cNvPr id="59" name="Straight Connector 58">
              <a:extLst>
                <a:ext uri="{FF2B5EF4-FFF2-40B4-BE49-F238E27FC236}">
                  <a16:creationId xmlns:a16="http://schemas.microsoft.com/office/drawing/2014/main" id="{6D988C92-6BDF-455B-961C-4435A9227845}"/>
                </a:ext>
              </a:extLst>
            </p:cNvPr>
            <p:cNvCxnSpPr>
              <a:cxnSpLocks/>
            </p:cNvCxnSpPr>
            <p:nvPr/>
          </p:nvCxnSpPr>
          <p:spPr>
            <a:xfrm flipV="1">
              <a:off x="942090" y="2286237"/>
              <a:ext cx="0" cy="1524454"/>
            </a:xfrm>
            <a:prstGeom prst="line">
              <a:avLst/>
            </a:prstGeom>
            <a:noFill/>
            <a:ln w="12700" cap="flat" cmpd="sng" algn="ctr">
              <a:solidFill>
                <a:sysClr val="window" lastClr="FFFFFF">
                  <a:lumMod val="50000"/>
                </a:sysClr>
              </a:solidFill>
              <a:prstDash val="dash"/>
              <a:miter lim="800000"/>
            </a:ln>
            <a:effectLst/>
          </p:spPr>
        </p:cxnSp>
        <p:cxnSp>
          <p:nvCxnSpPr>
            <p:cNvPr id="60" name="Straight Connector 59">
              <a:extLst>
                <a:ext uri="{FF2B5EF4-FFF2-40B4-BE49-F238E27FC236}">
                  <a16:creationId xmlns:a16="http://schemas.microsoft.com/office/drawing/2014/main" id="{7FE67314-0C5F-4F24-9888-6700BF962E69}"/>
                </a:ext>
              </a:extLst>
            </p:cNvPr>
            <p:cNvCxnSpPr>
              <a:cxnSpLocks/>
            </p:cNvCxnSpPr>
            <p:nvPr/>
          </p:nvCxnSpPr>
          <p:spPr>
            <a:xfrm flipH="1">
              <a:off x="938988" y="4346176"/>
              <a:ext cx="627145" cy="14312"/>
            </a:xfrm>
            <a:prstGeom prst="line">
              <a:avLst/>
            </a:prstGeom>
            <a:noFill/>
            <a:ln w="12700" cap="flat" cmpd="sng" algn="ctr">
              <a:solidFill>
                <a:sysClr val="window" lastClr="FFFFFF">
                  <a:lumMod val="50000"/>
                </a:sysClr>
              </a:solidFill>
              <a:prstDash val="dash"/>
              <a:miter lim="800000"/>
            </a:ln>
            <a:effectLst/>
          </p:spPr>
        </p:cxnSp>
        <p:cxnSp>
          <p:nvCxnSpPr>
            <p:cNvPr id="61" name="Straight Arrow Connector 60">
              <a:extLst>
                <a:ext uri="{FF2B5EF4-FFF2-40B4-BE49-F238E27FC236}">
                  <a16:creationId xmlns:a16="http://schemas.microsoft.com/office/drawing/2014/main" id="{7D5E8B55-CBB1-4249-99CD-1CECAC0463AB}"/>
                </a:ext>
              </a:extLst>
            </p:cNvPr>
            <p:cNvCxnSpPr>
              <a:cxnSpLocks/>
            </p:cNvCxnSpPr>
            <p:nvPr/>
          </p:nvCxnSpPr>
          <p:spPr>
            <a:xfrm>
              <a:off x="962485" y="5484282"/>
              <a:ext cx="603109" cy="0"/>
            </a:xfrm>
            <a:prstGeom prst="straightConnector1">
              <a:avLst/>
            </a:prstGeom>
            <a:noFill/>
            <a:ln w="12700" cap="flat" cmpd="sng" algn="ctr">
              <a:solidFill>
                <a:sysClr val="window" lastClr="FFFFFF">
                  <a:lumMod val="50000"/>
                </a:sysClr>
              </a:solidFill>
              <a:prstDash val="dash"/>
              <a:miter lim="800000"/>
              <a:tailEnd type="triangle"/>
            </a:ln>
            <a:effectLst/>
          </p:spPr>
        </p:cxnSp>
        <p:cxnSp>
          <p:nvCxnSpPr>
            <p:cNvPr id="62" name="Straight Connector 61">
              <a:extLst>
                <a:ext uri="{FF2B5EF4-FFF2-40B4-BE49-F238E27FC236}">
                  <a16:creationId xmlns:a16="http://schemas.microsoft.com/office/drawing/2014/main" id="{A09F720F-354E-4D10-A78D-5EC500639186}"/>
                </a:ext>
              </a:extLst>
            </p:cNvPr>
            <p:cNvCxnSpPr>
              <a:cxnSpLocks/>
            </p:cNvCxnSpPr>
            <p:nvPr/>
          </p:nvCxnSpPr>
          <p:spPr>
            <a:xfrm flipV="1">
              <a:off x="942357" y="4368018"/>
              <a:ext cx="0" cy="1116264"/>
            </a:xfrm>
            <a:prstGeom prst="line">
              <a:avLst/>
            </a:prstGeom>
            <a:noFill/>
            <a:ln w="12700" cap="flat" cmpd="sng" algn="ctr">
              <a:solidFill>
                <a:sysClr val="window" lastClr="FFFFFF">
                  <a:lumMod val="50000"/>
                </a:sysClr>
              </a:solidFill>
              <a:prstDash val="dash"/>
              <a:miter lim="800000"/>
            </a:ln>
            <a:effectLst/>
          </p:spPr>
        </p:cxnSp>
        <p:sp>
          <p:nvSpPr>
            <p:cNvPr id="63" name="Oval 62">
              <a:extLst>
                <a:ext uri="{FF2B5EF4-FFF2-40B4-BE49-F238E27FC236}">
                  <a16:creationId xmlns:a16="http://schemas.microsoft.com/office/drawing/2014/main" id="{808B2D88-D9BB-4C1C-B54C-C973580066DE}"/>
                </a:ext>
              </a:extLst>
            </p:cNvPr>
            <p:cNvSpPr/>
            <p:nvPr/>
          </p:nvSpPr>
          <p:spPr>
            <a:xfrm>
              <a:off x="5239584" y="4061914"/>
              <a:ext cx="4718875" cy="2162708"/>
            </a:xfrm>
            <a:prstGeom prst="ellipse">
              <a:avLst/>
            </a:prstGeom>
            <a:solidFill>
              <a:srgbClr val="00ACB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ACB8"/>
                  </a:solidFill>
                  <a:effectLst/>
                  <a:uLnTx/>
                  <a:uFillTx/>
                  <a:latin typeface="Calibri" panose="020F0502020204030204"/>
                  <a:ea typeface="+mn-ea"/>
                  <a:cs typeface="+mn-cs"/>
                </a:rPr>
                <a:t>h</a:t>
              </a:r>
            </a:p>
          </p:txBody>
        </p:sp>
        <p:sp>
          <p:nvSpPr>
            <p:cNvPr id="64" name="TextBox 63">
              <a:extLst>
                <a:ext uri="{FF2B5EF4-FFF2-40B4-BE49-F238E27FC236}">
                  <a16:creationId xmlns:a16="http://schemas.microsoft.com/office/drawing/2014/main" id="{699B6D13-75B5-44AC-AECB-1493C5B06D96}"/>
                </a:ext>
              </a:extLst>
            </p:cNvPr>
            <p:cNvSpPr txBox="1"/>
            <p:nvPr/>
          </p:nvSpPr>
          <p:spPr>
            <a:xfrm>
              <a:off x="5239585" y="4059588"/>
              <a:ext cx="4718874" cy="2162707"/>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ea typeface="+mn-ea"/>
                  <a:cs typeface="Calibri" panose="020F0502020204030204" pitchFamily="34" charset="0"/>
                </a:rPr>
                <a:t>Initial Market </a:t>
              </a:r>
              <a:r>
                <a:rPr lang="en-US" sz="1600" b="1" dirty="0">
                  <a:solidFill>
                    <a:prstClr val="white"/>
                  </a:solidFill>
                  <a:cs typeface="Calibri" panose="020F0502020204030204" pitchFamily="34" charset="0"/>
                </a:rPr>
                <a:t>Opportunity in 2L+ R/R </a:t>
              </a:r>
              <a:r>
                <a:rPr lang="en-US" sz="1600" b="1" dirty="0" err="1">
                  <a:solidFill>
                    <a:prstClr val="white"/>
                  </a:solidFill>
                  <a:cs typeface="Calibri" panose="020F0502020204030204" pitchFamily="34" charset="0"/>
                </a:rPr>
                <a:t>aALL</a:t>
              </a:r>
              <a:endParaRPr lang="en-US" sz="1600" b="1" dirty="0">
                <a:solidFill>
                  <a:prstClr val="white"/>
                </a:solidFill>
                <a:cs typeface="Calibri" panose="020F0502020204030204" pitchFamily="34" charset="0"/>
              </a:endParaRPr>
            </a:p>
            <a:p>
              <a:pPr lvl="0" algn="ctr">
                <a:defRPr/>
              </a:pPr>
              <a:r>
                <a:rPr lang="en-US" sz="1600" b="1" dirty="0">
                  <a:solidFill>
                    <a:prstClr val="white"/>
                  </a:solidFill>
                  <a:cs typeface="Calibri" panose="020F0502020204030204" pitchFamily="34" charset="0"/>
                </a:rPr>
                <a:t>~3000 patients in US/EU/JP</a:t>
              </a:r>
            </a:p>
          </p:txBody>
        </p:sp>
      </p:grpSp>
      <p:sp>
        <p:nvSpPr>
          <p:cNvPr id="50" name="TextBox 49">
            <a:extLst>
              <a:ext uri="{FF2B5EF4-FFF2-40B4-BE49-F238E27FC236}">
                <a16:creationId xmlns:a16="http://schemas.microsoft.com/office/drawing/2014/main" id="{699B6D13-75B5-44AC-AECB-1493C5B06D96}"/>
              </a:ext>
            </a:extLst>
          </p:cNvPr>
          <p:cNvSpPr txBox="1"/>
          <p:nvPr/>
        </p:nvSpPr>
        <p:spPr>
          <a:xfrm>
            <a:off x="5377426" y="1713544"/>
            <a:ext cx="5610360" cy="868651"/>
          </a:xfrm>
          <a:prstGeom prst="rect">
            <a:avLst/>
          </a:prstGeom>
          <a:noFill/>
        </p:spPr>
        <p:txBody>
          <a:bodyPr wrap="square" rtlCol="0">
            <a:noAutofit/>
          </a:bodyPr>
          <a:lstStyle/>
          <a:p>
            <a:pPr lvl="0">
              <a:defRPr/>
            </a:pPr>
            <a:endParaRPr lang="en-US" b="1" dirty="0">
              <a:solidFill>
                <a:srgbClr val="203864"/>
              </a:solidFill>
              <a:latin typeface="Avenir Next" panose="020B0503020202020204"/>
              <a:cs typeface="Calibri" panose="020F0502020204030204" pitchFamily="34" charset="0"/>
            </a:endParaRPr>
          </a:p>
          <a:p>
            <a:pPr>
              <a:defRPr/>
            </a:pPr>
            <a:r>
              <a:rPr lang="en-GB" b="1" dirty="0">
                <a:solidFill>
                  <a:srgbClr val="00ACB8"/>
                </a:solidFill>
              </a:rPr>
              <a:t>ADDITIONAL POTENTIAL FOR AUTO1 TO MOVE TO 1</a:t>
            </a:r>
            <a:r>
              <a:rPr lang="en-GB" b="1" baseline="30000" dirty="0">
                <a:solidFill>
                  <a:srgbClr val="00ACB8"/>
                </a:solidFill>
              </a:rPr>
              <a:t>ST</a:t>
            </a:r>
            <a:r>
              <a:rPr lang="en-GB" b="1" dirty="0">
                <a:solidFill>
                  <a:srgbClr val="00ACB8"/>
                </a:solidFill>
              </a:rPr>
              <a:t> AND 2</a:t>
            </a:r>
            <a:r>
              <a:rPr lang="en-GB" b="1" baseline="30000" dirty="0">
                <a:solidFill>
                  <a:srgbClr val="00ACB8"/>
                </a:solidFill>
              </a:rPr>
              <a:t>ND</a:t>
            </a:r>
            <a:r>
              <a:rPr lang="en-GB" b="1" dirty="0">
                <a:solidFill>
                  <a:srgbClr val="00ACB8"/>
                </a:solidFill>
              </a:rPr>
              <a:t> LINES </a:t>
            </a:r>
            <a:r>
              <a:rPr lang="en-GB" sz="1100" b="1" baseline="30000" dirty="0">
                <a:solidFill>
                  <a:srgbClr val="00ACB8"/>
                </a:solidFill>
              </a:rPr>
              <a:t>**</a:t>
            </a:r>
            <a:r>
              <a:rPr lang="en-GB" b="1" dirty="0">
                <a:solidFill>
                  <a:srgbClr val="00ACB8"/>
                </a:solidFill>
              </a:rPr>
              <a:t>, WHICH INCREASES THE ADDRESSABLE PATIENT POPULATION TO APPROX. 5,000 ADULT ALL PATIENTS</a:t>
            </a:r>
          </a:p>
          <a:p>
            <a:pPr lvl="0">
              <a:defRPr/>
            </a:pPr>
            <a:endParaRPr lang="en-US" b="1" dirty="0">
              <a:solidFill>
                <a:srgbClr val="203864"/>
              </a:solidFill>
              <a:latin typeface="Avenir Next" panose="020B0503020202020204"/>
              <a:cs typeface="Calibri" panose="020F0502020204030204" pitchFamily="34" charset="0"/>
            </a:endParaRPr>
          </a:p>
          <a:p>
            <a:pPr lvl="0">
              <a:defRPr/>
            </a:pPr>
            <a:endParaRPr kumimoji="0" lang="en-US" sz="1800" b="1" i="0" u="none" strike="noStrike" kern="1200" cap="none" spc="0" normalizeH="0" baseline="0" noProof="0" dirty="0">
              <a:ln>
                <a:noFill/>
              </a:ln>
              <a:solidFill>
                <a:srgbClr val="203864"/>
              </a:solidFill>
              <a:effectLst/>
              <a:uLnTx/>
              <a:uFillTx/>
              <a:latin typeface="Avenir Next" panose="020B0503020202020204"/>
              <a:ea typeface="+mn-ea"/>
              <a:cs typeface="Calibri" panose="020F0502020204030204" pitchFamily="34" charset="0"/>
            </a:endParaRPr>
          </a:p>
          <a:p>
            <a:pPr lvl="0">
              <a:defRPr/>
            </a:pPr>
            <a:endParaRPr kumimoji="0" lang="en-US" sz="1800" b="1" i="0" u="none" strike="noStrike" kern="1200" cap="none" spc="0" normalizeH="0" baseline="0" noProof="0" dirty="0">
              <a:ln>
                <a:noFill/>
              </a:ln>
              <a:solidFill>
                <a:srgbClr val="203864"/>
              </a:solidFill>
              <a:effectLst/>
              <a:uLnTx/>
              <a:uFillTx/>
              <a:latin typeface="Avenir Next" panose="020B0503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Avenir Next" panose="020B0503020202020204"/>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a:ea typeface="+mn-ea"/>
              <a:cs typeface="Calibri" panose="020F0502020204030204" pitchFamily="34" charset="0"/>
            </a:endParaRPr>
          </a:p>
        </p:txBody>
      </p:sp>
      <p:sp>
        <p:nvSpPr>
          <p:cNvPr id="65" name="Content Placeholder 2">
            <a:extLst>
              <a:ext uri="{FF2B5EF4-FFF2-40B4-BE49-F238E27FC236}">
                <a16:creationId xmlns:a16="http://schemas.microsoft.com/office/drawing/2014/main" id="{26CCF098-0BB6-4769-9EA1-AA13522D1B4B}"/>
              </a:ext>
            </a:extLst>
          </p:cNvPr>
          <p:cNvSpPr txBox="1">
            <a:spLocks/>
          </p:cNvSpPr>
          <p:nvPr/>
        </p:nvSpPr>
        <p:spPr>
          <a:xfrm>
            <a:off x="1113314" y="6229825"/>
            <a:ext cx="5231705" cy="684686"/>
          </a:xfrm>
          <a:prstGeom prst="rect">
            <a:avLst/>
          </a:prstGeom>
          <a:noFill/>
          <a:ln w="38100">
            <a:noFill/>
          </a:ln>
        </p:spPr>
        <p:txBody>
          <a:bodyPr vert="horz" lIns="91440" tIns="45720" rIns="91440" bIns="45720" rtlCol="0" anchor="ctr">
            <a:no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Avenir Next" panose="020B0503020202020204" pitchFamily="34" charset="0"/>
                <a:ea typeface="+mn-ea"/>
                <a:cs typeface="+mn-cs"/>
              </a:rPr>
              <a:t>*Company estimate, based on US, EU5 and Japan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Avenir Next" panose="020B0503020202020204" pitchFamily="34" charset="0"/>
                <a:ea typeface="+mn-ea"/>
                <a:cs typeface="Calibri" panose="020F0502020204030204" pitchFamily="34" charset="0"/>
              </a:rPr>
              <a:t>**Subject to successful clinical progress</a:t>
            </a:r>
            <a:endParaRPr kumimoji="0" lang="en-GB" sz="1100" b="0" i="0" u="none" strike="noStrike" kern="1200" cap="none" spc="0" normalizeH="0" baseline="0" noProof="0" dirty="0">
              <a:ln>
                <a:noFill/>
              </a:ln>
              <a:solidFill>
                <a:prstClr val="white">
                  <a:lumMod val="50000"/>
                </a:prstClr>
              </a:solidFill>
              <a:effectLst/>
              <a:uLnTx/>
              <a:uFillTx/>
              <a:latin typeface="Avenir Next" panose="020B0503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57819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731A23-8ED7-A648-89C5-BCBA98EE10C9}"/>
              </a:ext>
            </a:extLst>
          </p:cNvPr>
          <p:cNvSpPr>
            <a:spLocks noGrp="1"/>
          </p:cNvSpPr>
          <p:nvPr>
            <p:ph type="title"/>
          </p:nvPr>
        </p:nvSpPr>
        <p:spPr>
          <a:xfrm>
            <a:off x="718556" y="398376"/>
            <a:ext cx="9719552" cy="1325563"/>
          </a:xfrm>
        </p:spPr>
        <p:txBody>
          <a:bodyPr/>
          <a:lstStyle/>
          <a:p>
            <a:r>
              <a:rPr lang="en-GB" dirty="0">
                <a:latin typeface="+mn-lt"/>
              </a:rPr>
              <a:t>Key features of a successful CAR T Cell Therapy for adult ALL</a:t>
            </a:r>
            <a:br>
              <a:rPr lang="en-US" dirty="0">
                <a:latin typeface="+mn-lt"/>
              </a:rPr>
            </a:br>
            <a:r>
              <a:rPr lang="en-GB" sz="1600" dirty="0">
                <a:solidFill>
                  <a:schemeClr val="bg1">
                    <a:lumMod val="95000"/>
                  </a:schemeClr>
                </a:solidFill>
                <a:latin typeface="+mn-lt"/>
              </a:rPr>
              <a:t>AUTO1 is uniquely placed to address current limitations of therapy </a:t>
            </a:r>
            <a:endParaRPr lang="en-US" dirty="0">
              <a:latin typeface="+mn-lt"/>
            </a:endParaRPr>
          </a:p>
        </p:txBody>
      </p:sp>
      <p:sp>
        <p:nvSpPr>
          <p:cNvPr id="23" name="Content Placeholder 2">
            <a:extLst>
              <a:ext uri="{FF2B5EF4-FFF2-40B4-BE49-F238E27FC236}">
                <a16:creationId xmlns:a16="http://schemas.microsoft.com/office/drawing/2014/main" id="{C20EEAAA-4961-5140-9824-297B5C07CF20}"/>
              </a:ext>
            </a:extLst>
          </p:cNvPr>
          <p:cNvSpPr txBox="1">
            <a:spLocks/>
          </p:cNvSpPr>
          <p:nvPr/>
        </p:nvSpPr>
        <p:spPr>
          <a:xfrm>
            <a:off x="881339" y="1869926"/>
            <a:ext cx="2233550" cy="1571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white"/>
                </a:solidFill>
                <a:effectLst/>
                <a:uLnTx/>
                <a:uFillTx/>
                <a:latin typeface="Avenir Next Medium" panose="020B0503020202020204" pitchFamily="34" charset="0"/>
                <a:ea typeface="+mn-ea"/>
                <a:cs typeface="+mn-cs"/>
              </a:rPr>
              <a:t>ALL is a significant opportunity</a:t>
            </a:r>
            <a:endParaRPr kumimoji="0" lang="en-GB" sz="2400" b="0" i="0" u="none" strike="noStrike" kern="1200" cap="none" spc="0" normalizeH="0" baseline="0" noProof="0">
              <a:ln>
                <a:noFill/>
              </a:ln>
              <a:solidFill>
                <a:prstClr val="white"/>
              </a:solidFill>
              <a:effectLst/>
              <a:uLnTx/>
              <a:uFillTx/>
              <a:latin typeface="Avenir Next Medium" panose="020B0503020202020204" pitchFamily="34" charset="0"/>
              <a:ea typeface="+mn-ea"/>
              <a:cs typeface="+mn-cs"/>
            </a:endParaRPr>
          </a:p>
        </p:txBody>
      </p:sp>
      <p:graphicFrame>
        <p:nvGraphicFramePr>
          <p:cNvPr id="42" name="Table 7">
            <a:extLst>
              <a:ext uri="{FF2B5EF4-FFF2-40B4-BE49-F238E27FC236}">
                <a16:creationId xmlns:a16="http://schemas.microsoft.com/office/drawing/2014/main" id="{F6BE221E-522E-4F6D-A575-9E2D9371A1C1}"/>
              </a:ext>
            </a:extLst>
          </p:cNvPr>
          <p:cNvGraphicFramePr>
            <a:graphicFrameLocks/>
          </p:cNvGraphicFramePr>
          <p:nvPr>
            <p:extLst>
              <p:ext uri="{D42A27DB-BD31-4B8C-83A1-F6EECF244321}">
                <p14:modId xmlns:p14="http://schemas.microsoft.com/office/powerpoint/2010/main" val="4073384184"/>
              </p:ext>
            </p:extLst>
          </p:nvPr>
        </p:nvGraphicFramePr>
        <p:xfrm>
          <a:off x="838200" y="1696437"/>
          <a:ext cx="10515598" cy="4003508"/>
        </p:xfrm>
        <a:graphic>
          <a:graphicData uri="http://schemas.openxmlformats.org/drawingml/2006/table">
            <a:tbl>
              <a:tblPr firstRow="1" bandRow="1"/>
              <a:tblGrid>
                <a:gridCol w="2450041">
                  <a:extLst>
                    <a:ext uri="{9D8B030D-6E8A-4147-A177-3AD203B41FA5}">
                      <a16:colId xmlns:a16="http://schemas.microsoft.com/office/drawing/2014/main" val="680707028"/>
                    </a:ext>
                  </a:extLst>
                </a:gridCol>
                <a:gridCol w="2450041">
                  <a:extLst>
                    <a:ext uri="{9D8B030D-6E8A-4147-A177-3AD203B41FA5}">
                      <a16:colId xmlns:a16="http://schemas.microsoft.com/office/drawing/2014/main" val="241886433"/>
                    </a:ext>
                  </a:extLst>
                </a:gridCol>
                <a:gridCol w="2807758">
                  <a:extLst>
                    <a:ext uri="{9D8B030D-6E8A-4147-A177-3AD203B41FA5}">
                      <a16:colId xmlns:a16="http://schemas.microsoft.com/office/drawing/2014/main" val="2352181863"/>
                    </a:ext>
                  </a:extLst>
                </a:gridCol>
                <a:gridCol w="2807758">
                  <a:extLst>
                    <a:ext uri="{9D8B030D-6E8A-4147-A177-3AD203B41FA5}">
                      <a16:colId xmlns:a16="http://schemas.microsoft.com/office/drawing/2014/main" val="2489969660"/>
                    </a:ext>
                  </a:extLst>
                </a:gridCol>
              </a:tblGrid>
              <a:tr h="509690">
                <a:tc>
                  <a:txBody>
                    <a:bodyPr/>
                    <a:lstStyle>
                      <a:lvl1pPr marL="0">
                        <a:defRPr b="1">
                          <a:solidFill>
                            <a:schemeClr val="lt1"/>
                          </a:solidFill>
                          <a:latin typeface="Calibri Light"/>
                        </a:defRPr>
                      </a:lvl1pPr>
                      <a:lvl2pPr marL="457200">
                        <a:defRPr b="1">
                          <a:solidFill>
                            <a:schemeClr val="lt1"/>
                          </a:solidFill>
                          <a:latin typeface="Calibri Light"/>
                        </a:defRPr>
                      </a:lvl2pPr>
                      <a:lvl3pPr marL="914400">
                        <a:defRPr b="1">
                          <a:solidFill>
                            <a:schemeClr val="lt1"/>
                          </a:solidFill>
                          <a:latin typeface="Calibri Light"/>
                        </a:defRPr>
                      </a:lvl3pPr>
                      <a:lvl4pPr marL="1371600">
                        <a:defRPr b="1">
                          <a:solidFill>
                            <a:schemeClr val="lt1"/>
                          </a:solidFill>
                          <a:latin typeface="Calibri Light"/>
                        </a:defRPr>
                      </a:lvl4pPr>
                      <a:lvl5pPr marL="1828800">
                        <a:defRPr b="1">
                          <a:solidFill>
                            <a:schemeClr val="lt1"/>
                          </a:solidFill>
                          <a:latin typeface="Calibri Light"/>
                        </a:defRPr>
                      </a:lvl5pPr>
                      <a:lvl6pPr marL="2286000">
                        <a:defRPr b="1">
                          <a:solidFill>
                            <a:schemeClr val="lt1"/>
                          </a:solidFill>
                          <a:latin typeface="Calibri Light"/>
                        </a:defRPr>
                      </a:lvl6pPr>
                      <a:lvl7pPr marL="2743200">
                        <a:defRPr b="1">
                          <a:solidFill>
                            <a:schemeClr val="lt1"/>
                          </a:solidFill>
                          <a:latin typeface="Calibri Light"/>
                        </a:defRPr>
                      </a:lvl7pPr>
                      <a:lvl8pPr marL="3200400">
                        <a:defRPr b="1">
                          <a:solidFill>
                            <a:schemeClr val="lt1"/>
                          </a:solidFill>
                          <a:latin typeface="Calibri Light"/>
                        </a:defRPr>
                      </a:lvl8pPr>
                      <a:lvl9pPr marL="3657600">
                        <a:defRPr b="1">
                          <a:solidFill>
                            <a:schemeClr val="lt1"/>
                          </a:solidFill>
                          <a:latin typeface="Calibri Light"/>
                        </a:defRPr>
                      </a:lvl9pPr>
                    </a:lstStyle>
                    <a:p>
                      <a:pPr algn="ctr"/>
                      <a:r>
                        <a:rPr lang="en-US" sz="1600" dirty="0">
                          <a:latin typeface="+mn-lt"/>
                          <a:cs typeface="Calibri" panose="020F0502020204030204" pitchFamily="34" charset="0"/>
                        </a:rPr>
                        <a:t>Challenge</a:t>
                      </a:r>
                      <a:endParaRPr lang="en-US" sz="1600" b="1" dirty="0">
                        <a:latin typeface="+mn-lt"/>
                        <a:cs typeface="Calibri" panose="020F0502020204030204" pitchFamily="34" charset="0"/>
                      </a:endParaRPr>
                    </a:p>
                  </a:txBody>
                  <a:tcPr anchor="ctr">
                    <a:lnL>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55"/>
                    </a:solidFill>
                  </a:tcPr>
                </a:tc>
                <a:tc>
                  <a:txBody>
                    <a:bodyPr/>
                    <a:lstStyle>
                      <a:lvl1pPr marL="0">
                        <a:defRPr b="1">
                          <a:solidFill>
                            <a:schemeClr val="lt1"/>
                          </a:solidFill>
                          <a:latin typeface="Calibri Light"/>
                        </a:defRPr>
                      </a:lvl1pPr>
                      <a:lvl2pPr marL="457200">
                        <a:defRPr b="1">
                          <a:solidFill>
                            <a:schemeClr val="lt1"/>
                          </a:solidFill>
                          <a:latin typeface="Calibri Light"/>
                        </a:defRPr>
                      </a:lvl2pPr>
                      <a:lvl3pPr marL="914400">
                        <a:defRPr b="1">
                          <a:solidFill>
                            <a:schemeClr val="lt1"/>
                          </a:solidFill>
                          <a:latin typeface="Calibri Light"/>
                        </a:defRPr>
                      </a:lvl3pPr>
                      <a:lvl4pPr marL="1371600">
                        <a:defRPr b="1">
                          <a:solidFill>
                            <a:schemeClr val="lt1"/>
                          </a:solidFill>
                          <a:latin typeface="Calibri Light"/>
                        </a:defRPr>
                      </a:lvl4pPr>
                      <a:lvl5pPr marL="1828800">
                        <a:defRPr b="1">
                          <a:solidFill>
                            <a:schemeClr val="lt1"/>
                          </a:solidFill>
                          <a:latin typeface="Calibri Light"/>
                        </a:defRPr>
                      </a:lvl5pPr>
                      <a:lvl6pPr marL="2286000">
                        <a:defRPr b="1">
                          <a:solidFill>
                            <a:schemeClr val="lt1"/>
                          </a:solidFill>
                          <a:latin typeface="Calibri Light"/>
                        </a:defRPr>
                      </a:lvl6pPr>
                      <a:lvl7pPr marL="2743200">
                        <a:defRPr b="1">
                          <a:solidFill>
                            <a:schemeClr val="lt1"/>
                          </a:solidFill>
                          <a:latin typeface="Calibri Light"/>
                        </a:defRPr>
                      </a:lvl7pPr>
                      <a:lvl8pPr marL="3200400">
                        <a:defRPr b="1">
                          <a:solidFill>
                            <a:schemeClr val="lt1"/>
                          </a:solidFill>
                          <a:latin typeface="Calibri Light"/>
                        </a:defRPr>
                      </a:lvl8pPr>
                      <a:lvl9pPr marL="3657600">
                        <a:defRPr b="1">
                          <a:solidFill>
                            <a:schemeClr val="lt1"/>
                          </a:solidFill>
                          <a:latin typeface="Calibri Light"/>
                        </a:defRPr>
                      </a:lvl9pPr>
                    </a:lstStyle>
                    <a:p>
                      <a:pPr algn="ctr"/>
                      <a:r>
                        <a:rPr lang="en-US" sz="1600" dirty="0">
                          <a:latin typeface="+mn-lt"/>
                          <a:cs typeface="Calibri" panose="020F0502020204030204" pitchFamily="34" charset="0"/>
                        </a:rPr>
                        <a:t>Product Property</a:t>
                      </a:r>
                      <a:endParaRPr lang="en-US" sz="1600" b="1" dirty="0">
                        <a:latin typeface="+mn-lt"/>
                        <a:cs typeface="Calibri" panose="020F050202020403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55"/>
                    </a:solidFill>
                  </a:tcPr>
                </a:tc>
                <a:tc>
                  <a:txBody>
                    <a:bodyPr/>
                    <a:lstStyle>
                      <a:lvl1pPr marL="0">
                        <a:defRPr b="1">
                          <a:solidFill>
                            <a:schemeClr val="lt1"/>
                          </a:solidFill>
                          <a:latin typeface="Calibri Light"/>
                        </a:defRPr>
                      </a:lvl1pPr>
                      <a:lvl2pPr marL="457200">
                        <a:defRPr b="1">
                          <a:solidFill>
                            <a:schemeClr val="lt1"/>
                          </a:solidFill>
                          <a:latin typeface="Calibri Light"/>
                        </a:defRPr>
                      </a:lvl2pPr>
                      <a:lvl3pPr marL="914400">
                        <a:defRPr b="1">
                          <a:solidFill>
                            <a:schemeClr val="lt1"/>
                          </a:solidFill>
                          <a:latin typeface="Calibri Light"/>
                        </a:defRPr>
                      </a:lvl3pPr>
                      <a:lvl4pPr marL="1371600">
                        <a:defRPr b="1">
                          <a:solidFill>
                            <a:schemeClr val="lt1"/>
                          </a:solidFill>
                          <a:latin typeface="Calibri Light"/>
                        </a:defRPr>
                      </a:lvl4pPr>
                      <a:lvl5pPr marL="1828800">
                        <a:defRPr b="1">
                          <a:solidFill>
                            <a:schemeClr val="lt1"/>
                          </a:solidFill>
                          <a:latin typeface="Calibri Light"/>
                        </a:defRPr>
                      </a:lvl5pPr>
                      <a:lvl6pPr marL="2286000">
                        <a:defRPr b="1">
                          <a:solidFill>
                            <a:schemeClr val="lt1"/>
                          </a:solidFill>
                          <a:latin typeface="Calibri Light"/>
                        </a:defRPr>
                      </a:lvl6pPr>
                      <a:lvl7pPr marL="2743200">
                        <a:defRPr b="1">
                          <a:solidFill>
                            <a:schemeClr val="lt1"/>
                          </a:solidFill>
                          <a:latin typeface="Calibri Light"/>
                        </a:defRPr>
                      </a:lvl7pPr>
                      <a:lvl8pPr marL="3200400">
                        <a:defRPr b="1">
                          <a:solidFill>
                            <a:schemeClr val="lt1"/>
                          </a:solidFill>
                          <a:latin typeface="Calibri Light"/>
                        </a:defRPr>
                      </a:lvl8pPr>
                      <a:lvl9pPr marL="3657600">
                        <a:defRPr b="1">
                          <a:solidFill>
                            <a:schemeClr val="lt1"/>
                          </a:solidFill>
                          <a:latin typeface="Calibri Light"/>
                        </a:defRPr>
                      </a:lvl9pPr>
                    </a:lstStyle>
                    <a:p>
                      <a:pPr algn="ctr"/>
                      <a:r>
                        <a:rPr lang="en-US" sz="1600" dirty="0">
                          <a:latin typeface="+mn-lt"/>
                          <a:cs typeface="Calibri" panose="020F0502020204030204" pitchFamily="34" charset="0"/>
                        </a:rPr>
                        <a:t>CAR T Feature</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55"/>
                    </a:solidFill>
                  </a:tcPr>
                </a:tc>
                <a:tc>
                  <a:txBody>
                    <a:bodyPr/>
                    <a:lstStyle>
                      <a:lvl1pPr marL="0">
                        <a:defRPr b="1">
                          <a:solidFill>
                            <a:schemeClr val="lt1"/>
                          </a:solidFill>
                          <a:latin typeface="Calibri Light"/>
                        </a:defRPr>
                      </a:lvl1pPr>
                      <a:lvl2pPr marL="457200">
                        <a:defRPr b="1">
                          <a:solidFill>
                            <a:schemeClr val="lt1"/>
                          </a:solidFill>
                          <a:latin typeface="Calibri Light"/>
                        </a:defRPr>
                      </a:lvl2pPr>
                      <a:lvl3pPr marL="914400">
                        <a:defRPr b="1">
                          <a:solidFill>
                            <a:schemeClr val="lt1"/>
                          </a:solidFill>
                          <a:latin typeface="Calibri Light"/>
                        </a:defRPr>
                      </a:lvl3pPr>
                      <a:lvl4pPr marL="1371600">
                        <a:defRPr b="1">
                          <a:solidFill>
                            <a:schemeClr val="lt1"/>
                          </a:solidFill>
                          <a:latin typeface="Calibri Light"/>
                        </a:defRPr>
                      </a:lvl4pPr>
                      <a:lvl5pPr marL="1828800">
                        <a:defRPr b="1">
                          <a:solidFill>
                            <a:schemeClr val="lt1"/>
                          </a:solidFill>
                          <a:latin typeface="Calibri Light"/>
                        </a:defRPr>
                      </a:lvl5pPr>
                      <a:lvl6pPr marL="2286000">
                        <a:defRPr b="1">
                          <a:solidFill>
                            <a:schemeClr val="lt1"/>
                          </a:solidFill>
                          <a:latin typeface="Calibri Light"/>
                        </a:defRPr>
                      </a:lvl6pPr>
                      <a:lvl7pPr marL="2743200">
                        <a:defRPr b="1">
                          <a:solidFill>
                            <a:schemeClr val="lt1"/>
                          </a:solidFill>
                          <a:latin typeface="Calibri Light"/>
                        </a:defRPr>
                      </a:lvl7pPr>
                      <a:lvl8pPr marL="3200400">
                        <a:defRPr b="1">
                          <a:solidFill>
                            <a:schemeClr val="lt1"/>
                          </a:solidFill>
                          <a:latin typeface="Calibri Light"/>
                        </a:defRPr>
                      </a:lvl8pPr>
                      <a:lvl9pPr marL="3657600">
                        <a:defRPr b="1">
                          <a:solidFill>
                            <a:schemeClr val="lt1"/>
                          </a:solidFill>
                          <a:latin typeface="Calibri Light"/>
                        </a:defRPr>
                      </a:lvl9pPr>
                    </a:lstStyle>
                    <a:p>
                      <a:pPr algn="ctr"/>
                      <a:r>
                        <a:rPr lang="en-US" sz="1600" dirty="0">
                          <a:latin typeface="+mn-lt"/>
                          <a:cs typeface="Calibri" panose="020F0502020204030204" pitchFamily="34" charset="0"/>
                        </a:rPr>
                        <a:t>Benefit</a:t>
                      </a:r>
                    </a:p>
                  </a:txBody>
                  <a:tcPr anchor="ctr">
                    <a:lnL w="57150"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55"/>
                    </a:solidFill>
                  </a:tcPr>
                </a:tc>
                <a:extLst>
                  <a:ext uri="{0D108BD9-81ED-4DB2-BD59-A6C34878D82A}">
                    <a16:rowId xmlns:a16="http://schemas.microsoft.com/office/drawing/2014/main" val="882799432"/>
                  </a:ext>
                </a:extLst>
              </a:tr>
              <a:tr h="1164606">
                <a:tc>
                  <a:txBody>
                    <a:bodyPr/>
                    <a:lstStyle>
                      <a:lvl1pPr marL="0">
                        <a:defRPr>
                          <a:solidFill>
                            <a:schemeClr val="dk1"/>
                          </a:solidFill>
                          <a:latin typeface="Calibri Light"/>
                        </a:defRPr>
                      </a:lvl1pPr>
                      <a:lvl2pPr marL="457200">
                        <a:defRPr>
                          <a:solidFill>
                            <a:schemeClr val="dk1"/>
                          </a:solidFill>
                          <a:latin typeface="Calibri Light"/>
                        </a:defRPr>
                      </a:lvl2pPr>
                      <a:lvl3pPr marL="914400">
                        <a:defRPr>
                          <a:solidFill>
                            <a:schemeClr val="dk1"/>
                          </a:solidFill>
                          <a:latin typeface="Calibri Light"/>
                        </a:defRPr>
                      </a:lvl3pPr>
                      <a:lvl4pPr marL="1371600">
                        <a:defRPr>
                          <a:solidFill>
                            <a:schemeClr val="dk1"/>
                          </a:solidFill>
                          <a:latin typeface="Calibri Light"/>
                        </a:defRPr>
                      </a:lvl4pPr>
                      <a:lvl5pPr marL="1828800">
                        <a:defRPr>
                          <a:solidFill>
                            <a:schemeClr val="dk1"/>
                          </a:solidFill>
                          <a:latin typeface="Calibri Light"/>
                        </a:defRPr>
                      </a:lvl5pPr>
                      <a:lvl6pPr marL="2286000">
                        <a:defRPr>
                          <a:solidFill>
                            <a:schemeClr val="dk1"/>
                          </a:solidFill>
                          <a:latin typeface="Calibri Light"/>
                        </a:defRPr>
                      </a:lvl6pPr>
                      <a:lvl7pPr marL="2743200">
                        <a:defRPr>
                          <a:solidFill>
                            <a:schemeClr val="dk1"/>
                          </a:solidFill>
                          <a:latin typeface="Calibri Light"/>
                        </a:defRPr>
                      </a:lvl7pPr>
                      <a:lvl8pPr marL="3200400">
                        <a:defRPr>
                          <a:solidFill>
                            <a:schemeClr val="dk1"/>
                          </a:solidFill>
                          <a:latin typeface="Calibri Light"/>
                        </a:defRPr>
                      </a:lvl8pPr>
                      <a:lvl9pPr marL="3657600">
                        <a:defRPr>
                          <a:solidFill>
                            <a:schemeClr val="dk1"/>
                          </a:solidFill>
                          <a:latin typeface="Calibri Light"/>
                        </a:defRPr>
                      </a:lvl9pPr>
                    </a:lstStyle>
                    <a:p>
                      <a:pPr algn="ctr"/>
                      <a:r>
                        <a:rPr lang="en-US" sz="1600" dirty="0">
                          <a:solidFill>
                            <a:srgbClr val="203864"/>
                          </a:solidFill>
                          <a:latin typeface="+mn-lt"/>
                          <a:cs typeface="Calibri" panose="020F0502020204030204" pitchFamily="34" charset="0"/>
                        </a:rPr>
                        <a:t>Fast proliferating disease</a:t>
                      </a:r>
                      <a:endParaRPr lang="en-US" sz="1600" b="0" dirty="0">
                        <a:solidFill>
                          <a:srgbClr val="203864"/>
                        </a:solidFill>
                        <a:latin typeface="+mn-lt"/>
                        <a:cs typeface="Calibri" panose="020F0502020204030204" pitchFamily="34" charset="0"/>
                      </a:endParaRPr>
                    </a:p>
                  </a:txBody>
                  <a:tcPr anchor="ctr">
                    <a:lnL>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EF1"/>
                    </a:solidFill>
                  </a:tcPr>
                </a:tc>
                <a:tc>
                  <a:txBody>
                    <a:bodyPr/>
                    <a:lstStyle>
                      <a:lvl1pPr marL="0">
                        <a:defRPr>
                          <a:solidFill>
                            <a:schemeClr val="dk1"/>
                          </a:solidFill>
                          <a:latin typeface="Calibri Light"/>
                        </a:defRPr>
                      </a:lvl1pPr>
                      <a:lvl2pPr marL="457200">
                        <a:defRPr>
                          <a:solidFill>
                            <a:schemeClr val="dk1"/>
                          </a:solidFill>
                          <a:latin typeface="Calibri Light"/>
                        </a:defRPr>
                      </a:lvl2pPr>
                      <a:lvl3pPr marL="914400">
                        <a:defRPr>
                          <a:solidFill>
                            <a:schemeClr val="dk1"/>
                          </a:solidFill>
                          <a:latin typeface="Calibri Light"/>
                        </a:defRPr>
                      </a:lvl3pPr>
                      <a:lvl4pPr marL="1371600">
                        <a:defRPr>
                          <a:solidFill>
                            <a:schemeClr val="dk1"/>
                          </a:solidFill>
                          <a:latin typeface="Calibri Light"/>
                        </a:defRPr>
                      </a:lvl4pPr>
                      <a:lvl5pPr marL="1828800">
                        <a:defRPr>
                          <a:solidFill>
                            <a:schemeClr val="dk1"/>
                          </a:solidFill>
                          <a:latin typeface="Calibri Light"/>
                        </a:defRPr>
                      </a:lvl5pPr>
                      <a:lvl6pPr marL="2286000">
                        <a:defRPr>
                          <a:solidFill>
                            <a:schemeClr val="dk1"/>
                          </a:solidFill>
                          <a:latin typeface="Calibri Light"/>
                        </a:defRPr>
                      </a:lvl6pPr>
                      <a:lvl7pPr marL="2743200">
                        <a:defRPr>
                          <a:solidFill>
                            <a:schemeClr val="dk1"/>
                          </a:solidFill>
                          <a:latin typeface="Calibri Light"/>
                        </a:defRPr>
                      </a:lvl7pPr>
                      <a:lvl8pPr marL="3200400">
                        <a:defRPr>
                          <a:solidFill>
                            <a:schemeClr val="dk1"/>
                          </a:solidFill>
                          <a:latin typeface="Calibri Light"/>
                        </a:defRPr>
                      </a:lvl8pPr>
                      <a:lvl9pPr marL="3657600">
                        <a:defRPr>
                          <a:solidFill>
                            <a:schemeClr val="dk1"/>
                          </a:solidFill>
                          <a:latin typeface="Calibri Light"/>
                        </a:defRPr>
                      </a:lvl9pPr>
                    </a:lstStyle>
                    <a:p>
                      <a:pPr algn="ctr"/>
                      <a:r>
                        <a:rPr lang="en-US" sz="1600" dirty="0">
                          <a:solidFill>
                            <a:srgbClr val="203864"/>
                          </a:solidFill>
                          <a:latin typeface="+mn-lt"/>
                          <a:cs typeface="Calibri" panose="020F0502020204030204" pitchFamily="34" charset="0"/>
                        </a:rPr>
                        <a:t>Very high level of anti-leukemic activity</a:t>
                      </a:r>
                      <a:endParaRPr lang="en-US" sz="1600" b="0" dirty="0">
                        <a:solidFill>
                          <a:srgbClr val="203864"/>
                        </a:solidFill>
                        <a:latin typeface="+mn-lt"/>
                        <a:cs typeface="Calibri" panose="020F050202020403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EF1"/>
                    </a:solidFill>
                  </a:tcPr>
                </a:tc>
                <a:tc>
                  <a:txBody>
                    <a:bodyPr/>
                    <a:lstStyle>
                      <a:lvl1pPr marL="0">
                        <a:defRPr>
                          <a:solidFill>
                            <a:schemeClr val="dk1"/>
                          </a:solidFill>
                          <a:latin typeface="Calibri Light"/>
                        </a:defRPr>
                      </a:lvl1pPr>
                      <a:lvl2pPr marL="457200">
                        <a:defRPr>
                          <a:solidFill>
                            <a:schemeClr val="dk1"/>
                          </a:solidFill>
                          <a:latin typeface="Calibri Light"/>
                        </a:defRPr>
                      </a:lvl2pPr>
                      <a:lvl3pPr marL="914400">
                        <a:defRPr>
                          <a:solidFill>
                            <a:schemeClr val="dk1"/>
                          </a:solidFill>
                          <a:latin typeface="Calibri Light"/>
                        </a:defRPr>
                      </a:lvl3pPr>
                      <a:lvl4pPr marL="1371600">
                        <a:defRPr>
                          <a:solidFill>
                            <a:schemeClr val="dk1"/>
                          </a:solidFill>
                          <a:latin typeface="Calibri Light"/>
                        </a:defRPr>
                      </a:lvl4pPr>
                      <a:lvl5pPr marL="1828800">
                        <a:defRPr>
                          <a:solidFill>
                            <a:schemeClr val="dk1"/>
                          </a:solidFill>
                          <a:latin typeface="Calibri Light"/>
                        </a:defRPr>
                      </a:lvl5pPr>
                      <a:lvl6pPr marL="2286000">
                        <a:defRPr>
                          <a:solidFill>
                            <a:schemeClr val="dk1"/>
                          </a:solidFill>
                          <a:latin typeface="Calibri Light"/>
                        </a:defRPr>
                      </a:lvl6pPr>
                      <a:lvl7pPr marL="2743200">
                        <a:defRPr>
                          <a:solidFill>
                            <a:schemeClr val="dk1"/>
                          </a:solidFill>
                          <a:latin typeface="Calibri Light"/>
                        </a:defRPr>
                      </a:lvl7pPr>
                      <a:lvl8pPr marL="3200400">
                        <a:defRPr>
                          <a:solidFill>
                            <a:schemeClr val="dk1"/>
                          </a:solidFill>
                          <a:latin typeface="Calibri Light"/>
                        </a:defRPr>
                      </a:lvl8pPr>
                      <a:lvl9pPr marL="3657600">
                        <a:defRPr>
                          <a:solidFill>
                            <a:schemeClr val="dk1"/>
                          </a:solidFill>
                          <a:latin typeface="Calibri Light"/>
                        </a:defRPr>
                      </a:lvl9pPr>
                    </a:lstStyle>
                    <a:p>
                      <a:pPr algn="ctr"/>
                      <a:r>
                        <a:rPr lang="en-US" sz="1600">
                          <a:solidFill>
                            <a:srgbClr val="203864"/>
                          </a:solidFill>
                          <a:latin typeface="+mn-lt"/>
                          <a:cs typeface="Calibri" panose="020F0502020204030204" pitchFamily="34" charset="0"/>
                        </a:rPr>
                        <a:t>Rapid CAR T mediated kill and high level of CAR T expansion</a:t>
                      </a:r>
                      <a:endParaRPr lang="en-US" sz="1600" b="0">
                        <a:solidFill>
                          <a:srgbClr val="203864"/>
                        </a:solidFill>
                        <a:latin typeface="+mn-lt"/>
                        <a:cs typeface="Calibri" panose="020F050202020403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EF1"/>
                    </a:solidFill>
                  </a:tcPr>
                </a:tc>
                <a:tc>
                  <a:txBody>
                    <a:bodyPr/>
                    <a:lstStyle>
                      <a:lvl1pPr marL="0">
                        <a:defRPr>
                          <a:solidFill>
                            <a:schemeClr val="dk1"/>
                          </a:solidFill>
                          <a:latin typeface="Calibri Light"/>
                        </a:defRPr>
                      </a:lvl1pPr>
                      <a:lvl2pPr marL="457200">
                        <a:defRPr>
                          <a:solidFill>
                            <a:schemeClr val="dk1"/>
                          </a:solidFill>
                          <a:latin typeface="Calibri Light"/>
                        </a:defRPr>
                      </a:lvl2pPr>
                      <a:lvl3pPr marL="914400">
                        <a:defRPr>
                          <a:solidFill>
                            <a:schemeClr val="dk1"/>
                          </a:solidFill>
                          <a:latin typeface="Calibri Light"/>
                        </a:defRPr>
                      </a:lvl3pPr>
                      <a:lvl4pPr marL="1371600">
                        <a:defRPr>
                          <a:solidFill>
                            <a:schemeClr val="dk1"/>
                          </a:solidFill>
                          <a:latin typeface="Calibri Light"/>
                        </a:defRPr>
                      </a:lvl4pPr>
                      <a:lvl5pPr marL="1828800">
                        <a:defRPr>
                          <a:solidFill>
                            <a:schemeClr val="dk1"/>
                          </a:solidFill>
                          <a:latin typeface="Calibri Light"/>
                        </a:defRPr>
                      </a:lvl5pPr>
                      <a:lvl6pPr marL="2286000">
                        <a:defRPr>
                          <a:solidFill>
                            <a:schemeClr val="dk1"/>
                          </a:solidFill>
                          <a:latin typeface="Calibri Light"/>
                        </a:defRPr>
                      </a:lvl6pPr>
                      <a:lvl7pPr marL="2743200">
                        <a:defRPr>
                          <a:solidFill>
                            <a:schemeClr val="dk1"/>
                          </a:solidFill>
                          <a:latin typeface="Calibri Light"/>
                        </a:defRPr>
                      </a:lvl7pPr>
                      <a:lvl8pPr marL="3200400">
                        <a:defRPr>
                          <a:solidFill>
                            <a:schemeClr val="dk1"/>
                          </a:solidFill>
                          <a:latin typeface="Calibri Light"/>
                        </a:defRPr>
                      </a:lvl8pPr>
                      <a:lvl9pPr marL="3657600">
                        <a:defRPr>
                          <a:solidFill>
                            <a:schemeClr val="dk1"/>
                          </a:solidFill>
                          <a:latin typeface="Calibri Light"/>
                        </a:defRPr>
                      </a:lvl9pPr>
                    </a:lstStyle>
                    <a:p>
                      <a:pPr algn="ctr"/>
                      <a:r>
                        <a:rPr lang="en-US" sz="1600" b="0">
                          <a:solidFill>
                            <a:srgbClr val="203864"/>
                          </a:solidFill>
                          <a:latin typeface="+mn-lt"/>
                          <a:cs typeface="Calibri" panose="020F0502020204030204" pitchFamily="34" charset="0"/>
                        </a:rPr>
                        <a:t>High response rates</a:t>
                      </a:r>
                    </a:p>
                  </a:txBody>
                  <a:tcPr anchor="ctr">
                    <a:lnL w="57150"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EF1"/>
                    </a:solidFill>
                  </a:tcPr>
                </a:tc>
                <a:extLst>
                  <a:ext uri="{0D108BD9-81ED-4DB2-BD59-A6C34878D82A}">
                    <a16:rowId xmlns:a16="http://schemas.microsoft.com/office/drawing/2014/main" val="283414641"/>
                  </a:ext>
                </a:extLst>
              </a:tr>
              <a:tr h="1164606">
                <a:tc>
                  <a:txBody>
                    <a:bodyPr/>
                    <a:lstStyle>
                      <a:lvl1pPr marL="0">
                        <a:defRPr>
                          <a:solidFill>
                            <a:schemeClr val="dk1"/>
                          </a:solidFill>
                          <a:latin typeface="Calibri Light"/>
                        </a:defRPr>
                      </a:lvl1pPr>
                      <a:lvl2pPr marL="457200">
                        <a:defRPr>
                          <a:solidFill>
                            <a:schemeClr val="dk1"/>
                          </a:solidFill>
                          <a:latin typeface="Calibri Light"/>
                        </a:defRPr>
                      </a:lvl2pPr>
                      <a:lvl3pPr marL="914400">
                        <a:defRPr>
                          <a:solidFill>
                            <a:schemeClr val="dk1"/>
                          </a:solidFill>
                          <a:latin typeface="Calibri Light"/>
                        </a:defRPr>
                      </a:lvl3pPr>
                      <a:lvl4pPr marL="1371600">
                        <a:defRPr>
                          <a:solidFill>
                            <a:schemeClr val="dk1"/>
                          </a:solidFill>
                          <a:latin typeface="Calibri Light"/>
                        </a:defRPr>
                      </a:lvl4pPr>
                      <a:lvl5pPr marL="1828800">
                        <a:defRPr>
                          <a:solidFill>
                            <a:schemeClr val="dk1"/>
                          </a:solidFill>
                          <a:latin typeface="Calibri Light"/>
                        </a:defRPr>
                      </a:lvl5pPr>
                      <a:lvl6pPr marL="2286000">
                        <a:defRPr>
                          <a:solidFill>
                            <a:schemeClr val="dk1"/>
                          </a:solidFill>
                          <a:latin typeface="Calibri Light"/>
                        </a:defRPr>
                      </a:lvl6pPr>
                      <a:lvl7pPr marL="2743200">
                        <a:defRPr>
                          <a:solidFill>
                            <a:schemeClr val="dk1"/>
                          </a:solidFill>
                          <a:latin typeface="Calibri Light"/>
                        </a:defRPr>
                      </a:lvl7pPr>
                      <a:lvl8pPr marL="3200400">
                        <a:defRPr>
                          <a:solidFill>
                            <a:schemeClr val="dk1"/>
                          </a:solidFill>
                          <a:latin typeface="Calibri Light"/>
                        </a:defRPr>
                      </a:lvl8pPr>
                      <a:lvl9pPr marL="3657600">
                        <a:defRPr>
                          <a:solidFill>
                            <a:schemeClr val="dk1"/>
                          </a:solidFill>
                          <a:latin typeface="Calibri Light"/>
                        </a:defRPr>
                      </a:lvl9pPr>
                    </a:lstStyle>
                    <a:p>
                      <a:pPr lvl="0" algn="ctr">
                        <a:buNone/>
                      </a:pPr>
                      <a:r>
                        <a:rPr lang="en-US" sz="1600">
                          <a:solidFill>
                            <a:srgbClr val="203864"/>
                          </a:solidFill>
                          <a:latin typeface="+mn-lt"/>
                          <a:cs typeface="Calibri" panose="020F0502020204030204" pitchFamily="34" charset="0"/>
                        </a:rPr>
                        <a:t>Almost stem cell like nature of leukemic cells</a:t>
                      </a:r>
                      <a:endParaRPr lang="en-US" sz="1600" b="0">
                        <a:solidFill>
                          <a:srgbClr val="203864"/>
                        </a:solidFill>
                        <a:latin typeface="+mn-lt"/>
                        <a:cs typeface="Calibri" panose="020F0502020204030204" pitchFamily="34" charset="0"/>
                      </a:endParaRPr>
                    </a:p>
                  </a:txBody>
                  <a:tcPr anchor="ctr">
                    <a:lnL>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defRPr>
                          <a:solidFill>
                            <a:schemeClr val="dk1"/>
                          </a:solidFill>
                          <a:latin typeface="Calibri Light"/>
                        </a:defRPr>
                      </a:lvl1pPr>
                      <a:lvl2pPr marL="457200">
                        <a:defRPr>
                          <a:solidFill>
                            <a:schemeClr val="dk1"/>
                          </a:solidFill>
                          <a:latin typeface="Calibri Light"/>
                        </a:defRPr>
                      </a:lvl2pPr>
                      <a:lvl3pPr marL="914400">
                        <a:defRPr>
                          <a:solidFill>
                            <a:schemeClr val="dk1"/>
                          </a:solidFill>
                          <a:latin typeface="Calibri Light"/>
                        </a:defRPr>
                      </a:lvl3pPr>
                      <a:lvl4pPr marL="1371600">
                        <a:defRPr>
                          <a:solidFill>
                            <a:schemeClr val="dk1"/>
                          </a:solidFill>
                          <a:latin typeface="Calibri Light"/>
                        </a:defRPr>
                      </a:lvl4pPr>
                      <a:lvl5pPr marL="1828800">
                        <a:defRPr>
                          <a:solidFill>
                            <a:schemeClr val="dk1"/>
                          </a:solidFill>
                          <a:latin typeface="Calibri Light"/>
                        </a:defRPr>
                      </a:lvl5pPr>
                      <a:lvl6pPr marL="2286000">
                        <a:defRPr>
                          <a:solidFill>
                            <a:schemeClr val="dk1"/>
                          </a:solidFill>
                          <a:latin typeface="Calibri Light"/>
                        </a:defRPr>
                      </a:lvl6pPr>
                      <a:lvl7pPr marL="2743200">
                        <a:defRPr>
                          <a:solidFill>
                            <a:schemeClr val="dk1"/>
                          </a:solidFill>
                          <a:latin typeface="Calibri Light"/>
                        </a:defRPr>
                      </a:lvl7pPr>
                      <a:lvl8pPr marL="3200400">
                        <a:defRPr>
                          <a:solidFill>
                            <a:schemeClr val="dk1"/>
                          </a:solidFill>
                          <a:latin typeface="Calibri Light"/>
                        </a:defRPr>
                      </a:lvl8pPr>
                      <a:lvl9pPr marL="3657600">
                        <a:defRPr>
                          <a:solidFill>
                            <a:schemeClr val="dk1"/>
                          </a:solidFill>
                          <a:latin typeface="Calibri Light"/>
                        </a:defRPr>
                      </a:lvl9pPr>
                    </a:lstStyle>
                    <a:p>
                      <a:pPr lvl="0" algn="ctr">
                        <a:buNone/>
                      </a:pPr>
                      <a:r>
                        <a:rPr lang="en-US" sz="1600">
                          <a:solidFill>
                            <a:srgbClr val="203864"/>
                          </a:solidFill>
                          <a:latin typeface="+mn-lt"/>
                          <a:cs typeface="Calibri" panose="020F0502020204030204" pitchFamily="34" charset="0"/>
                        </a:rPr>
                        <a:t>Sustain long term pressure on leukemia</a:t>
                      </a:r>
                      <a:endParaRPr lang="en-US" sz="1600" b="0">
                        <a:solidFill>
                          <a:srgbClr val="203864"/>
                        </a:solidFill>
                        <a:latin typeface="+mn-lt"/>
                        <a:cs typeface="Calibri" panose="020F050202020403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defRPr>
                          <a:solidFill>
                            <a:schemeClr val="dk1"/>
                          </a:solidFill>
                          <a:latin typeface="Calibri Light"/>
                        </a:defRPr>
                      </a:lvl1pPr>
                      <a:lvl2pPr marL="457200">
                        <a:defRPr>
                          <a:solidFill>
                            <a:schemeClr val="dk1"/>
                          </a:solidFill>
                          <a:latin typeface="Calibri Light"/>
                        </a:defRPr>
                      </a:lvl2pPr>
                      <a:lvl3pPr marL="914400">
                        <a:defRPr>
                          <a:solidFill>
                            <a:schemeClr val="dk1"/>
                          </a:solidFill>
                          <a:latin typeface="Calibri Light"/>
                        </a:defRPr>
                      </a:lvl3pPr>
                      <a:lvl4pPr marL="1371600">
                        <a:defRPr>
                          <a:solidFill>
                            <a:schemeClr val="dk1"/>
                          </a:solidFill>
                          <a:latin typeface="Calibri Light"/>
                        </a:defRPr>
                      </a:lvl4pPr>
                      <a:lvl5pPr marL="1828800">
                        <a:defRPr>
                          <a:solidFill>
                            <a:schemeClr val="dk1"/>
                          </a:solidFill>
                          <a:latin typeface="Calibri Light"/>
                        </a:defRPr>
                      </a:lvl5pPr>
                      <a:lvl6pPr marL="2286000">
                        <a:defRPr>
                          <a:solidFill>
                            <a:schemeClr val="dk1"/>
                          </a:solidFill>
                          <a:latin typeface="Calibri Light"/>
                        </a:defRPr>
                      </a:lvl6pPr>
                      <a:lvl7pPr marL="2743200">
                        <a:defRPr>
                          <a:solidFill>
                            <a:schemeClr val="dk1"/>
                          </a:solidFill>
                          <a:latin typeface="Calibri Light"/>
                        </a:defRPr>
                      </a:lvl7pPr>
                      <a:lvl8pPr marL="3200400">
                        <a:defRPr>
                          <a:solidFill>
                            <a:schemeClr val="dk1"/>
                          </a:solidFill>
                          <a:latin typeface="Calibri Light"/>
                        </a:defRPr>
                      </a:lvl8pPr>
                      <a:lvl9pPr marL="3657600">
                        <a:defRPr>
                          <a:solidFill>
                            <a:schemeClr val="dk1"/>
                          </a:solidFill>
                          <a:latin typeface="Calibri Light"/>
                        </a:defRPr>
                      </a:lvl9pPr>
                    </a:lstStyle>
                    <a:p>
                      <a:pPr lvl="0" algn="ctr">
                        <a:buNone/>
                      </a:pPr>
                      <a:r>
                        <a:rPr lang="en-US" sz="1600" dirty="0">
                          <a:solidFill>
                            <a:srgbClr val="203864"/>
                          </a:solidFill>
                          <a:latin typeface="+mn-lt"/>
                          <a:cs typeface="Calibri" panose="020F0502020204030204" pitchFamily="34" charset="0"/>
                        </a:rPr>
                        <a:t>Long CAR T persistence</a:t>
                      </a:r>
                      <a:endParaRPr lang="en-US" sz="1600" b="0" dirty="0">
                        <a:solidFill>
                          <a:srgbClr val="203864"/>
                        </a:solidFill>
                        <a:latin typeface="+mn-lt"/>
                        <a:cs typeface="Calibri" panose="020F050202020403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defRPr>
                          <a:solidFill>
                            <a:schemeClr val="dk1"/>
                          </a:solidFill>
                          <a:latin typeface="Calibri Light"/>
                        </a:defRPr>
                      </a:lvl1pPr>
                      <a:lvl2pPr marL="457200">
                        <a:defRPr>
                          <a:solidFill>
                            <a:schemeClr val="dk1"/>
                          </a:solidFill>
                          <a:latin typeface="Calibri Light"/>
                        </a:defRPr>
                      </a:lvl2pPr>
                      <a:lvl3pPr marL="914400">
                        <a:defRPr>
                          <a:solidFill>
                            <a:schemeClr val="dk1"/>
                          </a:solidFill>
                          <a:latin typeface="Calibri Light"/>
                        </a:defRPr>
                      </a:lvl3pPr>
                      <a:lvl4pPr marL="1371600">
                        <a:defRPr>
                          <a:solidFill>
                            <a:schemeClr val="dk1"/>
                          </a:solidFill>
                          <a:latin typeface="Calibri Light"/>
                        </a:defRPr>
                      </a:lvl4pPr>
                      <a:lvl5pPr marL="1828800">
                        <a:defRPr>
                          <a:solidFill>
                            <a:schemeClr val="dk1"/>
                          </a:solidFill>
                          <a:latin typeface="Calibri Light"/>
                        </a:defRPr>
                      </a:lvl5pPr>
                      <a:lvl6pPr marL="2286000">
                        <a:defRPr>
                          <a:solidFill>
                            <a:schemeClr val="dk1"/>
                          </a:solidFill>
                          <a:latin typeface="Calibri Light"/>
                        </a:defRPr>
                      </a:lvl6pPr>
                      <a:lvl7pPr marL="2743200">
                        <a:defRPr>
                          <a:solidFill>
                            <a:schemeClr val="dk1"/>
                          </a:solidFill>
                          <a:latin typeface="Calibri Light"/>
                        </a:defRPr>
                      </a:lvl7pPr>
                      <a:lvl8pPr marL="3200400">
                        <a:defRPr>
                          <a:solidFill>
                            <a:schemeClr val="dk1"/>
                          </a:solidFill>
                          <a:latin typeface="Calibri Light"/>
                        </a:defRPr>
                      </a:lvl8pPr>
                      <a:lvl9pPr marL="3657600">
                        <a:defRPr>
                          <a:solidFill>
                            <a:schemeClr val="dk1"/>
                          </a:solidFill>
                          <a:latin typeface="Calibri Light"/>
                        </a:defRPr>
                      </a:lvl9pPr>
                    </a:lstStyle>
                    <a:p>
                      <a:pPr lvl="0" algn="ctr">
                        <a:buNone/>
                      </a:pPr>
                      <a:r>
                        <a:rPr lang="en-US" sz="1600" b="0" dirty="0">
                          <a:solidFill>
                            <a:srgbClr val="203864"/>
                          </a:solidFill>
                          <a:latin typeface="+mn-lt"/>
                          <a:cs typeface="Calibri" panose="020F0502020204030204" pitchFamily="34" charset="0"/>
                        </a:rPr>
                        <a:t>Durable responses</a:t>
                      </a:r>
                    </a:p>
                  </a:txBody>
                  <a:tcPr anchor="ctr">
                    <a:lnL w="57150"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1544547"/>
                  </a:ext>
                </a:extLst>
              </a:tr>
              <a:tr h="1164606">
                <a:tc>
                  <a:txBody>
                    <a:bodyPr/>
                    <a:lstStyle>
                      <a:lvl1pPr marL="0">
                        <a:defRPr>
                          <a:solidFill>
                            <a:schemeClr val="dk1"/>
                          </a:solidFill>
                          <a:latin typeface="Calibri Light"/>
                        </a:defRPr>
                      </a:lvl1pPr>
                      <a:lvl2pPr marL="457200">
                        <a:defRPr>
                          <a:solidFill>
                            <a:schemeClr val="dk1"/>
                          </a:solidFill>
                          <a:latin typeface="Calibri Light"/>
                        </a:defRPr>
                      </a:lvl2pPr>
                      <a:lvl3pPr marL="914400">
                        <a:defRPr>
                          <a:solidFill>
                            <a:schemeClr val="dk1"/>
                          </a:solidFill>
                          <a:latin typeface="Calibri Light"/>
                        </a:defRPr>
                      </a:lvl3pPr>
                      <a:lvl4pPr marL="1371600">
                        <a:defRPr>
                          <a:solidFill>
                            <a:schemeClr val="dk1"/>
                          </a:solidFill>
                          <a:latin typeface="Calibri Light"/>
                        </a:defRPr>
                      </a:lvl4pPr>
                      <a:lvl5pPr marL="1828800">
                        <a:defRPr>
                          <a:solidFill>
                            <a:schemeClr val="dk1"/>
                          </a:solidFill>
                          <a:latin typeface="Calibri Light"/>
                        </a:defRPr>
                      </a:lvl5pPr>
                      <a:lvl6pPr marL="2286000">
                        <a:defRPr>
                          <a:solidFill>
                            <a:schemeClr val="dk1"/>
                          </a:solidFill>
                          <a:latin typeface="Calibri Light"/>
                        </a:defRPr>
                      </a:lvl6pPr>
                      <a:lvl7pPr marL="2743200">
                        <a:defRPr>
                          <a:solidFill>
                            <a:schemeClr val="dk1"/>
                          </a:solidFill>
                          <a:latin typeface="Calibri Light"/>
                        </a:defRPr>
                      </a:lvl7pPr>
                      <a:lvl8pPr marL="3200400">
                        <a:defRPr>
                          <a:solidFill>
                            <a:schemeClr val="dk1"/>
                          </a:solidFill>
                          <a:latin typeface="Calibri Light"/>
                        </a:defRPr>
                      </a:lvl8pPr>
                      <a:lvl9pPr marL="3657600">
                        <a:defRPr>
                          <a:solidFill>
                            <a:schemeClr val="dk1"/>
                          </a:solidFill>
                          <a:latin typeface="Calibri Light"/>
                        </a:defRPr>
                      </a:lvl9pPr>
                    </a:lstStyle>
                    <a:p>
                      <a:pPr algn="ctr"/>
                      <a:r>
                        <a:rPr lang="en-US" sz="1600">
                          <a:solidFill>
                            <a:srgbClr val="203864"/>
                          </a:solidFill>
                          <a:latin typeface="+mn-lt"/>
                          <a:cs typeface="Calibri" panose="020F0502020204030204" pitchFamily="34" charset="0"/>
                        </a:rPr>
                        <a:t>Poor patient condition</a:t>
                      </a:r>
                      <a:endParaRPr lang="en-US" sz="1600" b="0">
                        <a:solidFill>
                          <a:srgbClr val="203864"/>
                        </a:solidFill>
                        <a:latin typeface="+mn-lt"/>
                        <a:cs typeface="Calibri" panose="020F0502020204030204" pitchFamily="34" charset="0"/>
                      </a:endParaRPr>
                    </a:p>
                  </a:txBody>
                  <a:tcPr anchor="ctr">
                    <a:lnL>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EF1"/>
                    </a:solidFill>
                  </a:tcPr>
                </a:tc>
                <a:tc>
                  <a:txBody>
                    <a:bodyPr/>
                    <a:lstStyle>
                      <a:lvl1pPr marL="0">
                        <a:defRPr>
                          <a:solidFill>
                            <a:schemeClr val="dk1"/>
                          </a:solidFill>
                          <a:latin typeface="Calibri Light"/>
                        </a:defRPr>
                      </a:lvl1pPr>
                      <a:lvl2pPr marL="457200">
                        <a:defRPr>
                          <a:solidFill>
                            <a:schemeClr val="dk1"/>
                          </a:solidFill>
                          <a:latin typeface="Calibri Light"/>
                        </a:defRPr>
                      </a:lvl2pPr>
                      <a:lvl3pPr marL="914400">
                        <a:defRPr>
                          <a:solidFill>
                            <a:schemeClr val="dk1"/>
                          </a:solidFill>
                          <a:latin typeface="Calibri Light"/>
                        </a:defRPr>
                      </a:lvl3pPr>
                      <a:lvl4pPr marL="1371600">
                        <a:defRPr>
                          <a:solidFill>
                            <a:schemeClr val="dk1"/>
                          </a:solidFill>
                          <a:latin typeface="Calibri Light"/>
                        </a:defRPr>
                      </a:lvl4pPr>
                      <a:lvl5pPr marL="1828800">
                        <a:defRPr>
                          <a:solidFill>
                            <a:schemeClr val="dk1"/>
                          </a:solidFill>
                          <a:latin typeface="Calibri Light"/>
                        </a:defRPr>
                      </a:lvl5pPr>
                      <a:lvl6pPr marL="2286000">
                        <a:defRPr>
                          <a:solidFill>
                            <a:schemeClr val="dk1"/>
                          </a:solidFill>
                          <a:latin typeface="Calibri Light"/>
                        </a:defRPr>
                      </a:lvl6pPr>
                      <a:lvl7pPr marL="2743200">
                        <a:defRPr>
                          <a:solidFill>
                            <a:schemeClr val="dk1"/>
                          </a:solidFill>
                          <a:latin typeface="Calibri Light"/>
                        </a:defRPr>
                      </a:lvl7pPr>
                      <a:lvl8pPr marL="3200400">
                        <a:defRPr>
                          <a:solidFill>
                            <a:schemeClr val="dk1"/>
                          </a:solidFill>
                          <a:latin typeface="Calibri Light"/>
                        </a:defRPr>
                      </a:lvl8pPr>
                      <a:lvl9pPr marL="3657600">
                        <a:defRPr>
                          <a:solidFill>
                            <a:schemeClr val="dk1"/>
                          </a:solidFill>
                          <a:latin typeface="Calibri Light"/>
                        </a:defRPr>
                      </a:lvl9pPr>
                    </a:lstStyle>
                    <a:p>
                      <a:pPr algn="ctr"/>
                      <a:r>
                        <a:rPr lang="en-US" sz="1600">
                          <a:solidFill>
                            <a:srgbClr val="203864"/>
                          </a:solidFill>
                          <a:latin typeface="+mn-lt"/>
                          <a:cs typeface="Calibri" panose="020F0502020204030204" pitchFamily="34" charset="0"/>
                        </a:rPr>
                        <a:t>Good tolerability</a:t>
                      </a:r>
                      <a:endParaRPr lang="en-US" sz="1600" b="0">
                        <a:solidFill>
                          <a:srgbClr val="203864"/>
                        </a:solidFill>
                        <a:latin typeface="+mn-lt"/>
                        <a:cs typeface="Calibri" panose="020F050202020403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EF1"/>
                    </a:solidFill>
                  </a:tcPr>
                </a:tc>
                <a:tc>
                  <a:txBody>
                    <a:bodyPr/>
                    <a:lstStyle>
                      <a:lvl1pPr marL="0">
                        <a:defRPr>
                          <a:solidFill>
                            <a:schemeClr val="dk1"/>
                          </a:solidFill>
                          <a:latin typeface="Calibri Light"/>
                        </a:defRPr>
                      </a:lvl1pPr>
                      <a:lvl2pPr marL="457200">
                        <a:defRPr>
                          <a:solidFill>
                            <a:schemeClr val="dk1"/>
                          </a:solidFill>
                          <a:latin typeface="Calibri Light"/>
                        </a:defRPr>
                      </a:lvl2pPr>
                      <a:lvl3pPr marL="914400">
                        <a:defRPr>
                          <a:solidFill>
                            <a:schemeClr val="dk1"/>
                          </a:solidFill>
                          <a:latin typeface="Calibri Light"/>
                        </a:defRPr>
                      </a:lvl3pPr>
                      <a:lvl4pPr marL="1371600">
                        <a:defRPr>
                          <a:solidFill>
                            <a:schemeClr val="dk1"/>
                          </a:solidFill>
                          <a:latin typeface="Calibri Light"/>
                        </a:defRPr>
                      </a:lvl4pPr>
                      <a:lvl5pPr marL="1828800">
                        <a:defRPr>
                          <a:solidFill>
                            <a:schemeClr val="dk1"/>
                          </a:solidFill>
                          <a:latin typeface="Calibri Light"/>
                        </a:defRPr>
                      </a:lvl5pPr>
                      <a:lvl6pPr marL="2286000">
                        <a:defRPr>
                          <a:solidFill>
                            <a:schemeClr val="dk1"/>
                          </a:solidFill>
                          <a:latin typeface="Calibri Light"/>
                        </a:defRPr>
                      </a:lvl6pPr>
                      <a:lvl7pPr marL="2743200">
                        <a:defRPr>
                          <a:solidFill>
                            <a:schemeClr val="dk1"/>
                          </a:solidFill>
                          <a:latin typeface="Calibri Light"/>
                        </a:defRPr>
                      </a:lvl7pPr>
                      <a:lvl8pPr marL="3200400">
                        <a:defRPr>
                          <a:solidFill>
                            <a:schemeClr val="dk1"/>
                          </a:solidFill>
                          <a:latin typeface="Calibri Light"/>
                        </a:defRPr>
                      </a:lvl8pPr>
                      <a:lvl9pPr marL="3657600">
                        <a:defRPr>
                          <a:solidFill>
                            <a:schemeClr val="dk1"/>
                          </a:solidFill>
                          <a:latin typeface="Calibri Light"/>
                        </a:defRPr>
                      </a:lvl9pPr>
                    </a:lstStyle>
                    <a:p>
                      <a:pPr algn="ctr"/>
                      <a:r>
                        <a:rPr lang="en-US" sz="1600" dirty="0">
                          <a:solidFill>
                            <a:srgbClr val="203864"/>
                          </a:solidFill>
                          <a:latin typeface="+mn-lt"/>
                          <a:cs typeface="Calibri" panose="020F0502020204030204" pitchFamily="34" charset="0"/>
                        </a:rPr>
                        <a:t>Minimize high grade </a:t>
                      </a:r>
                    </a:p>
                    <a:p>
                      <a:pPr algn="ctr"/>
                      <a:r>
                        <a:rPr lang="en-US" sz="1600" dirty="0">
                          <a:solidFill>
                            <a:srgbClr val="203864"/>
                          </a:solidFill>
                          <a:latin typeface="+mn-lt"/>
                          <a:cs typeface="Calibri" panose="020F0502020204030204" pitchFamily="34" charset="0"/>
                        </a:rPr>
                        <a:t>CRS and NT</a:t>
                      </a:r>
                      <a:endParaRPr lang="en-US" sz="1600" b="0" dirty="0">
                        <a:solidFill>
                          <a:srgbClr val="203864"/>
                        </a:solidFill>
                        <a:latin typeface="+mn-lt"/>
                        <a:cs typeface="Calibri" panose="020F050202020403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EF1"/>
                    </a:solidFill>
                  </a:tcPr>
                </a:tc>
                <a:tc>
                  <a:txBody>
                    <a:bodyPr/>
                    <a:lstStyle>
                      <a:lvl1pPr marL="0">
                        <a:defRPr>
                          <a:solidFill>
                            <a:schemeClr val="dk1"/>
                          </a:solidFill>
                          <a:latin typeface="Calibri Light"/>
                        </a:defRPr>
                      </a:lvl1pPr>
                      <a:lvl2pPr marL="457200">
                        <a:defRPr>
                          <a:solidFill>
                            <a:schemeClr val="dk1"/>
                          </a:solidFill>
                          <a:latin typeface="Calibri Light"/>
                        </a:defRPr>
                      </a:lvl2pPr>
                      <a:lvl3pPr marL="914400">
                        <a:defRPr>
                          <a:solidFill>
                            <a:schemeClr val="dk1"/>
                          </a:solidFill>
                          <a:latin typeface="Calibri Light"/>
                        </a:defRPr>
                      </a:lvl3pPr>
                      <a:lvl4pPr marL="1371600">
                        <a:defRPr>
                          <a:solidFill>
                            <a:schemeClr val="dk1"/>
                          </a:solidFill>
                          <a:latin typeface="Calibri Light"/>
                        </a:defRPr>
                      </a:lvl4pPr>
                      <a:lvl5pPr marL="1828800">
                        <a:defRPr>
                          <a:solidFill>
                            <a:schemeClr val="dk1"/>
                          </a:solidFill>
                          <a:latin typeface="Calibri Light"/>
                        </a:defRPr>
                      </a:lvl5pPr>
                      <a:lvl6pPr marL="2286000">
                        <a:defRPr>
                          <a:solidFill>
                            <a:schemeClr val="dk1"/>
                          </a:solidFill>
                          <a:latin typeface="Calibri Light"/>
                        </a:defRPr>
                      </a:lvl6pPr>
                      <a:lvl7pPr marL="2743200">
                        <a:defRPr>
                          <a:solidFill>
                            <a:schemeClr val="dk1"/>
                          </a:solidFill>
                          <a:latin typeface="Calibri Light"/>
                        </a:defRPr>
                      </a:lvl7pPr>
                      <a:lvl8pPr marL="3200400">
                        <a:defRPr>
                          <a:solidFill>
                            <a:schemeClr val="dk1"/>
                          </a:solidFill>
                          <a:latin typeface="Calibri Light"/>
                        </a:defRPr>
                      </a:lvl8pPr>
                      <a:lvl9pPr marL="3657600">
                        <a:defRPr>
                          <a:solidFill>
                            <a:schemeClr val="dk1"/>
                          </a:solidFill>
                          <a:latin typeface="Calibri Light"/>
                        </a:defRPr>
                      </a:lvl9pPr>
                    </a:lstStyle>
                    <a:p>
                      <a:pPr algn="ctr"/>
                      <a:r>
                        <a:rPr lang="en-US" sz="1600" b="0" dirty="0">
                          <a:solidFill>
                            <a:srgbClr val="203864"/>
                          </a:solidFill>
                          <a:latin typeface="+mn-lt"/>
                          <a:cs typeface="Calibri" panose="020F0502020204030204" pitchFamily="34" charset="0"/>
                        </a:rPr>
                        <a:t>Manageable AE profile</a:t>
                      </a:r>
                    </a:p>
                  </a:txBody>
                  <a:tcPr anchor="ctr">
                    <a:lnL w="57150"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EF1"/>
                    </a:solidFill>
                  </a:tcPr>
                </a:tc>
                <a:extLst>
                  <a:ext uri="{0D108BD9-81ED-4DB2-BD59-A6C34878D82A}">
                    <a16:rowId xmlns:a16="http://schemas.microsoft.com/office/drawing/2014/main" val="3340746015"/>
                  </a:ext>
                </a:extLst>
              </a:tr>
            </a:tbl>
          </a:graphicData>
        </a:graphic>
      </p:graphicFrame>
      <p:cxnSp>
        <p:nvCxnSpPr>
          <p:cNvPr id="44" name="Straight Connector 43">
            <a:extLst>
              <a:ext uri="{FF2B5EF4-FFF2-40B4-BE49-F238E27FC236}">
                <a16:creationId xmlns:a16="http://schemas.microsoft.com/office/drawing/2014/main" id="{F5576937-4393-421C-B889-C7A9A88A5BE3}"/>
              </a:ext>
            </a:extLst>
          </p:cNvPr>
          <p:cNvCxnSpPr>
            <a:cxnSpLocks/>
          </p:cNvCxnSpPr>
          <p:nvPr/>
        </p:nvCxnSpPr>
        <p:spPr>
          <a:xfrm>
            <a:off x="864913" y="4509974"/>
            <a:ext cx="1048888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8DA980A-9DDC-49C1-AB0E-0AEE6FB96DF3}"/>
              </a:ext>
            </a:extLst>
          </p:cNvPr>
          <p:cNvCxnSpPr>
            <a:cxnSpLocks/>
          </p:cNvCxnSpPr>
          <p:nvPr/>
        </p:nvCxnSpPr>
        <p:spPr>
          <a:xfrm>
            <a:off x="838200" y="3400437"/>
            <a:ext cx="105045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0B0192E-C96F-40DE-AE56-B656E3639509}"/>
              </a:ext>
            </a:extLst>
          </p:cNvPr>
          <p:cNvCxnSpPr>
            <a:cxnSpLocks/>
          </p:cNvCxnSpPr>
          <p:nvPr/>
        </p:nvCxnSpPr>
        <p:spPr>
          <a:xfrm>
            <a:off x="864913" y="2204328"/>
            <a:ext cx="105045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48F5A17-6651-47E7-BEE2-B5737FB551A6}"/>
              </a:ext>
            </a:extLst>
          </p:cNvPr>
          <p:cNvCxnSpPr>
            <a:cxnSpLocks/>
          </p:cNvCxnSpPr>
          <p:nvPr/>
        </p:nvCxnSpPr>
        <p:spPr>
          <a:xfrm>
            <a:off x="857105" y="5764600"/>
            <a:ext cx="105045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C52921-3D02-4F51-9A27-693AE05024EE}"/>
              </a:ext>
            </a:extLst>
          </p:cNvPr>
          <p:cNvCxnSpPr>
            <a:cxnSpLocks/>
          </p:cNvCxnSpPr>
          <p:nvPr/>
        </p:nvCxnSpPr>
        <p:spPr>
          <a:xfrm>
            <a:off x="3280222" y="1725064"/>
            <a:ext cx="0" cy="403953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3533757-D780-45CA-80F2-109EC394C5FC}"/>
              </a:ext>
            </a:extLst>
          </p:cNvPr>
          <p:cNvCxnSpPr>
            <a:cxnSpLocks/>
          </p:cNvCxnSpPr>
          <p:nvPr/>
        </p:nvCxnSpPr>
        <p:spPr>
          <a:xfrm>
            <a:off x="5732477" y="1725064"/>
            <a:ext cx="0" cy="403953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59FCF88-0A1A-4871-B05D-169DA9AAAEA2}"/>
              </a:ext>
            </a:extLst>
          </p:cNvPr>
          <p:cNvCxnSpPr>
            <a:cxnSpLocks/>
          </p:cNvCxnSpPr>
          <p:nvPr/>
        </p:nvCxnSpPr>
        <p:spPr>
          <a:xfrm>
            <a:off x="8531095" y="1725064"/>
            <a:ext cx="0" cy="403953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C897C7F-9039-42B6-B93E-58BCE532A02B}"/>
              </a:ext>
            </a:extLst>
          </p:cNvPr>
          <p:cNvCxnSpPr>
            <a:cxnSpLocks/>
          </p:cNvCxnSpPr>
          <p:nvPr/>
        </p:nvCxnSpPr>
        <p:spPr>
          <a:xfrm>
            <a:off x="11366108" y="1725064"/>
            <a:ext cx="0" cy="403953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59B6D87-C31F-4CB3-98C7-3FF2D9769ED3}"/>
              </a:ext>
            </a:extLst>
          </p:cNvPr>
          <p:cNvCxnSpPr>
            <a:cxnSpLocks/>
          </p:cNvCxnSpPr>
          <p:nvPr/>
        </p:nvCxnSpPr>
        <p:spPr>
          <a:xfrm>
            <a:off x="797949" y="1748157"/>
            <a:ext cx="0" cy="403953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406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742B8B-2EAC-BC47-A628-D140AE80D902}" vid="{B4C8FF01-C789-EC46-A082-4646E641F2E2}"/>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742B8B-2EAC-BC47-A628-D140AE80D902}" vid="{484E22FA-9658-B64B-A4B9-634137B52713}"/>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742B8B-2EAC-BC47-A628-D140AE80D902}" vid="{484E22FA-9658-B64B-A4B9-634137B52713}"/>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742B8B-2EAC-BC47-A628-D140AE80D902}" vid="{484E22FA-9658-B64B-A4B9-634137B5271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19441</TotalTime>
  <Words>3238</Words>
  <Application>Microsoft Office PowerPoint</Application>
  <PresentationFormat>Widescreen</PresentationFormat>
  <Paragraphs>509</Paragraphs>
  <Slides>24</Slides>
  <Notes>11</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38" baseType="lpstr">
      <vt:lpstr>Arial</vt:lpstr>
      <vt:lpstr>Avenir Next</vt:lpstr>
      <vt:lpstr>Avenir Next Demi Bold</vt:lpstr>
      <vt:lpstr>Avenir Next Medium</vt:lpstr>
      <vt:lpstr>Calibri</vt:lpstr>
      <vt:lpstr>Calibri Light</vt:lpstr>
      <vt:lpstr>Courier New</vt:lpstr>
      <vt:lpstr>Wingdings</vt:lpstr>
      <vt:lpstr>Office Theme</vt:lpstr>
      <vt:lpstr>4_Custom Design</vt:lpstr>
      <vt:lpstr>2_Custom Design</vt:lpstr>
      <vt:lpstr>3_Custom Design</vt:lpstr>
      <vt:lpstr>5_Custom Design</vt:lpstr>
      <vt:lpstr>Prism 8</vt:lpstr>
      <vt:lpstr>Fourth Quarter Financial Results and Operational Progress</vt:lpstr>
      <vt:lpstr>Disclaimer</vt:lpstr>
      <vt:lpstr>PowerPoint Presentation</vt:lpstr>
      <vt:lpstr>Operational Highlights </vt:lpstr>
      <vt:lpstr>Business update – fourth quarter 2020</vt:lpstr>
      <vt:lpstr>Driving value with potential best-in-class adult ALL program</vt:lpstr>
      <vt:lpstr>No approved CAR T therapy for adult ALL patients Successful therapy requires high level of activity and sustained persistence paired with good tolerability </vt:lpstr>
      <vt:lpstr>Adult ALL is a promising commercial opportunity with limited competition</vt:lpstr>
      <vt:lpstr>Key features of a successful CAR T Cell Therapy for adult ALL AUTO1 is uniquely placed to address current limitations of therapy </vt:lpstr>
      <vt:lpstr>Event-free survival of 52% at 12 months supports AUTO1’s unique profile</vt:lpstr>
      <vt:lpstr>PowerPoint Presentation</vt:lpstr>
      <vt:lpstr>AUTO1 could launch into an expanding market   Benefitting from a potentially superior clinical profile  </vt:lpstr>
      <vt:lpstr>PowerPoint Presentation</vt:lpstr>
      <vt:lpstr>AUTO3 continues to show differentiated product profile in DLBCL Data presented at ASH 2020, with data cut-off date of October 30, 2020   </vt:lpstr>
      <vt:lpstr>T Cell Lymphoma  No standard of care after first relapse and no T cell therapy approved </vt:lpstr>
      <vt:lpstr>A broad toolkit which is core to our strategy of modular innovation Advanced T cell programming </vt:lpstr>
      <vt:lpstr>Broad pipeline of next generation programs Designed to address limitations of current T cell therapies </vt:lpstr>
      <vt:lpstr>Autolus ACE2 fusion soluble receptor decoy</vt:lpstr>
      <vt:lpstr>Financial Results </vt:lpstr>
      <vt:lpstr>Financial summary</vt:lpstr>
      <vt:lpstr>Upcoming Milestones and Conclusions </vt:lpstr>
      <vt:lpstr>Multiple clinical milestones anticipated through 2021/2022</vt:lpstr>
      <vt:lpstr>Autolus poised for potential value inflection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Generation Programmed T Cell Therapies December 2020</dc:title>
  <dc:creator>Barbara Colasuonno</dc:creator>
  <cp:lastModifiedBy>Julia Wilson</cp:lastModifiedBy>
  <cp:revision>313</cp:revision>
  <cp:lastPrinted>2021-01-11T16:48:25Z</cp:lastPrinted>
  <dcterms:created xsi:type="dcterms:W3CDTF">2020-12-16T16:23:03Z</dcterms:created>
  <dcterms:modified xsi:type="dcterms:W3CDTF">2021-03-04T11:01:28Z</dcterms:modified>
</cp:coreProperties>
</file>